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8.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0.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1.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2.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3.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4.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5.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16.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17.xml" ContentType="application/vnd.openxmlformats-officedocument.theme+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tags/tag8.xml" ContentType="application/vnd.openxmlformats-officedocument.presentationml.tags+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tags/tag10.xml" ContentType="application/vnd.openxmlformats-officedocument.presentationml.tags+xml"/>
  <Override PartName="/ppt/notesSlides/notesSlide34.xml" ContentType="application/vnd.openxmlformats-officedocument.presentationml.notesSlide+xml"/>
  <Override PartName="/ppt/tags/tag11.xml" ContentType="application/vnd.openxmlformats-officedocument.presentationml.tags+xml"/>
  <Override PartName="/ppt/notesSlides/notesSlide35.xml" ContentType="application/vnd.openxmlformats-officedocument.presentationml.notesSlide+xml"/>
  <Override PartName="/ppt/tags/tag12.xml" ContentType="application/vnd.openxmlformats-officedocument.presentationml.tags+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5.xml" ContentType="application/vnd.openxmlformats-officedocument.presentationml.tags+xml"/>
  <Override PartName="/ppt/notesSlides/notesSlide46.xml" ContentType="application/vnd.openxmlformats-officedocument.presentationml.notesSlide+xml"/>
  <Override PartName="/ppt/tags/tag16.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7.xml" ContentType="application/vnd.openxmlformats-officedocument.presentationml.tags+xml"/>
  <Override PartName="/ppt/notesSlides/notesSlide50.xml" ContentType="application/vnd.openxmlformats-officedocument.presentationml.notesSlide+xml"/>
  <Override PartName="/ppt/tags/tag18.xml" ContentType="application/vnd.openxmlformats-officedocument.presentationml.tags+xml"/>
  <Override PartName="/ppt/notesSlides/notesSlide51.xml" ContentType="application/vnd.openxmlformats-officedocument.presentationml.notesSlide+xml"/>
  <Override PartName="/ppt/tags/tag19.xml" ContentType="application/vnd.openxmlformats-officedocument.presentationml.tags+xml"/>
  <Override PartName="/ppt/notesSlides/notesSlide52.xml" ContentType="application/vnd.openxmlformats-officedocument.presentationml.notesSlide+xml"/>
  <Override PartName="/ppt/tags/tag20.xml" ContentType="application/vnd.openxmlformats-officedocument.presentationml.tags+xml"/>
  <Override PartName="/ppt/notesSlides/notesSlide53.xml" ContentType="application/vnd.openxmlformats-officedocument.presentationml.notesSlide+xml"/>
  <Override PartName="/ppt/tags/tag21.xml" ContentType="application/vnd.openxmlformats-officedocument.presentationml.tags+xml"/>
  <Override PartName="/ppt/notesSlides/notesSlide54.xml" ContentType="application/vnd.openxmlformats-officedocument.presentationml.notesSlide+xml"/>
  <Override PartName="/ppt/tags/tag22.xml" ContentType="application/vnd.openxmlformats-officedocument.presentationml.tags+xml"/>
  <Override PartName="/ppt/notesSlides/notesSlide55.xml" ContentType="application/vnd.openxmlformats-officedocument.presentationml.notesSlide+xml"/>
  <Override PartName="/ppt/tags/tag23.xml" ContentType="application/vnd.openxmlformats-officedocument.presentationml.tags+xml"/>
  <Override PartName="/ppt/notesSlides/notesSlide56.xml" ContentType="application/vnd.openxmlformats-officedocument.presentationml.notesSlide+xml"/>
  <Override PartName="/ppt/tags/tag24.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25.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6.xml" ContentType="application/vnd.openxmlformats-officedocument.presentationml.tags+xml"/>
  <Override PartName="/ppt/notesSlides/notesSlide62.xml" ContentType="application/vnd.openxmlformats-officedocument.presentationml.notesSlide+xml"/>
  <Override PartName="/ppt/tags/tag27.xml" ContentType="application/vnd.openxmlformats-officedocument.presentationml.tags+xml"/>
  <Override PartName="/ppt/notesSlides/notesSlide63.xml" ContentType="application/vnd.openxmlformats-officedocument.presentationml.notesSlide+xml"/>
  <Override PartName="/ppt/tags/tag28.xml" ContentType="application/vnd.openxmlformats-officedocument.presentationml.tags+xml"/>
  <Override PartName="/ppt/notesSlides/notesSlide64.xml" ContentType="application/vnd.openxmlformats-officedocument.presentationml.notesSlide+xml"/>
  <Override PartName="/ppt/tags/tag29.xml" ContentType="application/vnd.openxmlformats-officedocument.presentationml.tags+xml"/>
  <Override PartName="/ppt/notesSlides/notesSlide65.xml" ContentType="application/vnd.openxmlformats-officedocument.presentationml.notesSlide+xml"/>
  <Override PartName="/ppt/tags/tag30.xml" ContentType="application/vnd.openxmlformats-officedocument.presentationml.tags+xml"/>
  <Override PartName="/ppt/notesSlides/notesSlide6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4"/>
    <p:sldMasterId id="2147484272" r:id="rId5"/>
    <p:sldMasterId id="2147484374" r:id="rId6"/>
    <p:sldMasterId id="2147484554" r:id="rId7"/>
    <p:sldMasterId id="2147484579" r:id="rId8"/>
    <p:sldMasterId id="2147484692" r:id="rId9"/>
    <p:sldMasterId id="2147484704" r:id="rId10"/>
    <p:sldMasterId id="2147484722" r:id="rId11"/>
    <p:sldMasterId id="2147484966" r:id="rId12"/>
    <p:sldMasterId id="2147484089" r:id="rId13"/>
    <p:sldMasterId id="2147485747" r:id="rId14"/>
    <p:sldMasterId id="2147484844" r:id="rId15"/>
    <p:sldMasterId id="2147485769" r:id="rId16"/>
    <p:sldMasterId id="2147483705" r:id="rId17"/>
    <p:sldMasterId id="2147484877" r:id="rId18"/>
    <p:sldMasterId id="2147492805" r:id="rId19"/>
    <p:sldMasterId id="2147492832" r:id="rId20"/>
    <p:sldMasterId id="2147492871" r:id="rId21"/>
  </p:sldMasterIdLst>
  <p:notesMasterIdLst>
    <p:notesMasterId r:id="rId90"/>
  </p:notesMasterIdLst>
  <p:sldIdLst>
    <p:sldId id="2076136603" r:id="rId22"/>
    <p:sldId id="2076138147" r:id="rId23"/>
    <p:sldId id="2076138144" r:id="rId24"/>
    <p:sldId id="2076138146" r:id="rId25"/>
    <p:sldId id="2076138145" r:id="rId26"/>
    <p:sldId id="2076138058" r:id="rId27"/>
    <p:sldId id="2076138098" r:id="rId28"/>
    <p:sldId id="2076138153" r:id="rId29"/>
    <p:sldId id="2076138054" r:id="rId30"/>
    <p:sldId id="2076138056" r:id="rId31"/>
    <p:sldId id="2076138097" r:id="rId32"/>
    <p:sldId id="2076138178" r:id="rId33"/>
    <p:sldId id="2076138158" r:id="rId34"/>
    <p:sldId id="2076138159" r:id="rId35"/>
    <p:sldId id="2076138206" r:id="rId36"/>
    <p:sldId id="2076138207" r:id="rId37"/>
    <p:sldId id="2076138175" r:id="rId38"/>
    <p:sldId id="2076138177" r:id="rId39"/>
    <p:sldId id="2076138066" r:id="rId40"/>
    <p:sldId id="2076138179" r:id="rId41"/>
    <p:sldId id="2076138055" r:id="rId42"/>
    <p:sldId id="2076138075" r:id="rId43"/>
    <p:sldId id="10348" r:id="rId44"/>
    <p:sldId id="2076138117" r:id="rId45"/>
    <p:sldId id="2076138100" r:id="rId46"/>
    <p:sldId id="2076138164" r:id="rId47"/>
    <p:sldId id="2076138203" r:id="rId48"/>
    <p:sldId id="2076138127" r:id="rId49"/>
    <p:sldId id="2076138180" r:id="rId50"/>
    <p:sldId id="2076138129" r:id="rId51"/>
    <p:sldId id="2076138166" r:id="rId52"/>
    <p:sldId id="2076138204" r:id="rId53"/>
    <p:sldId id="2076138167" r:id="rId54"/>
    <p:sldId id="2076138133" r:id="rId55"/>
    <p:sldId id="2076138139" r:id="rId56"/>
    <p:sldId id="2076138152" r:id="rId57"/>
    <p:sldId id="2076138201" r:id="rId58"/>
    <p:sldId id="2076138151" r:id="rId59"/>
    <p:sldId id="345" r:id="rId60"/>
    <p:sldId id="8642" r:id="rId61"/>
    <p:sldId id="2076138215" r:id="rId62"/>
    <p:sldId id="2076138137" r:id="rId63"/>
    <p:sldId id="2076138216" r:id="rId64"/>
    <p:sldId id="2076138150" r:id="rId65"/>
    <p:sldId id="2076138057" r:id="rId66"/>
    <p:sldId id="2076138183" r:id="rId67"/>
    <p:sldId id="2076138211" r:id="rId68"/>
    <p:sldId id="2076138192" r:id="rId69"/>
    <p:sldId id="2076138193" r:id="rId70"/>
    <p:sldId id="2076138188" r:id="rId71"/>
    <p:sldId id="2076138194" r:id="rId72"/>
    <p:sldId id="2076138184" r:id="rId73"/>
    <p:sldId id="2076138209" r:id="rId74"/>
    <p:sldId id="2076138213" r:id="rId75"/>
    <p:sldId id="2076138227" r:id="rId76"/>
    <p:sldId id="2076138198" r:id="rId77"/>
    <p:sldId id="2076138218" r:id="rId78"/>
    <p:sldId id="2076138196" r:id="rId79"/>
    <p:sldId id="2076138224" r:id="rId80"/>
    <p:sldId id="2076138197" r:id="rId81"/>
    <p:sldId id="258" r:id="rId82"/>
    <p:sldId id="2076138226" r:id="rId83"/>
    <p:sldId id="2076138107" r:id="rId84"/>
    <p:sldId id="2076138219" r:id="rId85"/>
    <p:sldId id="2076138223" r:id="rId86"/>
    <p:sldId id="2076138220" r:id="rId87"/>
    <p:sldId id="2076138221" r:id="rId88"/>
    <p:sldId id="2076138222" r:id="rId89"/>
  </p:sldIdLst>
  <p:sldSz cx="12192000" cy="6858000"/>
  <p:notesSz cx="6858000" cy="12001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BC08B4-D592-4102-919C-CC4C707CFF5C}">
          <p14:sldIdLst>
            <p14:sldId id="2076136603"/>
            <p14:sldId id="2076138147"/>
            <p14:sldId id="2076138144"/>
            <p14:sldId id="2076138146"/>
            <p14:sldId id="2076138145"/>
            <p14:sldId id="2076138058"/>
            <p14:sldId id="2076138098"/>
            <p14:sldId id="2076138153"/>
            <p14:sldId id="2076138054"/>
            <p14:sldId id="2076138056"/>
            <p14:sldId id="2076138097"/>
            <p14:sldId id="2076138178"/>
            <p14:sldId id="2076138158"/>
            <p14:sldId id="2076138159"/>
            <p14:sldId id="2076138206"/>
            <p14:sldId id="2076138207"/>
            <p14:sldId id="2076138175"/>
            <p14:sldId id="2076138177"/>
            <p14:sldId id="2076138066"/>
            <p14:sldId id="2076138179"/>
            <p14:sldId id="2076138055"/>
            <p14:sldId id="2076138075"/>
            <p14:sldId id="10348"/>
            <p14:sldId id="2076138117"/>
            <p14:sldId id="2076138100"/>
            <p14:sldId id="2076138164"/>
            <p14:sldId id="2076138203"/>
            <p14:sldId id="2076138127"/>
            <p14:sldId id="2076138180"/>
            <p14:sldId id="2076138129"/>
            <p14:sldId id="2076138166"/>
            <p14:sldId id="2076138204"/>
            <p14:sldId id="2076138167"/>
            <p14:sldId id="2076138133"/>
            <p14:sldId id="2076138139"/>
            <p14:sldId id="2076138152"/>
            <p14:sldId id="2076138201"/>
            <p14:sldId id="2076138151"/>
            <p14:sldId id="345"/>
            <p14:sldId id="8642"/>
            <p14:sldId id="2076138215"/>
            <p14:sldId id="2076138137"/>
            <p14:sldId id="2076138216"/>
            <p14:sldId id="2076138150"/>
          </p14:sldIdLst>
        </p14:section>
        <p14:section name="What are people doing now ?" id="{46EE0037-03FB-434E-BC20-B4D47C10223A}">
          <p14:sldIdLst>
            <p14:sldId id="2076138057"/>
            <p14:sldId id="2076138183"/>
            <p14:sldId id="2076138211"/>
            <p14:sldId id="2076138192"/>
            <p14:sldId id="2076138193"/>
            <p14:sldId id="2076138188"/>
            <p14:sldId id="2076138194"/>
            <p14:sldId id="2076138184"/>
            <p14:sldId id="2076138209"/>
            <p14:sldId id="2076138213"/>
            <p14:sldId id="2076138227"/>
            <p14:sldId id="2076138198"/>
          </p14:sldIdLst>
        </p14:section>
        <p14:section name="What's coming" id="{CF2A6113-68AF-448E-A2C9-3E01D4777C45}">
          <p14:sldIdLst>
            <p14:sldId id="2076138218"/>
            <p14:sldId id="2076138196"/>
            <p14:sldId id="2076138224"/>
            <p14:sldId id="2076138197"/>
          </p14:sldIdLst>
        </p14:section>
        <p14:section name="Conclusion" id="{23E256C7-A052-4450-B66B-E966E17B1C8A}">
          <p14:sldIdLst>
            <p14:sldId id="258"/>
            <p14:sldId id="2076138226"/>
            <p14:sldId id="2076138107"/>
          </p14:sldIdLst>
        </p14:section>
        <p14:section name="Pricing" id="{20115BF6-F3EE-4794-B0FE-B1E5DEDD9E85}">
          <p14:sldIdLst>
            <p14:sldId id="2076138219"/>
            <p14:sldId id="2076138223"/>
            <p14:sldId id="2076138220"/>
            <p14:sldId id="2076138221"/>
            <p14:sldId id="207613822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7E5B1B-1FA4-BF1D-3E46-B1134F5ED621}" name="Camila Kamimura" initials="CK" userId="S::cakamimu@microsoft.com::d984d9ba-e824-46cf-92a9-059110c8e453" providerId="AD"/>
  <p188:author id="{17C32128-04CA-CB6D-4CF0-B769A8F17DD2}" name="Tanuj Bansal" initials="TB" userId="S::tanujb@microsoft.com::0e6787a4-e920-4c0e-adf4-fbcfdbade696" providerId="AD"/>
  <p188:author id="{3B7C9F37-7F6E-5DC1-94E0-FD6406D67C8C}" name="Vilok Bhatia" initials="VB" userId="S::vilok_swiftgroupmarketing.com#ext#@microsoft.onmicrosoft.com::e94afe9d-97a6-448c-aa33-5bc2d625a377" providerId="AD"/>
  <p188:author id="{6709626F-AC27-A9C6-A747-90AD5A81872F}" name="Alina Pana" initials="AP" userId="S::alpana@microsoft.com::ba27a306-2c64-45bd-88a4-b4428bf4aa80" providerId="AD"/>
  <p188:author id="{D5AD6575-A224-F7A4-72AA-A75B7B373E90}" name="Adrienne Krefft" initials="" userId="adkrefft@microsoft.com" providerId="O365"/>
  <p188:author id="{AD65DC89-3527-2B33-038F-F80693B9322A}" name="Brian Steele" initials="BS" userId="S::brsteele@microsoft.com::b33fbd98-4edc-4e4b-92a1-fea6712d4717" providerId="AD"/>
  <p188:author id="{9425678C-25BD-7596-99AC-53FCD0E9C7AE}" name="Tony Korolis" initials="TK" userId="S::tonyk@microsoft.com::e6d438e5-f0f6-48b2-b3fa-cafc07aba779" providerId="AD"/>
  <p188:author id="{DEEFF091-03BC-FA0F-06BE-85DD7297A747}" name="Kate Maloney" initials="KM" userId="S::kamalone@microsoft.com::9225b307-2eef-4187-bdc0-971d20d655c8" providerId="AD"/>
  <p188:author id="{C252CCAD-38EF-2D79-CD51-0DD6F98ADD7A}" name="Debbi Lyons" initials="DL" userId="S::delyons@microsoft.com::c3a3b016-6879-4d85-9806-8876b5964f41" providerId="AD"/>
  <p188:author id="{0F72D5B9-6339-CA70-9909-349F7BED102B}" name="Adrienne Krefft" initials="AK" userId="S::adkrefft@microsoft.com::5324d489-71df-426f-9522-b8707af7c6b7" providerId="AD"/>
  <p188:author id="{B641B1D0-59C3-B3D1-9784-66C95FB53339}" name="Ananthanarayan Sundaram" initials="AS" userId="S::ansundar@microsoft.com::1385d3cc-7125-4d92-a949-66ca643f553a" providerId="AD"/>
  <p188:author id="{9D50F1D4-81E9-AE03-F08A-CC1010F9B314}" name="Adrienne Krefft" initials="AK" userId="S::adkrefft@microsoft.com::5324d489-71df-426f-9522-b8707af7c6b7" providerId="AD"/>
  <p188:author id="{FAA487D8-86A5-43F1-07D8-DA08BCEF8C74}" name="Mary Segesta" initials="MS" userId="S::maryseg@microsoft.com::9e73ba29-7a1d-4040-9f71-41aafc6ca8ab" providerId="AD"/>
  <p188:author id="{0A2D37EC-CA93-E452-1DA3-5C020F3A8D55}" name="Mi-La Delaney" initials="MD" userId="S::milade@microsoft.com::b9dfbcb4-d2e2-41bb-87c3-f3f93540aa85" providerId="AD"/>
  <p188:author id="{8DFAFBF2-BC46-BB40-2E5C-987EAACBBCC9}" name="Mary Lisa Newman" initials="MLN" userId="Mary Lisa Newman" providerId="None"/>
  <p188:author id="{D74BC5F9-5711-7E36-042F-C443A290CC06}" name="Sunaina Abdul Salah" initials="SAS" userId="S::susalah@microsoft.com::46dbe8c9-c5ac-42b1-83cf-05514f116af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bbi Lyons" initials="DL" lastIdx="7" clrIdx="0">
    <p:extLst>
      <p:ext uri="{19B8F6BF-5375-455C-9EA6-DF929625EA0E}">
        <p15:presenceInfo xmlns:p15="http://schemas.microsoft.com/office/powerpoint/2012/main" userId="S::delyons@microsoft.com::c3a3b016-6879-4d85-9806-8876b5964f41" providerId="AD"/>
      </p:ext>
    </p:extLst>
  </p:cmAuthor>
  <p:cmAuthor id="2" name="Adrienne Krefft" initials="AK" lastIdx="17" clrIdx="1">
    <p:extLst>
      <p:ext uri="{19B8F6BF-5375-455C-9EA6-DF929625EA0E}">
        <p15:presenceInfo xmlns:p15="http://schemas.microsoft.com/office/powerpoint/2012/main" userId="S::adkrefft@microsoft.com::5324d489-71df-426f-9522-b8707af7c6b7" providerId="AD"/>
      </p:ext>
    </p:extLst>
  </p:cmAuthor>
  <p:cmAuthor id="3" name="Tony Korolis" initials="TK" lastIdx="1" clrIdx="2">
    <p:extLst>
      <p:ext uri="{19B8F6BF-5375-455C-9EA6-DF929625EA0E}">
        <p15:presenceInfo xmlns:p15="http://schemas.microsoft.com/office/powerpoint/2012/main" userId="S::tonyk@microsoft.com::e6d438e5-f0f6-48b2-b3fa-cafc07aba779" providerId="AD"/>
      </p:ext>
    </p:extLst>
  </p:cmAuthor>
  <p:cmAuthor id="4" name="Mary Lisa Newman" initials="MLN" lastIdx="186" clrIdx="3">
    <p:extLst>
      <p:ext uri="{19B8F6BF-5375-455C-9EA6-DF929625EA0E}">
        <p15:presenceInfo xmlns:p15="http://schemas.microsoft.com/office/powerpoint/2012/main" userId="Mary Lisa Newman" providerId="None"/>
      </p:ext>
    </p:extLst>
  </p:cmAuthor>
  <p:cmAuthor id="5" name="Kate Maloney" initials="KM" lastIdx="4" clrIdx="4">
    <p:extLst>
      <p:ext uri="{19B8F6BF-5375-455C-9EA6-DF929625EA0E}">
        <p15:presenceInfo xmlns:p15="http://schemas.microsoft.com/office/powerpoint/2012/main" userId="S::kamalone@microsoft.com::9225b307-2eef-4187-bdc0-971d20d655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8F00"/>
    <a:srgbClr val="DAA600"/>
    <a:srgbClr val="F2F2F2"/>
    <a:srgbClr val="262626"/>
    <a:srgbClr val="404040"/>
    <a:srgbClr val="E8E8E8"/>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294D6-4286-4389-B033-B7292E7B3512}" v="155" dt="2020-11-11T04:43:23.1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6738" autoAdjust="0"/>
  </p:normalViewPr>
  <p:slideViewPr>
    <p:cSldViewPr snapToGrid="0">
      <p:cViewPr varScale="1">
        <p:scale>
          <a:sx n="96" d="100"/>
          <a:sy n="96" d="100"/>
        </p:scale>
        <p:origin x="84"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slide" Target="slides/slide68.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slide" Target="slides/slide58.xml"/><Relationship Id="rId5" Type="http://schemas.openxmlformats.org/officeDocument/2006/relationships/slideMaster" Target="slideMasters/slideMaster2.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80" Type="http://schemas.openxmlformats.org/officeDocument/2006/relationships/slide" Target="slides/slide59.xml"/><Relationship Id="rId85" Type="http://schemas.openxmlformats.org/officeDocument/2006/relationships/slide" Target="slides/slide6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slide" Target="slides/slide67.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slide" Target="slides/slide65.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slide" Target="slides/slide50.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8" Type="http://schemas.openxmlformats.org/officeDocument/2006/relationships/slideMaster" Target="slideMasters/slideMaster5.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972C51-8B8C-4BEB-AC66-3A9B0C7FAC98}" type="datetimeFigureOut">
              <a:rPr lang="en-US" smtClean="0"/>
              <a:t>11/11/2020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A02FF-58B3-4B39-ADFF-946B5075250F}" type="slidenum">
              <a:rPr lang="en-US" smtClean="0"/>
              <a:t>‹#›</a:t>
            </a:fld>
            <a:endParaRPr lang="en-US"/>
          </a:p>
        </p:txBody>
      </p:sp>
    </p:spTree>
    <p:extLst>
      <p:ext uri="{BB962C8B-B14F-4D97-AF65-F5344CB8AC3E}">
        <p14:creationId xmlns:p14="http://schemas.microsoft.com/office/powerpoint/2010/main" val="74635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private-link/"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private-link/"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azure/azure-functions/functions-premium-plan" TargetMode="External"/><Relationship Id="rId4" Type="http://schemas.openxmlformats.org/officeDocument/2006/relationships/hyperlink" Target="https://docs.microsoft.com/azure/azure-functions/functions-networking-options#matrix-of-networking-features"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private-link/"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docs.microsoft.com/en-us/azure/app-service/app-service-ip-restrictions" TargetMode="External"/><Relationship Id="rId4" Type="http://schemas.openxmlformats.org/officeDocument/2006/relationships/hyperlink" Target="https://docs.microsoft.com/en-us/azure/private-link/disable-private-endpoint-network-policy"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private-link/"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docs.microsoft.com/en-us/azure/app-service/app-service-ip-restrictions" TargetMode="External"/><Relationship Id="rId4" Type="http://schemas.openxmlformats.org/officeDocument/2006/relationships/hyperlink" Target="https://docs.microsoft.com/en-us/azure/private-link/disable-private-endpoint-network-policy"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private-link/"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docs.microsoft.com/en-us/azure/app-service/app-service-ip-restrictions" TargetMode="External"/><Relationship Id="rId4" Type="http://schemas.openxmlformats.org/officeDocument/2006/relationships/hyperlink" Target="https://docs.microsoft.com/en-us/azure/private-link/disable-private-endpoint-network-policy"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nam06.safelinks.protection.outlook.com/?url=https%3A%2F%2Fwww.youtube.com%2Fwatch%3Fv%3DgiQLmxMKAKE&amp;data=04%7C01%7CAdam.Stephensen%40microsoft.com%7C1dbd0a97e5154327e66d08d86efb3bbc%7C72f988bf86f141af91ab2d7cd011db47%7C1%7C0%7C637381372611108988%7CUnknown%7CTWFpbGZsb3d8eyJWIjoiMC4wLjAwMDAiLCJQIjoiV2luMzIiLCJBTiI6Ik1haWwiLCJXVCI6Mn0%3D%7C1000&amp;sdata=WzJtrZyHWP39qy%2BDRxST8fGj%2FdaoyT57PkIiaLVtWWU%3D&amp;reserved=0"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docs.microsoft.com/en-us/azure/private-link/"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cloud-adoption-framework/ready/azure-best-practices/hub-spoke-network-topolog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logic-apps/logic-apps-overview"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ocs.microsoft.com/en-us/azure/api-management"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private-link/"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private-link/"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private-link/"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a:solidFill>
                  <a:schemeClr val="tx1">
                    <a:lumMod val="85000"/>
                    <a:lumOff val="15000"/>
                  </a:schemeClr>
                </a:solidFill>
              </a:rPr>
              <a:t>Adam: Welcome to our talk Serverless Azure in the Enterprise.</a:t>
            </a:r>
          </a:p>
          <a:p>
            <a:pPr marL="0" indent="0">
              <a:buNone/>
            </a:pPr>
            <a:endParaRPr lang="en-AU">
              <a:solidFill>
                <a:schemeClr val="tx1">
                  <a:lumMod val="85000"/>
                  <a:lumOff val="15000"/>
                </a:schemeClr>
              </a:solidFill>
            </a:endParaRPr>
          </a:p>
          <a:p>
            <a:pPr marL="0" indent="0">
              <a:buNone/>
            </a:pPr>
            <a:r>
              <a:rPr lang="en-AU">
                <a:solidFill>
                  <a:schemeClr val="tx1">
                    <a:lumMod val="85000"/>
                    <a:lumOff val="15000"/>
                  </a:schemeClr>
                </a:solidFill>
              </a:rPr>
              <a:t>---------------------- INFO ------------------</a:t>
            </a:r>
          </a:p>
          <a:p>
            <a:pPr marL="0" indent="0">
              <a:buNone/>
            </a:pPr>
            <a:endParaRPr lang="en-AU">
              <a:solidFill>
                <a:schemeClr val="tx1">
                  <a:lumMod val="85000"/>
                  <a:lumOff val="15000"/>
                </a:schemeClr>
              </a:solidFill>
            </a:endParaRPr>
          </a:p>
          <a:p>
            <a:pPr marL="0" indent="0">
              <a:buNone/>
            </a:pPr>
            <a:r>
              <a:rPr lang="en-AU">
                <a:solidFill>
                  <a:schemeClr val="tx1">
                    <a:lumMod val="85000"/>
                    <a:lumOff val="15000"/>
                  </a:schemeClr>
                </a:solidFill>
              </a:rPr>
              <a:t>NDC Title: </a:t>
            </a:r>
            <a:r>
              <a:rPr lang="en-GB" b="1" i="0">
                <a:solidFill>
                  <a:schemeClr val="tx1">
                    <a:lumMod val="85000"/>
                    <a:lumOff val="15000"/>
                  </a:schemeClr>
                </a:solidFill>
                <a:effectLst/>
                <a:latin typeface="inherit"/>
              </a:rPr>
              <a:t>Serverless Azure In The Enterprise</a:t>
            </a:r>
            <a:endParaRPr lang="en-GB" b="0" i="0">
              <a:solidFill>
                <a:schemeClr val="tx1">
                  <a:lumMod val="85000"/>
                  <a:lumOff val="15000"/>
                </a:schemeClr>
              </a:solidFill>
              <a:effectLst/>
              <a:latin typeface="open sans" panose="020B0606030504020204" pitchFamily="34" charset="0"/>
            </a:endParaRPr>
          </a:p>
          <a:p>
            <a:pPr marL="0" indent="0">
              <a:buNone/>
            </a:pPr>
            <a:r>
              <a:rPr lang="en-GB" b="0" i="0">
                <a:solidFill>
                  <a:schemeClr val="tx1">
                    <a:lumMod val="85000"/>
                    <a:lumOff val="15000"/>
                  </a:schemeClr>
                </a:solidFill>
                <a:effectLst/>
                <a:latin typeface="open sans" panose="020B0606030504020204" pitchFamily="34" charset="0"/>
              </a:rPr>
              <a:t>Description: Serverless is not just for start ups.</a:t>
            </a:r>
            <a:br>
              <a:rPr lang="en-GB">
                <a:solidFill>
                  <a:schemeClr val="tx1">
                    <a:lumMod val="85000"/>
                    <a:lumOff val="15000"/>
                  </a:schemeClr>
                </a:solidFill>
              </a:rPr>
            </a:br>
            <a:r>
              <a:rPr lang="en-GB" b="0" i="0">
                <a:solidFill>
                  <a:schemeClr val="tx1">
                    <a:lumMod val="85000"/>
                    <a:lumOff val="15000"/>
                  </a:schemeClr>
                </a:solidFill>
                <a:effectLst/>
                <a:latin typeface="open sans" panose="020B0606030504020204" pitchFamily="34" charset="0"/>
              </a:rPr>
              <a:t>Australia's largest finance and government agencies are using these patterns in production to push the boundaries of scalability and resiliency.</a:t>
            </a:r>
            <a:br>
              <a:rPr lang="en-GB">
                <a:solidFill>
                  <a:schemeClr val="tx1">
                    <a:lumMod val="85000"/>
                    <a:lumOff val="15000"/>
                  </a:schemeClr>
                </a:solidFill>
              </a:rPr>
            </a:br>
            <a:r>
              <a:rPr lang="en-GB" b="0" i="0">
                <a:solidFill>
                  <a:schemeClr val="tx1">
                    <a:lumMod val="85000"/>
                    <a:lumOff val="15000"/>
                  </a:schemeClr>
                </a:solidFill>
                <a:effectLst/>
                <a:latin typeface="open sans" panose="020B0606030504020204" pitchFamily="34" charset="0"/>
              </a:rPr>
              <a:t>In this session we will look at modern Azure architectures for shipping apps and API's based on work we have done with organisations around Australia.</a:t>
            </a:r>
            <a:br>
              <a:rPr lang="en-GB">
                <a:solidFill>
                  <a:schemeClr val="tx1">
                    <a:lumMod val="85000"/>
                    <a:lumOff val="15000"/>
                  </a:schemeClr>
                </a:solidFill>
              </a:rPr>
            </a:br>
            <a:r>
              <a:rPr lang="en-GB" b="0" i="0">
                <a:solidFill>
                  <a:schemeClr val="tx1">
                    <a:lumMod val="85000"/>
                    <a:lumOff val="15000"/>
                  </a:schemeClr>
                </a:solidFill>
                <a:effectLst/>
                <a:latin typeface="open sans" panose="020B0606030504020204" pitchFamily="34" charset="0"/>
              </a:rPr>
              <a:t>Join us as we look at how you should architect your next app in Azure.</a:t>
            </a:r>
            <a:endParaRPr lang="en-AU">
              <a:solidFill>
                <a:schemeClr val="tx1">
                  <a:lumMod val="85000"/>
                  <a:lumOff val="15000"/>
                </a:schemeClr>
              </a:solidFill>
            </a:endParaRPr>
          </a:p>
          <a:p>
            <a:endParaRPr lang="en-US" sz="12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438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i="0"/>
              <a:t>Duncan: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i="0"/>
          </a:p>
          <a:p>
            <a:pPr marL="0" marR="0" lvl="0" indent="0" algn="l" defTabSz="914400" rtl="0" eaLnBrk="1" fontAlgn="auto" latinLnBrk="0" hangingPunct="1">
              <a:lnSpc>
                <a:spcPct val="100000"/>
              </a:lnSpc>
              <a:spcBef>
                <a:spcPts val="0"/>
              </a:spcBef>
              <a:spcAft>
                <a:spcPts val="0"/>
              </a:spcAft>
              <a:buClrTx/>
              <a:buSzTx/>
              <a:buFontTx/>
              <a:buNone/>
              <a:tabLst/>
              <a:defRPr/>
            </a:pPr>
            <a:r>
              <a:rPr lang="en-AU" i="0"/>
              <a:t>Lets have a look at how we would build the perfect reference serverless application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i="0"/>
          </a:p>
          <a:p>
            <a:pPr marL="0" marR="0" lvl="0" indent="0" algn="l" defTabSz="914400" rtl="0" eaLnBrk="1" fontAlgn="auto" latinLnBrk="0" hangingPunct="1">
              <a:lnSpc>
                <a:spcPct val="100000"/>
              </a:lnSpc>
              <a:spcBef>
                <a:spcPts val="0"/>
              </a:spcBef>
              <a:spcAft>
                <a:spcPts val="0"/>
              </a:spcAft>
              <a:buClrTx/>
              <a:buSzTx/>
              <a:buFontTx/>
              <a:buNone/>
              <a:tabLst/>
              <a:defRPr/>
            </a:pPr>
            <a:r>
              <a:rPr lang="en-AU" i="0"/>
              <a:t>Now we are going to use this architecture as our starting point </a:t>
            </a:r>
            <a:r>
              <a:rPr lang="en-AU"/>
              <a:t>but this is not what we see in the enterprise </a:t>
            </a:r>
            <a:r>
              <a:rPr lang="en-AU" i="0"/>
              <a:t>so in the following sections we will talk about why everyone isn’t building serverless applications this way in the enterprise and then demonstrate similar architectures implemented with multiple levels of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i="0"/>
          </a:p>
          <a:p>
            <a:pPr marL="0" marR="0" lvl="0" indent="0" algn="l" defTabSz="914400" rtl="0" eaLnBrk="1" fontAlgn="auto" latinLnBrk="0" hangingPunct="1">
              <a:lnSpc>
                <a:spcPct val="100000"/>
              </a:lnSpc>
              <a:spcBef>
                <a:spcPts val="0"/>
              </a:spcBef>
              <a:spcAft>
                <a:spcPts val="0"/>
              </a:spcAft>
              <a:buClrTx/>
              <a:buSzTx/>
              <a:buFontTx/>
              <a:buNone/>
              <a:tabLst/>
              <a:defRPr/>
            </a:pPr>
            <a:endParaRPr lang="en-AU" i="0"/>
          </a:p>
          <a:p>
            <a:endParaRPr lang="en-AU" i="0"/>
          </a:p>
        </p:txBody>
      </p:sp>
      <p:sp>
        <p:nvSpPr>
          <p:cNvPr id="4" name="Slide Number Placeholder 3"/>
          <p:cNvSpPr>
            <a:spLocks noGrp="1"/>
          </p:cNvSpPr>
          <p:nvPr>
            <p:ph type="sldNum" sz="quarter" idx="5"/>
          </p:nvPr>
        </p:nvSpPr>
        <p:spPr/>
        <p:txBody>
          <a:bodyPr/>
          <a:lstStyle/>
          <a:p>
            <a:fld id="{376A02FF-58B3-4B39-ADFF-946B5075250F}" type="slidenum">
              <a:rPr lang="en-US" smtClean="0"/>
              <a:t>10</a:t>
            </a:fld>
            <a:endParaRPr lang="en-US"/>
          </a:p>
        </p:txBody>
      </p:sp>
    </p:spTree>
    <p:extLst>
      <p:ext uri="{BB962C8B-B14F-4D97-AF65-F5344CB8AC3E}">
        <p14:creationId xmlns:p14="http://schemas.microsoft.com/office/powerpoint/2010/main" val="4212846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AU"/>
              <a:t>Duncan: </a:t>
            </a:r>
          </a:p>
          <a:p>
            <a:pPr marL="0" indent="0">
              <a:buFontTx/>
              <a:buNone/>
            </a:pPr>
            <a:r>
              <a:rPr lang="en-AU"/>
              <a:t>The entry point to your serverless APIs or any of you applications should be Azure Front Door. Azure Front Door gives you a </a:t>
            </a:r>
            <a:r>
              <a:rPr lang="en-GB" b="0" i="0">
                <a:solidFill>
                  <a:srgbClr val="171717"/>
                </a:solidFill>
                <a:effectLst/>
                <a:latin typeface="Segoe UI" panose="020B0502040204020203" pitchFamily="34" charset="0"/>
              </a:rPr>
              <a:t>global, scalable entry-point that uses the Microsoft global edge network to create fast, secure, and scalable apps. </a:t>
            </a:r>
          </a:p>
          <a:p>
            <a:pPr marL="0" indent="0">
              <a:buFontTx/>
              <a:buNone/>
            </a:pPr>
            <a:r>
              <a:rPr lang="en-GB" b="0" i="0">
                <a:solidFill>
                  <a:srgbClr val="171717"/>
                </a:solidFill>
                <a:effectLst/>
                <a:latin typeface="Segoe UI" panose="020B0502040204020203" pitchFamily="34" charset="0"/>
              </a:rPr>
              <a:t>It wraps up three features to achieve this: </a:t>
            </a:r>
          </a:p>
          <a:p>
            <a:pPr marL="0" indent="0">
              <a:buFontTx/>
              <a:buNone/>
            </a:pPr>
            <a:r>
              <a:rPr lang="en-GB" b="0" i="0">
                <a:solidFill>
                  <a:srgbClr val="171717"/>
                </a:solidFill>
                <a:effectLst/>
                <a:latin typeface="Segoe UI" panose="020B0502040204020203" pitchFamily="34" charset="0"/>
              </a:rPr>
              <a:t>First a WAF or web access firewall. </a:t>
            </a:r>
          </a:p>
          <a:p>
            <a:pPr marL="0" indent="0">
              <a:buFontTx/>
              <a:buNone/>
            </a:pPr>
            <a:r>
              <a:rPr lang="en-GB" b="0" i="0">
                <a:solidFill>
                  <a:srgbClr val="171717"/>
                </a:solidFill>
                <a:effectLst/>
                <a:latin typeface="Segoe UI" panose="020B0502040204020203" pitchFamily="34" charset="0"/>
              </a:rPr>
              <a:t>Second is a load balancer to route traffic between azure regions similar to the Azure Traffic Manager which we feel Azure Front Door replaces for many people.</a:t>
            </a:r>
          </a:p>
          <a:p>
            <a:pPr marL="0" indent="0">
              <a:buFontTx/>
              <a:buNone/>
            </a:pPr>
            <a:r>
              <a:rPr lang="en-GB" b="0" i="0">
                <a:solidFill>
                  <a:srgbClr val="171717"/>
                </a:solidFill>
                <a:effectLst/>
                <a:latin typeface="Segoe UI" panose="020B0502040204020203" pitchFamily="34" charset="0"/>
              </a:rPr>
              <a:t>And lastly it acts as a CDN, caching your static assets on the edge for faster content delivery.</a:t>
            </a:r>
          </a:p>
          <a:p>
            <a:pPr marL="0" indent="0">
              <a:buFontTx/>
              <a:buNone/>
            </a:pPr>
            <a:endParaRPr lang="en-GB" b="0" i="0">
              <a:solidFill>
                <a:srgbClr val="171717"/>
              </a:solidFill>
              <a:effectLst/>
              <a:latin typeface="Segoe UI" panose="020B0502040204020203" pitchFamily="34" charset="0"/>
            </a:endParaRPr>
          </a:p>
          <a:p>
            <a:pPr marL="0" indent="0">
              <a:buFontTx/>
              <a:buNone/>
            </a:pPr>
            <a:endParaRPr lang="en-AU"/>
          </a:p>
        </p:txBody>
      </p:sp>
      <p:sp>
        <p:nvSpPr>
          <p:cNvPr id="4" name="Slide Number Placeholder 3"/>
          <p:cNvSpPr>
            <a:spLocks noGrp="1"/>
          </p:cNvSpPr>
          <p:nvPr>
            <p:ph type="sldNum" sz="quarter" idx="5"/>
          </p:nvPr>
        </p:nvSpPr>
        <p:spPr/>
        <p:txBody>
          <a:bodyPr/>
          <a:lstStyle/>
          <a:p>
            <a:fld id="{376A02FF-58B3-4B39-ADFF-946B5075250F}" type="slidenum">
              <a:rPr lang="en-US" smtClean="0"/>
              <a:t>11</a:t>
            </a:fld>
            <a:endParaRPr lang="en-US"/>
          </a:p>
        </p:txBody>
      </p:sp>
    </p:spTree>
    <p:extLst>
      <p:ext uri="{BB962C8B-B14F-4D97-AF65-F5344CB8AC3E}">
        <p14:creationId xmlns:p14="http://schemas.microsoft.com/office/powerpoint/2010/main" val="276156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Duncan: </a:t>
            </a:r>
          </a:p>
          <a:p>
            <a:pPr marL="0" indent="0">
              <a:buFontTx/>
              <a:buNone/>
            </a:pPr>
            <a:endParaRPr lang="en-AU"/>
          </a:p>
          <a:p>
            <a:pPr marL="0" indent="0">
              <a:buFontTx/>
              <a:buNone/>
            </a:pPr>
            <a:r>
              <a:rPr lang="en-AU"/>
              <a:t>The other nice part of Azure Front Door is once you hit an Azure point of presence your request will travel over Azures back bone versus the public internet to the appropriate regional data </a:t>
            </a:r>
            <a:r>
              <a:rPr lang="en-AU" err="1"/>
              <a:t>center</a:t>
            </a:r>
            <a:r>
              <a:rPr lang="en-AU"/>
              <a:t> making it even faster.</a:t>
            </a:r>
          </a:p>
          <a:p>
            <a:pPr marL="0" indent="0">
              <a:buFontTx/>
              <a:buNone/>
            </a:pPr>
            <a:endParaRPr lang="en-AU" b="1"/>
          </a:p>
          <a:p>
            <a:pPr marL="0" marR="0" lvl="0" indent="0" algn="l" defTabSz="914400" rtl="0" eaLnBrk="1" fontAlgn="auto" latinLnBrk="0" hangingPunct="1">
              <a:lnSpc>
                <a:spcPct val="100000"/>
              </a:lnSpc>
              <a:spcBef>
                <a:spcPts val="0"/>
              </a:spcBef>
              <a:spcAft>
                <a:spcPts val="0"/>
              </a:spcAft>
              <a:buClrTx/>
              <a:buSzTx/>
              <a:buFontTx/>
              <a:buNone/>
              <a:tabLst/>
              <a:defRPr/>
            </a:pPr>
            <a:r>
              <a:rPr lang="en-AU" b="0"/>
              <a:t>Any requests to your API’s would go via an instance of Azure API Management run in a serverless based pricing tier. </a:t>
            </a:r>
            <a:r>
              <a:rPr lang="en-AU"/>
              <a:t>API Management is your gateway into your API’s to help accelerate API development for exposing both internal and external APIs. Of course you can expose your APIs individually but to avoid the chaos of many separate parts, different teams processes, security and sharing of APIs then API Management definitely a best practice for your serverless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 </a:t>
            </a:r>
            <a:r>
              <a:rPr lang="en-AU" b="0"/>
              <a:t>For your APIs you would leverage Azure Function Apps on a serverless consumption tier and </a:t>
            </a:r>
            <a:r>
              <a:rPr lang="en-AU" b="1"/>
              <a:t>(click) </a:t>
            </a:r>
            <a:r>
              <a:rPr lang="en-AU" b="0"/>
              <a:t>hot off the press now in public preview you can now run Azure logic apps on the functions run time in a function app or container. Logic apps for those who haven’t seen them are </a:t>
            </a:r>
            <a:r>
              <a:rPr lang="en-AU"/>
              <a:t>a serverless workflow solution and are event driven lik</a:t>
            </a:r>
            <a:r>
              <a:rPr lang="en-AU" b="0"/>
              <a:t>e functions except rather than write code you drag and drop logic in a GUI.</a:t>
            </a:r>
          </a:p>
          <a:p>
            <a:pPr marL="0" indent="0">
              <a:buFontTx/>
              <a:buNone/>
            </a:pPr>
            <a:endParaRPr lang="en-GB" b="0" i="0">
              <a:solidFill>
                <a:srgbClr val="171717"/>
              </a:solidFill>
              <a:effectLst/>
              <a:latin typeface="Segoe UI" panose="020B0502040204020203" pitchFamily="34" charset="0"/>
            </a:endParaRPr>
          </a:p>
          <a:p>
            <a:pPr marL="0" indent="0">
              <a:buFontTx/>
              <a:buNone/>
            </a:pPr>
            <a:endParaRPr lang="en-AU"/>
          </a:p>
        </p:txBody>
      </p:sp>
      <p:sp>
        <p:nvSpPr>
          <p:cNvPr id="4" name="Slide Number Placeholder 3"/>
          <p:cNvSpPr>
            <a:spLocks noGrp="1"/>
          </p:cNvSpPr>
          <p:nvPr>
            <p:ph type="sldNum" sz="quarter" idx="5"/>
          </p:nvPr>
        </p:nvSpPr>
        <p:spPr/>
        <p:txBody>
          <a:bodyPr/>
          <a:lstStyle/>
          <a:p>
            <a:fld id="{376A02FF-58B3-4B39-ADFF-946B5075250F}" type="slidenum">
              <a:rPr lang="en-US" smtClean="0"/>
              <a:t>12</a:t>
            </a:fld>
            <a:endParaRPr lang="en-US"/>
          </a:p>
        </p:txBody>
      </p:sp>
    </p:spTree>
    <p:extLst>
      <p:ext uri="{BB962C8B-B14F-4D97-AF65-F5344CB8AC3E}">
        <p14:creationId xmlns:p14="http://schemas.microsoft.com/office/powerpoint/2010/main" val="105520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Duncan:</a:t>
            </a:r>
          </a:p>
          <a:p>
            <a:r>
              <a:rPr lang="en-AU"/>
              <a:t>This is what a http triggered Azure function looks like in C# but they come in many languages. You do not need to read this code it is just to show they are generally small event driven blocks of code like this that do one thing and can be scaled on demand and then scaled to zero or maybe one instance to keep them warm.</a:t>
            </a:r>
          </a:p>
        </p:txBody>
      </p:sp>
      <p:sp>
        <p:nvSpPr>
          <p:cNvPr id="4" name="Slide Number Placeholder 3"/>
          <p:cNvSpPr>
            <a:spLocks noGrp="1"/>
          </p:cNvSpPr>
          <p:nvPr>
            <p:ph type="sldNum" sz="quarter" idx="5"/>
          </p:nvPr>
        </p:nvSpPr>
        <p:spPr/>
        <p:txBody>
          <a:bodyPr/>
          <a:lstStyle/>
          <a:p>
            <a:fld id="{376A02FF-58B3-4B39-ADFF-946B5075250F}" type="slidenum">
              <a:rPr lang="en-US" smtClean="0"/>
              <a:t>13</a:t>
            </a:fld>
            <a:endParaRPr lang="en-US"/>
          </a:p>
        </p:txBody>
      </p:sp>
    </p:spTree>
    <p:extLst>
      <p:ext uri="{BB962C8B-B14F-4D97-AF65-F5344CB8AC3E}">
        <p14:creationId xmlns:p14="http://schemas.microsoft.com/office/powerpoint/2010/main" val="3361329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Duncan:</a:t>
            </a:r>
          </a:p>
          <a:p>
            <a:r>
              <a:rPr lang="en-AU"/>
              <a:t>This is what a logic app looks like with the new upgraded designer that can work offline in </a:t>
            </a:r>
            <a:r>
              <a:rPr lang="en-AU" err="1"/>
              <a:t>vscode</a:t>
            </a:r>
            <a:r>
              <a:rPr lang="en-AU"/>
              <a:t>. As I mentioned they are like functions but you design them in a GUI and more suited for workflows that connect multiple services.</a:t>
            </a:r>
          </a:p>
        </p:txBody>
      </p:sp>
      <p:sp>
        <p:nvSpPr>
          <p:cNvPr id="4" name="Slide Number Placeholder 3"/>
          <p:cNvSpPr>
            <a:spLocks noGrp="1"/>
          </p:cNvSpPr>
          <p:nvPr>
            <p:ph type="sldNum" sz="quarter" idx="5"/>
          </p:nvPr>
        </p:nvSpPr>
        <p:spPr/>
        <p:txBody>
          <a:bodyPr/>
          <a:lstStyle/>
          <a:p>
            <a:fld id="{376A02FF-58B3-4B39-ADFF-946B5075250F}" type="slidenum">
              <a:rPr lang="en-US" smtClean="0"/>
              <a:t>14</a:t>
            </a:fld>
            <a:endParaRPr lang="en-US"/>
          </a:p>
        </p:txBody>
      </p:sp>
    </p:spTree>
    <p:extLst>
      <p:ext uri="{BB962C8B-B14F-4D97-AF65-F5344CB8AC3E}">
        <p14:creationId xmlns:p14="http://schemas.microsoft.com/office/powerpoint/2010/main" val="3102052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Duncan:</a:t>
            </a:r>
          </a:p>
          <a:p>
            <a:r>
              <a:rPr lang="en-AU"/>
              <a:t>There are heaps of  ways you can run Azure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a:t>
            </a:r>
            <a:r>
              <a:rPr lang="en-AU" b="0"/>
              <a:t> Such as in a pure serverless consumption plan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a:t>
            </a:r>
            <a:r>
              <a:rPr lang="en-AU" b="0"/>
              <a:t> On an App Service Plan where you would normally host a web app in a PaaS style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a:t>
            </a:r>
            <a:r>
              <a:rPr lang="en-AU" b="0"/>
              <a:t> An App Service Environment which is like an app service plan but with dedicated resources and complete network isolation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a:t>
            </a:r>
            <a:r>
              <a:rPr lang="en-AU" b="0"/>
              <a:t> On Premise with Azure stack hardware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a:t>
            </a:r>
            <a:r>
              <a:rPr lang="en-AU" b="0"/>
              <a:t> With Kubernetes on your servers in any cloud or on premise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a:t>
            </a:r>
            <a:r>
              <a:rPr lang="en-AU" b="0"/>
              <a:t> On physical devices with Azure IoT 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a:p>
          <a:p>
            <a:pPr marL="0" marR="0" lvl="0" indent="0" algn="l" defTabSz="914400" rtl="0" eaLnBrk="1" fontAlgn="auto" latinLnBrk="0" hangingPunct="1">
              <a:lnSpc>
                <a:spcPct val="100000"/>
              </a:lnSpc>
              <a:spcBef>
                <a:spcPts val="0"/>
              </a:spcBef>
              <a:spcAft>
                <a:spcPts val="0"/>
              </a:spcAft>
              <a:buClrTx/>
              <a:buSzTx/>
              <a:buFontTx/>
              <a:buNone/>
              <a:tabLst/>
              <a:defRPr/>
            </a:pPr>
            <a:r>
              <a:rPr lang="en-AU" b="0"/>
              <a:t>We joke that serverless does not mean there are no servers but just you do not have to manage them, but as you can see from this list this is changing and you can also run functions on the servers you do manage.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a:p>
          <a:p>
            <a:pPr marL="0" marR="0" lvl="0" indent="0" algn="l" defTabSz="914400" rtl="0" eaLnBrk="1" fontAlgn="auto" latinLnBrk="0" hangingPunct="1">
              <a:lnSpc>
                <a:spcPct val="100000"/>
              </a:lnSpc>
              <a:spcBef>
                <a:spcPts val="0"/>
              </a:spcBef>
              <a:spcAft>
                <a:spcPts val="0"/>
              </a:spcAft>
              <a:buClrTx/>
              <a:buSzTx/>
              <a:buFontTx/>
              <a:buNone/>
              <a:tabLst/>
              <a:defRPr/>
            </a:pPr>
            <a:r>
              <a:rPr lang="en-AU" b="0"/>
              <a:t>I think we are seeing this desire to host your own functions to leverage the power of its event driven programming model to make simpler apps that scale and encourage making micro services over monoliths. It is just one more reason why it is getting harder to describe what is serverless.</a:t>
            </a:r>
          </a:p>
          <a:p>
            <a:endParaRPr lang="en-AU"/>
          </a:p>
        </p:txBody>
      </p:sp>
      <p:sp>
        <p:nvSpPr>
          <p:cNvPr id="4" name="Slide Number Placeholder 3"/>
          <p:cNvSpPr>
            <a:spLocks noGrp="1"/>
          </p:cNvSpPr>
          <p:nvPr>
            <p:ph type="sldNum" sz="quarter" idx="5"/>
          </p:nvPr>
        </p:nvSpPr>
        <p:spPr/>
        <p:txBody>
          <a:bodyPr/>
          <a:lstStyle/>
          <a:p>
            <a:fld id="{376A02FF-58B3-4B39-ADFF-946B5075250F}" type="slidenum">
              <a:rPr lang="en-US" smtClean="0"/>
              <a:t>15</a:t>
            </a:fld>
            <a:endParaRPr lang="en-US"/>
          </a:p>
        </p:txBody>
      </p:sp>
    </p:spTree>
    <p:extLst>
      <p:ext uri="{BB962C8B-B14F-4D97-AF65-F5344CB8AC3E}">
        <p14:creationId xmlns:p14="http://schemas.microsoft.com/office/powerpoint/2010/main" val="750352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Duncan:</a:t>
            </a:r>
          </a:p>
          <a:p>
            <a:r>
              <a:rPr lang="en-AU"/>
              <a:t>As we mentioned already, Logic apps running on the function run time is in public preview, so all these places you can run a function you can soon run a logic app which is pretty cool.</a:t>
            </a:r>
          </a:p>
        </p:txBody>
      </p:sp>
      <p:sp>
        <p:nvSpPr>
          <p:cNvPr id="4" name="Slide Number Placeholder 3"/>
          <p:cNvSpPr>
            <a:spLocks noGrp="1"/>
          </p:cNvSpPr>
          <p:nvPr>
            <p:ph type="sldNum" sz="quarter" idx="5"/>
          </p:nvPr>
        </p:nvSpPr>
        <p:spPr/>
        <p:txBody>
          <a:bodyPr/>
          <a:lstStyle/>
          <a:p>
            <a:fld id="{376A02FF-58B3-4B39-ADFF-946B5075250F}" type="slidenum">
              <a:rPr lang="en-US" smtClean="0"/>
              <a:t>16</a:t>
            </a:fld>
            <a:endParaRPr lang="en-US"/>
          </a:p>
        </p:txBody>
      </p:sp>
    </p:spTree>
    <p:extLst>
      <p:ext uri="{BB962C8B-B14F-4D97-AF65-F5344CB8AC3E}">
        <p14:creationId xmlns:p14="http://schemas.microsoft.com/office/powerpoint/2010/main" val="2764096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a:t>Duncan: </a:t>
            </a:r>
            <a:endParaRPr lang="en-AU" b="0"/>
          </a:p>
          <a:p>
            <a:pPr marL="0" indent="0" algn="l">
              <a:buFontTx/>
              <a:buNone/>
            </a:pPr>
            <a:r>
              <a:rPr lang="en-AU" b="0"/>
              <a:t>Backing these serverless functions and logic apps we can use a combination of Azure Blob storage and Azure Cosmos DB. </a:t>
            </a:r>
            <a:r>
              <a:rPr lang="en-AU"/>
              <a:t>Cosmos DB is a globally distributed no SQL horizontally scalable database. That basically means it is a modern and fast multi region database! </a:t>
            </a:r>
          </a:p>
          <a:p>
            <a:pPr marL="0" indent="0" algn="l">
              <a:buFontTx/>
              <a:buNone/>
            </a:pPr>
            <a:r>
              <a:rPr lang="en-AU"/>
              <a:t>And currently has a serverless pricing tier in public preview for the SQL query API and soon the other query API’s like MongoDB. This combination of </a:t>
            </a:r>
            <a:r>
              <a:rPr lang="en-AU" err="1"/>
              <a:t>Azue</a:t>
            </a:r>
            <a:r>
              <a:rPr lang="en-AU"/>
              <a:t> Blob Storage for static assets and Cosmos DB for querying more complex data will cover most of your data and storage needs.</a:t>
            </a:r>
          </a:p>
          <a:p>
            <a:pPr marL="0" indent="0">
              <a:buFontTx/>
              <a:buNone/>
            </a:pPr>
            <a:endParaRPr lang="en-AU"/>
          </a:p>
        </p:txBody>
      </p:sp>
      <p:sp>
        <p:nvSpPr>
          <p:cNvPr id="4" name="Slide Number Placeholder 3"/>
          <p:cNvSpPr>
            <a:spLocks noGrp="1"/>
          </p:cNvSpPr>
          <p:nvPr>
            <p:ph type="sldNum" sz="quarter" idx="5"/>
          </p:nvPr>
        </p:nvSpPr>
        <p:spPr/>
        <p:txBody>
          <a:bodyPr/>
          <a:lstStyle/>
          <a:p>
            <a:fld id="{376A02FF-58B3-4B39-ADFF-946B5075250F}" type="slidenum">
              <a:rPr lang="en-US" smtClean="0"/>
              <a:t>17</a:t>
            </a:fld>
            <a:endParaRPr lang="en-US"/>
          </a:p>
        </p:txBody>
      </p:sp>
    </p:spTree>
    <p:extLst>
      <p:ext uri="{BB962C8B-B14F-4D97-AF65-F5344CB8AC3E}">
        <p14:creationId xmlns:p14="http://schemas.microsoft.com/office/powerpoint/2010/main" val="723171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Duncan: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Cosmos DB being designed to be globally distributed makes it easy to geo replicate you data across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pPr marL="0" indent="0">
              <a:buFontTx/>
              <a:buNone/>
            </a:pPr>
            <a:r>
              <a:rPr lang="en-AU" b="1"/>
              <a:t>(click)</a:t>
            </a:r>
            <a:r>
              <a:rPr lang="en-AU" b="0"/>
              <a:t> API Management, functions and logic apps also all have a consumption based tier making them not only an ideal choices for an event driven serverless set up like this. It make deploying to multiple regions easier </a:t>
            </a:r>
            <a:r>
              <a:rPr lang="en-GB" b="0" i="0">
                <a:solidFill>
                  <a:srgbClr val="000000"/>
                </a:solidFill>
                <a:effectLst/>
                <a:latin typeface="Calibri" panose="020F0502020204030204" pitchFamily="34" charset="0"/>
              </a:rPr>
              <a:t>when you are only paying for what you use as it doesn’t matter how many regions you have it deployed into.</a:t>
            </a:r>
            <a:r>
              <a:rPr lang="en-AU" b="0"/>
              <a:t> So it is trivial to run in an active/active model </a:t>
            </a:r>
            <a:r>
              <a:rPr lang="en-AU"/>
              <a:t>to achieve high availability and fast disaster recovery</a:t>
            </a:r>
            <a:r>
              <a:rPr lang="en-GB" b="0" i="0">
                <a:solidFill>
                  <a:srgbClr val="000000"/>
                </a:solidFill>
                <a:effectLst/>
                <a:latin typeface="Calibri" panose="020F0502020204030204" pitchFamily="34" charset="0"/>
              </a:rPr>
              <a:t>.</a:t>
            </a:r>
            <a:r>
              <a:rPr lang="en-AU" b="0"/>
              <a:t> It also allows the same ease and cost savings deploying across all your environments spanning from dev to preprod to prod and for blue green deployments to gradually roll out changes to your API’s.</a:t>
            </a:r>
          </a:p>
          <a:p>
            <a:pPr marL="0" indent="0">
              <a:buFontTx/>
              <a:buNone/>
            </a:pPr>
            <a:endParaRPr lang="en-AU" b="0"/>
          </a:p>
          <a:p>
            <a:pPr marL="0" indent="0">
              <a:buFontTx/>
              <a:buNone/>
            </a:pPr>
            <a:r>
              <a:rPr lang="en-AU" b="1"/>
              <a:t>(click)</a:t>
            </a:r>
            <a:r>
              <a:rPr lang="en-AU" b="0"/>
              <a:t> Of course for good measure we would throw in Azure Monitor on the bottom left here to have good observability across our digital estate.</a:t>
            </a:r>
          </a:p>
          <a:p>
            <a:pPr marL="0" indent="0">
              <a:buFontTx/>
              <a:buNone/>
            </a:pPr>
            <a:r>
              <a:rPr lang="en-AU" b="1"/>
              <a:t>(click)</a:t>
            </a:r>
            <a:r>
              <a:rPr lang="en-AU" b="0"/>
              <a:t> Key Vault for securely storing all or keys and certificates.</a:t>
            </a:r>
          </a:p>
          <a:p>
            <a:pPr marL="0" indent="0">
              <a:buFontTx/>
              <a:buNone/>
            </a:pPr>
            <a:r>
              <a:rPr lang="en-AU" b="1"/>
              <a:t>(click)</a:t>
            </a:r>
            <a:r>
              <a:rPr lang="en-AU" b="0"/>
              <a:t> </a:t>
            </a:r>
            <a:r>
              <a:rPr lang="en-AU" b="0" err="1"/>
              <a:t>Github</a:t>
            </a:r>
            <a:r>
              <a:rPr lang="en-AU" b="0"/>
              <a:t> for our repos, ci/cd pipelines and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a:t>
            </a:r>
            <a:r>
              <a:rPr lang="en-AU" b="0"/>
              <a:t> and Azure Active directory not only for managing user authentication and user access to your APIs but also for development to authenticate between services in your backend with managed identities so you do not have to manage secret and certificate rotations.</a:t>
            </a:r>
          </a:p>
          <a:p>
            <a:pPr marL="0" indent="0">
              <a:buFontTx/>
              <a:buNone/>
            </a:pPr>
            <a:endParaRPr lang="en-AU" b="0"/>
          </a:p>
        </p:txBody>
      </p:sp>
      <p:sp>
        <p:nvSpPr>
          <p:cNvPr id="4" name="Slide Number Placeholder 3"/>
          <p:cNvSpPr>
            <a:spLocks noGrp="1"/>
          </p:cNvSpPr>
          <p:nvPr>
            <p:ph type="sldNum" sz="quarter" idx="5"/>
          </p:nvPr>
        </p:nvSpPr>
        <p:spPr/>
        <p:txBody>
          <a:bodyPr/>
          <a:lstStyle/>
          <a:p>
            <a:fld id="{376A02FF-58B3-4B39-ADFF-946B5075250F}" type="slidenum">
              <a:rPr lang="en-US" smtClean="0"/>
              <a:t>18</a:t>
            </a:fld>
            <a:endParaRPr lang="en-US"/>
          </a:p>
        </p:txBody>
      </p:sp>
    </p:spTree>
    <p:extLst>
      <p:ext uri="{BB962C8B-B14F-4D97-AF65-F5344CB8AC3E}">
        <p14:creationId xmlns:p14="http://schemas.microsoft.com/office/powerpoint/2010/main" val="1179229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Duncan: </a:t>
            </a:r>
          </a:p>
          <a:p>
            <a:endParaRPr lang="en-AU"/>
          </a:p>
          <a:p>
            <a:r>
              <a:rPr lang="en-AU"/>
              <a:t>I am going to do a small shameless plug here. We are currently building this architecture as an open source serverless starter with some of our partners like Insight her in Sydney and Brisbane. So if you are interested please join us in building this starter and feel free to reach out and connect to us via this repo.</a:t>
            </a:r>
          </a:p>
        </p:txBody>
      </p:sp>
      <p:sp>
        <p:nvSpPr>
          <p:cNvPr id="4" name="Slide Number Placeholder 3"/>
          <p:cNvSpPr>
            <a:spLocks noGrp="1"/>
          </p:cNvSpPr>
          <p:nvPr>
            <p:ph type="sldNum" sz="quarter" idx="5"/>
          </p:nvPr>
        </p:nvSpPr>
        <p:spPr/>
        <p:txBody>
          <a:bodyPr/>
          <a:lstStyle/>
          <a:p>
            <a:fld id="{376A02FF-58B3-4B39-ADFF-946B5075250F}" type="slidenum">
              <a:rPr lang="en-US" smtClean="0"/>
              <a:t>19</a:t>
            </a:fld>
            <a:endParaRPr lang="en-US"/>
          </a:p>
        </p:txBody>
      </p:sp>
    </p:spTree>
    <p:extLst>
      <p:ext uri="{BB962C8B-B14F-4D97-AF65-F5344CB8AC3E}">
        <p14:creationId xmlns:p14="http://schemas.microsoft.com/office/powerpoint/2010/main" val="3316753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Adam: Let’s see if this resonates with anyone.</a:t>
            </a:r>
          </a:p>
          <a:p>
            <a:r>
              <a:rPr lang="en-AU"/>
              <a:t>You’ve learnt about serverless and you have done some proof of concepts.</a:t>
            </a:r>
          </a:p>
          <a:p>
            <a:r>
              <a:rPr lang="en-AU"/>
              <a:t>You get a new project, and it feels like a great fit. You’re super excited. You book a meeting with the architecture team, IT and security…</a:t>
            </a:r>
          </a:p>
          <a:p>
            <a:r>
              <a:rPr lang="en-AU" b="1"/>
              <a:t>(click) </a:t>
            </a:r>
            <a:r>
              <a:rPr lang="en-AU"/>
              <a:t>You explain how great serverless is – it scales infinitely, it has per second billing and no resting cost, high availability and disaster recovery are simple, logic apps are going to remove the need for writing integrations, and you’ll be so much more productive.</a:t>
            </a:r>
          </a:p>
          <a:p>
            <a:endParaRPr lang="en-AU"/>
          </a:p>
        </p:txBody>
      </p:sp>
      <p:sp>
        <p:nvSpPr>
          <p:cNvPr id="4" name="Slide Number Placeholder 3"/>
          <p:cNvSpPr>
            <a:spLocks noGrp="1"/>
          </p:cNvSpPr>
          <p:nvPr>
            <p:ph type="sldNum" sz="quarter" idx="5"/>
          </p:nvPr>
        </p:nvSpPr>
        <p:spPr/>
        <p:txBody>
          <a:bodyPr/>
          <a:lstStyle/>
          <a:p>
            <a:fld id="{376A02FF-58B3-4B39-ADFF-946B5075250F}" type="slidenum">
              <a:rPr lang="en-US" smtClean="0"/>
              <a:t>2</a:t>
            </a:fld>
            <a:endParaRPr lang="en-US"/>
          </a:p>
        </p:txBody>
      </p:sp>
    </p:spTree>
    <p:extLst>
      <p:ext uri="{BB962C8B-B14F-4D97-AF65-F5344CB8AC3E}">
        <p14:creationId xmlns:p14="http://schemas.microsoft.com/office/powerpoint/2010/main" val="2676129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Duncan: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So this is super awesome and best practice but there is one main thing here that is missing, which we see almost all our enterprise customers require rightly or wrongly. So I will hand you over to Adam to discuss what that is.</a:t>
            </a:r>
          </a:p>
          <a:p>
            <a:pPr marL="628650" lvl="1" indent="-171450">
              <a:buFontTx/>
              <a:buChar char="-"/>
            </a:pPr>
            <a:endParaRPr lang="en-AU"/>
          </a:p>
        </p:txBody>
      </p:sp>
      <p:sp>
        <p:nvSpPr>
          <p:cNvPr id="4" name="Slide Number Placeholder 3"/>
          <p:cNvSpPr>
            <a:spLocks noGrp="1"/>
          </p:cNvSpPr>
          <p:nvPr>
            <p:ph type="sldNum" sz="quarter" idx="5"/>
          </p:nvPr>
        </p:nvSpPr>
        <p:spPr/>
        <p:txBody>
          <a:bodyPr/>
          <a:lstStyle/>
          <a:p>
            <a:fld id="{376A02FF-58B3-4B39-ADFF-946B5075250F}" type="slidenum">
              <a:rPr lang="en-US" smtClean="0"/>
              <a:t>20</a:t>
            </a:fld>
            <a:endParaRPr lang="en-US"/>
          </a:p>
        </p:txBody>
      </p:sp>
    </p:spTree>
    <p:extLst>
      <p:ext uri="{BB962C8B-B14F-4D97-AF65-F5344CB8AC3E}">
        <p14:creationId xmlns:p14="http://schemas.microsoft.com/office/powerpoint/2010/main" val="3893913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a:p>
            <a:r>
              <a:rPr lang="en-AU"/>
              <a:t>So what is the big challenge to doing serverless in the enterprise ? </a:t>
            </a:r>
          </a:p>
          <a:p>
            <a:endParaRPr lang="en-AU"/>
          </a:p>
          <a:p>
            <a:endParaRPr lang="en-AU"/>
          </a:p>
        </p:txBody>
      </p:sp>
      <p:sp>
        <p:nvSpPr>
          <p:cNvPr id="4" name="Slide Number Placeholder 3"/>
          <p:cNvSpPr>
            <a:spLocks noGrp="1"/>
          </p:cNvSpPr>
          <p:nvPr>
            <p:ph type="sldNum" sz="quarter" idx="5"/>
          </p:nvPr>
        </p:nvSpPr>
        <p:spPr/>
        <p:txBody>
          <a:bodyPr/>
          <a:lstStyle/>
          <a:p>
            <a:fld id="{376A02FF-58B3-4B39-ADFF-946B5075250F}" type="slidenum">
              <a:rPr lang="en-US" smtClean="0"/>
              <a:t>21</a:t>
            </a:fld>
            <a:endParaRPr lang="en-US"/>
          </a:p>
        </p:txBody>
      </p:sp>
    </p:spTree>
    <p:extLst>
      <p:ext uri="{BB962C8B-B14F-4D97-AF65-F5344CB8AC3E}">
        <p14:creationId xmlns:p14="http://schemas.microsoft.com/office/powerpoint/2010/main" val="728990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It is control.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A perceived lack of Control is the #1 technical challenge that stops customers implementing </a:t>
            </a:r>
            <a:r>
              <a:rPr lang="en-AU" err="1"/>
              <a:t>paas</a:t>
            </a:r>
            <a:r>
              <a:rPr lang="en-AU"/>
              <a:t> and serverless in the Enterprise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827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It’s not too hard a conversation to start having with your organisation though….  </a:t>
            </a:r>
          </a:p>
          <a:p>
            <a:r>
              <a:rPr lang="en-AU"/>
              <a:t>In </a:t>
            </a:r>
            <a:r>
              <a:rPr lang="en-AU" err="1"/>
              <a:t>australia</a:t>
            </a:r>
            <a:r>
              <a:rPr lang="en-AU"/>
              <a:t>, ASIO uses Azure for secret workloads</a:t>
            </a:r>
          </a:p>
        </p:txBody>
      </p:sp>
      <p:sp>
        <p:nvSpPr>
          <p:cNvPr id="4" name="Slide Number Placeholder 3"/>
          <p:cNvSpPr>
            <a:spLocks noGrp="1"/>
          </p:cNvSpPr>
          <p:nvPr>
            <p:ph type="sldNum" sz="quarter" idx="5"/>
          </p:nvPr>
        </p:nvSpPr>
        <p:spPr/>
        <p:txBody>
          <a:bodyPr/>
          <a:lstStyle/>
          <a:p>
            <a:fld id="{376A02FF-58B3-4B39-ADFF-946B5075250F}" type="slidenum">
              <a:rPr lang="en-US" smtClean="0"/>
              <a:t>23</a:t>
            </a:fld>
            <a:endParaRPr lang="en-US"/>
          </a:p>
        </p:txBody>
      </p:sp>
    </p:spTree>
    <p:extLst>
      <p:ext uri="{BB962C8B-B14F-4D97-AF65-F5344CB8AC3E}">
        <p14:creationId xmlns:p14="http://schemas.microsoft.com/office/powerpoint/2010/main" val="3385881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 US Department of Defence is putting billions of dollars into their Azure platform</a:t>
            </a:r>
          </a:p>
        </p:txBody>
      </p:sp>
      <p:sp>
        <p:nvSpPr>
          <p:cNvPr id="4" name="Slide Number Placeholder 3"/>
          <p:cNvSpPr>
            <a:spLocks noGrp="1"/>
          </p:cNvSpPr>
          <p:nvPr>
            <p:ph type="sldNum" sz="quarter" idx="5"/>
          </p:nvPr>
        </p:nvSpPr>
        <p:spPr/>
        <p:txBody>
          <a:bodyPr/>
          <a:lstStyle/>
          <a:p>
            <a:fld id="{376A02FF-58B3-4B39-ADFF-946B5075250F}" type="slidenum">
              <a:rPr lang="en-US" smtClean="0"/>
              <a:t>24</a:t>
            </a:fld>
            <a:endParaRPr lang="en-US"/>
          </a:p>
        </p:txBody>
      </p:sp>
    </p:spTree>
    <p:extLst>
      <p:ext uri="{BB962C8B-B14F-4D97-AF65-F5344CB8AC3E}">
        <p14:creationId xmlns:p14="http://schemas.microsoft.com/office/powerpoint/2010/main" val="1480016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We have docs on how to build web applications up to an Australian Signals Directorate IRAP Protected approved 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204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We also have an architecture for financial services companies like banks that is PCI DSS certified.</a:t>
            </a:r>
          </a:p>
          <a:p>
            <a:r>
              <a:rPr lang="en-AU"/>
              <a:t>Banks, Federal and State government and security organisations are trusting sensitive workloads to PaaS.</a:t>
            </a:r>
          </a:p>
          <a:p>
            <a:endParaRPr lang="en-AU"/>
          </a:p>
          <a:p>
            <a:r>
              <a:rPr lang="en-AU"/>
              <a:t>In organisation that have trust issues…. I find starting from a place of safety is best.</a:t>
            </a:r>
          </a:p>
          <a:p>
            <a:r>
              <a:rPr lang="en-AU"/>
              <a:t>That’s why I love these reviewed and approved architectures.</a:t>
            </a:r>
          </a:p>
          <a:p>
            <a:r>
              <a:rPr lang="en-AU"/>
              <a:t>They let us have the conversation about the sensitivity of the application we are building…. </a:t>
            </a:r>
          </a:p>
          <a:p>
            <a:endParaRPr lang="en-AU"/>
          </a:p>
          <a:p>
            <a:r>
              <a:rPr lang="en-AU"/>
              <a:t>A good question to explore with your company is sometimes: ‘if banks and government departments can host sensitive workloads on PaaS – why can’t we ?’.</a:t>
            </a:r>
          </a:p>
          <a:p>
            <a:r>
              <a:rPr lang="en-AU"/>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027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And as I tried to portray at the beginning.</a:t>
            </a:r>
          </a:p>
          <a:p>
            <a:r>
              <a:rPr lang="en-AU"/>
              <a:t>…. The issue is often how the developers introduce new patterns and technologies to an organisation often determine their success…</a:t>
            </a:r>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784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a:solidFill>
                  <a:srgbClr val="50E6FF"/>
                </a:solidFill>
              </a:rPr>
              <a:t>Developers: If you want use serverless – you need to advocate the serverless security spectrum and networking patterns inside your organisation.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solidFill>
                  <a:srgbClr val="50E6FF"/>
                </a:solidFill>
              </a:rPr>
              <a:t>The architects and the security team want to see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a:solidFill>
                  <a:srgbClr val="50E6FF"/>
                </a:solidFill>
              </a:rPr>
              <a:t>How do we apply network controls,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a:solidFill>
                  <a:srgbClr val="50E6FF"/>
                </a:solidFill>
              </a:rPr>
              <a:t>how do we do monitoring and logging,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a:solidFill>
                  <a:srgbClr val="50E6FF"/>
                </a:solidFill>
              </a:rPr>
              <a:t>what uptime am I going to get and how much is it going to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solidFill>
                <a:srgbClr val="50E6FF"/>
              </a:solidFill>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674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 explain the serverless compute spectrum like this</a:t>
            </a:r>
          </a:p>
          <a:p>
            <a:r>
              <a:rPr lang="en-AU"/>
              <a:t>We can take our serverless functions and deploy them on isolated compute… just like the PCI and IRAP Protected blueprints. </a:t>
            </a:r>
          </a:p>
          <a:p>
            <a:r>
              <a:rPr lang="en-AU"/>
              <a:t>What happens in the Isolated tier is that the VMs running under the covers both for hosting the web applications and the control planes are dedicated to you, and are run in your own private address space.. You get all the control of full network isolation. Of course…. You are also paying for a lot of reserved compute.</a:t>
            </a:r>
          </a:p>
          <a:p>
            <a:r>
              <a:rPr lang="en-AU"/>
              <a:t>(click)</a:t>
            </a:r>
          </a:p>
          <a:p>
            <a:r>
              <a:rPr lang="en-AU"/>
              <a:t>On the other end of the spectrum is the serverless compute model. Most presentations and demos on serverless are focussing on this. You are running functions on the consumption plan, only paying for what you use, not having any resting cost, scaling almost infinitely and deploying with agility and flexibility.</a:t>
            </a:r>
          </a:p>
          <a:p>
            <a:r>
              <a:rPr lang="en-AU"/>
              <a:t>… but getting pushback because every azure function and logic app has a public </a:t>
            </a:r>
            <a:r>
              <a:rPr lang="en-AU" err="1"/>
              <a:t>url</a:t>
            </a:r>
            <a:r>
              <a:rPr lang="en-AU"/>
              <a:t> and </a:t>
            </a:r>
            <a:r>
              <a:rPr lang="en-AU" err="1"/>
              <a:t>ip</a:t>
            </a:r>
            <a:r>
              <a:rPr lang="en-AU"/>
              <a:t> address… which even though it is secured using authentication and authorisation… raises the hair on the backs of security </a:t>
            </a:r>
            <a:r>
              <a:rPr lang="en-AU" err="1"/>
              <a:t>professinoals</a:t>
            </a:r>
            <a:r>
              <a:rPr lang="en-AU"/>
              <a:t>.</a:t>
            </a:r>
          </a:p>
          <a:p>
            <a:r>
              <a:rPr lang="en-AU"/>
              <a:t>(click)</a:t>
            </a:r>
          </a:p>
          <a:p>
            <a:r>
              <a:rPr lang="en-AU"/>
              <a:t>Where I want to spend time with you, is helping you with the technologies that land you here in the middle ground – and give you the best of both worlds.</a:t>
            </a:r>
            <a:br>
              <a:rPr lang="en-AU"/>
            </a:br>
            <a:r>
              <a:rPr lang="en-AU"/>
              <a:t>If we use Premium Azure Functions we get a few great benefits – we avoid the cold start issue of serverless, we more proactive scaling, and we get additional networking capabilities.</a:t>
            </a:r>
          </a:p>
          <a:p>
            <a:r>
              <a:rPr lang="en-AU"/>
              <a:t>Those networking capabilities allow us to </a:t>
            </a:r>
            <a:r>
              <a:rPr lang="en-AU" err="1"/>
              <a:t>rlocks</a:t>
            </a:r>
            <a:r>
              <a:rPr lang="en-AU"/>
              <a:t> down all access via the web or public </a:t>
            </a:r>
            <a:r>
              <a:rPr lang="en-AU" err="1"/>
              <a:t>ip</a:t>
            </a:r>
            <a:r>
              <a:rPr lang="en-AU"/>
              <a:t> addresses to our services. </a:t>
            </a:r>
          </a:p>
          <a:p>
            <a:r>
              <a:rPr lang="en-AU"/>
              <a:t>This is the sweet spot that we are working with many customers towards. It meets the requirements of the IT Pro and security teams, and still gives the developers all the benefits of serverless that they are chasing.</a:t>
            </a:r>
          </a:p>
        </p:txBody>
      </p:sp>
      <p:sp>
        <p:nvSpPr>
          <p:cNvPr id="4" name="Slide Number Placeholder 3"/>
          <p:cNvSpPr>
            <a:spLocks noGrp="1"/>
          </p:cNvSpPr>
          <p:nvPr>
            <p:ph type="sldNum" sz="quarter" idx="5"/>
          </p:nvPr>
        </p:nvSpPr>
        <p:spPr/>
        <p:txBody>
          <a:bodyPr/>
          <a:lstStyle/>
          <a:p>
            <a:fld id="{376A02FF-58B3-4B39-ADFF-946B5075250F}" type="slidenum">
              <a:rPr lang="en-US" smtClean="0"/>
              <a:t>29</a:t>
            </a:fld>
            <a:endParaRPr lang="en-US"/>
          </a:p>
        </p:txBody>
      </p:sp>
    </p:spTree>
    <p:extLst>
      <p:ext uri="{BB962C8B-B14F-4D97-AF65-F5344CB8AC3E}">
        <p14:creationId xmlns:p14="http://schemas.microsoft.com/office/powerpoint/2010/main" val="1877916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Adam: As your doing your explanation through – you realise your are getting blank stares.</a:t>
            </a:r>
          </a:p>
          <a:p>
            <a:r>
              <a:rPr lang="en-AU"/>
              <a:t>The reason that this conversation doesn’t go so well is that often the person on the other side of the table has different priorities to you as a developer.</a:t>
            </a:r>
          </a:p>
          <a:p>
            <a:r>
              <a:rPr lang="en-AU"/>
              <a:t>Their priority may be uptime, or security or ongoing maintenance.</a:t>
            </a:r>
          </a:p>
          <a:p>
            <a:r>
              <a:rPr lang="en-AU"/>
              <a:t>They may be thinking something like... </a:t>
            </a:r>
          </a:p>
          <a:p>
            <a:r>
              <a:rPr lang="en-AU" b="1"/>
              <a:t>(click) </a:t>
            </a:r>
            <a:r>
              <a:rPr lang="en-AU"/>
              <a:t>‘If all this stuff is internet facing and anyone can hit the endpoint, I’m not OK with that risk.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 </a:t>
            </a:r>
            <a:r>
              <a:rPr lang="en-AU"/>
              <a:t>How am I going to monitor and secure this thing – it sounds like lots of small pieces. That’ll be a lot of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 </a:t>
            </a:r>
            <a:r>
              <a:rPr lang="en-AU"/>
              <a:t>Or commonly they are concerned that their business as usual work already has them at capacity and this sounds like a lot of new things to learn.</a:t>
            </a:r>
          </a:p>
          <a:p>
            <a:r>
              <a:rPr lang="en-AU"/>
              <a:t>We hear about this all the time. What these meetings ends with is a plan that </a:t>
            </a:r>
            <a:br>
              <a:rPr lang="en-AU"/>
            </a:br>
            <a:r>
              <a:rPr lang="en-AU" b="1"/>
              <a:t>(click) </a:t>
            </a:r>
            <a:r>
              <a:rPr lang="en-AU"/>
              <a:t>‘because have a short timeframe let’s just do it the old way’.</a:t>
            </a:r>
          </a:p>
        </p:txBody>
      </p:sp>
      <p:sp>
        <p:nvSpPr>
          <p:cNvPr id="4" name="Slide Number Placeholder 3"/>
          <p:cNvSpPr>
            <a:spLocks noGrp="1"/>
          </p:cNvSpPr>
          <p:nvPr>
            <p:ph type="sldNum" sz="quarter" idx="5"/>
          </p:nvPr>
        </p:nvSpPr>
        <p:spPr/>
        <p:txBody>
          <a:bodyPr/>
          <a:lstStyle/>
          <a:p>
            <a:fld id="{376A02FF-58B3-4B39-ADFF-946B5075250F}" type="slidenum">
              <a:rPr lang="en-US" smtClean="0"/>
              <a:t>3</a:t>
            </a:fld>
            <a:endParaRPr lang="en-US"/>
          </a:p>
        </p:txBody>
      </p:sp>
    </p:spTree>
    <p:extLst>
      <p:ext uri="{BB962C8B-B14F-4D97-AF65-F5344CB8AC3E}">
        <p14:creationId xmlns:p14="http://schemas.microsoft.com/office/powerpoint/2010/main" val="1825312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So before we can look at these difference architectures I just wanted to do a level set</a:t>
            </a:r>
          </a:p>
          <a:p>
            <a:r>
              <a:rPr lang="en-AU"/>
              <a:t>What I have on the diagram here is a normal azure function and a logic app.</a:t>
            </a:r>
          </a:p>
          <a:p>
            <a:r>
              <a:rPr lang="en-AU"/>
              <a:t>By default, both of these are accessible from the internet as long as I’m correctly authorised.</a:t>
            </a:r>
          </a:p>
          <a:p>
            <a:r>
              <a:rPr lang="en-AU"/>
              <a:t>For example…  I can get the </a:t>
            </a:r>
            <a:r>
              <a:rPr lang="en-AU" err="1"/>
              <a:t>url</a:t>
            </a:r>
            <a:r>
              <a:rPr lang="en-AU"/>
              <a:t> for my azure function and put it in my browser.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This is a cause of concern for some organisations.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r>
              <a:rPr lang="en-AU"/>
              <a:t>Once again… this can absolutely be secured, but either because of regulatory requirements, or else a desire to implement the same network isolation based security policies as they apply on-prem.. Many </a:t>
            </a:r>
            <a:r>
              <a:rPr lang="en-AU" err="1"/>
              <a:t>organistaions</a:t>
            </a:r>
            <a:r>
              <a:rPr lang="en-AU"/>
              <a:t> want their web applications, function apps and logic apps to be completely isolated from the internet.</a:t>
            </a:r>
          </a:p>
          <a:p>
            <a:endParaRPr lang="en-AU"/>
          </a:p>
          <a:p>
            <a:r>
              <a:rPr lang="en-AU"/>
              <a:t>---</a:t>
            </a:r>
          </a:p>
          <a:p>
            <a:r>
              <a:rPr lang="en-AU"/>
              <a:t>VNET </a:t>
            </a:r>
            <a:r>
              <a:rPr lang="en-AU" err="1"/>
              <a:t>Faqs</a:t>
            </a:r>
            <a:r>
              <a:rPr lang="en-AU"/>
              <a:t> https://docs.microsoft.com/en-us/azure/virtual-network/virtual-networks-faq</a:t>
            </a:r>
          </a:p>
          <a:p>
            <a:r>
              <a:rPr lang="en-AU"/>
              <a:t>VNET Calculator https://www.adminsub.net/ipv4-subnet-calculator/10.1.0.0/16</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1783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IT Pros have been isolating workloads from the cloud for decades. It’s what they love to do !</a:t>
            </a:r>
          </a:p>
          <a:p>
            <a:endParaRPr lang="en-AU"/>
          </a:p>
          <a:p>
            <a:r>
              <a:rPr lang="en-AU"/>
              <a:t>The short version of how they do this is.</a:t>
            </a:r>
          </a:p>
          <a:p>
            <a:pPr marL="0" indent="0">
              <a:buFontTx/>
              <a:buNone/>
            </a:pPr>
            <a:r>
              <a:rPr lang="en-AU" b="1"/>
              <a:t>(Click) </a:t>
            </a:r>
            <a:r>
              <a:rPr lang="en-AU"/>
              <a:t>All websites have a numeric address called an </a:t>
            </a:r>
            <a:r>
              <a:rPr lang="en-AU" err="1"/>
              <a:t>ip</a:t>
            </a:r>
            <a:r>
              <a:rPr lang="en-AU"/>
              <a:t> address.</a:t>
            </a:r>
          </a:p>
          <a:p>
            <a:pPr marL="0" indent="0">
              <a:buFontTx/>
              <a:buNone/>
            </a:pPr>
            <a:r>
              <a:rPr lang="en-AU"/>
              <a:t>there are a few special ranges that don’t work from the internet. They are reserved for use inside work and home networks.</a:t>
            </a:r>
            <a:br>
              <a:rPr lang="en-AU"/>
            </a:br>
            <a:r>
              <a:rPr lang="en-AU"/>
              <a:t>These often start with 192.168. or 10.</a:t>
            </a:r>
          </a:p>
          <a:p>
            <a:pPr marL="0" lvl="0" indent="0">
              <a:buFontTx/>
              <a:buNone/>
            </a:pPr>
            <a:r>
              <a:rPr lang="en-AU" b="1"/>
              <a:t>(Click) </a:t>
            </a:r>
            <a:r>
              <a:rPr lang="en-AU"/>
              <a:t>For our demo we’ve </a:t>
            </a:r>
            <a:r>
              <a:rPr lang="en-AU" err="1"/>
              <a:t>chosed</a:t>
            </a:r>
            <a:r>
              <a:rPr lang="en-AU"/>
              <a:t> 10.1 to start all the addresses for our on-prem network</a:t>
            </a:r>
          </a:p>
          <a:p>
            <a:pPr marL="0" lvl="0" indent="0">
              <a:buFontTx/>
              <a:buNone/>
            </a:pPr>
            <a:r>
              <a:rPr lang="en-AU" b="1"/>
              <a:t>(Click) </a:t>
            </a:r>
            <a:r>
              <a:rPr lang="en-AU"/>
              <a:t>We can </a:t>
            </a:r>
            <a:r>
              <a:rPr lang="en-AU" err="1"/>
              <a:t>can</a:t>
            </a:r>
            <a:r>
              <a:rPr lang="en-AU"/>
              <a:t> also create a private network space inside our Azure cloud. </a:t>
            </a:r>
          </a:p>
          <a:p>
            <a:pPr marL="0" lvl="0" indent="0">
              <a:buFontTx/>
              <a:buNone/>
            </a:pPr>
            <a:r>
              <a:rPr lang="en-AU"/>
              <a:t>Let’s assign it all the addresses that start with 10.0. </a:t>
            </a:r>
          </a:p>
          <a:p>
            <a:r>
              <a:rPr lang="en-AU"/>
              <a:t>Everything inside this network has a 10.0.somting private IP address that is not accessible at all to the internet, but that is able to be connected to the organisations on-prem private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This provides additional security to our internal resources. There is no way to access our private address space from the internet.</a:t>
            </a:r>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42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Once we have that private network space – we can carve it up into smaller networks called subnets and reserve some blocks of </a:t>
            </a:r>
            <a:r>
              <a:rPr lang="en-AU" err="1"/>
              <a:t>ip</a:t>
            </a:r>
            <a:r>
              <a:rPr lang="en-AU"/>
              <a:t> addresses for different purposes.</a:t>
            </a:r>
            <a:br>
              <a:rPr lang="en-AU"/>
            </a:br>
            <a:r>
              <a:rPr lang="en-AU" b="1"/>
              <a:t>(Click) </a:t>
            </a:r>
            <a:r>
              <a:rPr lang="en-AU"/>
              <a:t>I have created two here - one to put web apps into, and one to our API Gateway into. </a:t>
            </a:r>
          </a:p>
          <a:p>
            <a:r>
              <a:rPr lang="en-AU"/>
              <a:t>We can then wrap a firewall around each subnet – allowing us to control the traffic in and out of each subnet.</a:t>
            </a:r>
          </a:p>
          <a:p>
            <a:r>
              <a:rPr lang="en-AU"/>
              <a:t>These tools are the security tools it pros have been using for decades. They are familiar and are what are going to bring a sense of comfort to the it pro and security teams.</a:t>
            </a:r>
          </a:p>
          <a:p>
            <a:r>
              <a:rPr lang="en-AU" b="1"/>
              <a:t>(Click) </a:t>
            </a:r>
            <a:r>
              <a:rPr lang="en-AU"/>
              <a:t>Now that we have our private address spaces, and we have them locked down and controlled by firewalls, we can create our web compute and API gateway resources in those subnets. </a:t>
            </a:r>
          </a:p>
          <a:p>
            <a:r>
              <a:rPr lang="en-AU"/>
              <a:t>Everything needed to run APIM and the compute for the functions is deployed into your private address space.</a:t>
            </a:r>
          </a:p>
          <a:p>
            <a:r>
              <a:rPr lang="en-AU"/>
              <a:t>It’s worth noting that the </a:t>
            </a:r>
            <a:r>
              <a:rPr lang="en-AU" err="1"/>
              <a:t>api</a:t>
            </a:r>
            <a:r>
              <a:rPr lang="en-AU"/>
              <a:t> gateway isn’t an </a:t>
            </a:r>
            <a:r>
              <a:rPr lang="en-AU" err="1"/>
              <a:t>api</a:t>
            </a:r>
            <a:r>
              <a:rPr lang="en-AU"/>
              <a:t> – it’s an abstraction layer over the top of the actual </a:t>
            </a:r>
            <a:r>
              <a:rPr lang="en-AU" err="1"/>
              <a:t>apis</a:t>
            </a:r>
            <a:r>
              <a:rPr lang="en-AU"/>
              <a:t> that lets you manage security, performance and admin tasks related to your </a:t>
            </a:r>
            <a:r>
              <a:rPr lang="en-AU" err="1"/>
              <a:t>apis</a:t>
            </a:r>
            <a:r>
              <a:rPr lang="en-AU"/>
              <a:t> – e.g. a single pane of glass for things like auth, caching and rate limiting.</a:t>
            </a:r>
          </a:p>
          <a:p>
            <a:r>
              <a:rPr lang="en-AU" b="1"/>
              <a:t>(Click) </a:t>
            </a:r>
            <a:r>
              <a:rPr lang="en-AU"/>
              <a:t>Now.. Because these isolated services only  have an internal </a:t>
            </a:r>
            <a:r>
              <a:rPr lang="en-AU" err="1"/>
              <a:t>ip</a:t>
            </a:r>
            <a:r>
              <a:rPr lang="en-AU"/>
              <a:t> address… there is no way for them to be accessed, except from other private addresses like the ones on-prem. </a:t>
            </a:r>
          </a:p>
          <a:p>
            <a:r>
              <a:rPr lang="en-AU"/>
              <a:t>If we did want controlled internet access to these resources, we would put in a load balancer and firewall that straddles the </a:t>
            </a:r>
            <a:r>
              <a:rPr lang="en-AU" err="1"/>
              <a:t>vnet</a:t>
            </a:r>
            <a:r>
              <a:rPr lang="en-AU"/>
              <a:t> and allows us to create specific rules about what traffic to allow into our private network and where it should go.</a:t>
            </a:r>
          </a:p>
          <a:p>
            <a:r>
              <a:rPr lang="en-AU"/>
              <a:t>We have now essentially recrated the core of the Protected or PCI architectures.</a:t>
            </a:r>
          </a:p>
          <a:p>
            <a:endParaRPr lang="en-AU"/>
          </a:p>
          <a:p>
            <a:r>
              <a:rPr lang="en-AU"/>
              <a:t>---</a:t>
            </a:r>
          </a:p>
          <a:p>
            <a:r>
              <a:rPr lang="en-AU"/>
              <a:t>VNET </a:t>
            </a:r>
            <a:r>
              <a:rPr lang="en-AU" err="1"/>
              <a:t>Faqs</a:t>
            </a:r>
            <a:r>
              <a:rPr lang="en-AU"/>
              <a:t> https://docs.microsoft.com/en-us/azure/virtual-network/virtual-networks-faq</a:t>
            </a:r>
          </a:p>
          <a:p>
            <a:r>
              <a:rPr lang="en-AU"/>
              <a:t>VNET Calculator https://www.adminsub.net/ipv4-subnet-calculator/10.1.0.0/16</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063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What we are missing from our diagram however is our data stores.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a:t>
            </a:r>
            <a:r>
              <a:rPr lang="en-AU"/>
              <a:t> Let’s put on the azure storage and cosmos from the original use case in.</a:t>
            </a:r>
          </a:p>
          <a:p>
            <a:r>
              <a:rPr lang="en-AU"/>
              <a:t>Now… Because these services are based on massive shared infrastructure, there is no mechanism to actually deploy them inside our private virtual network.</a:t>
            </a:r>
          </a:p>
          <a:p>
            <a:r>
              <a:rPr lang="en-AU" b="1"/>
              <a:t>(click) </a:t>
            </a:r>
            <a:r>
              <a:rPr lang="en-AU"/>
              <a:t>What we do instead is use the Private Link feature.</a:t>
            </a:r>
          </a:p>
          <a:p>
            <a:r>
              <a:rPr lang="en-AU"/>
              <a:t>With private link we can block off all internet access to multi-tenant services, and create an entry point with a private IP address that becomes the only way to access that service. </a:t>
            </a:r>
          </a:p>
          <a:p>
            <a:r>
              <a:rPr lang="en-AU"/>
              <a:t>The services are no longer accessible from the internet, but they are accessible from our other private resources in the </a:t>
            </a:r>
            <a:r>
              <a:rPr lang="en-AU" err="1"/>
              <a:t>vnet</a:t>
            </a:r>
            <a:r>
              <a:rPr lang="en-AU"/>
              <a:t> and from on-prem if we have the firewall rules configured to allow it.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(click) I know it’s networking.. And usually that’s not too exciting. But Private link is a really big deal.</a:t>
            </a:r>
          </a:p>
          <a:p>
            <a:r>
              <a:rPr lang="en-AU"/>
              <a:t>It’s the feature that allows us to talk to security teams and explain that we can have network isolation Of public PaaS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It is absolutely key to enabling serverless in your Enterprise.</a:t>
            </a:r>
          </a:p>
          <a:p>
            <a:endParaRPr lang="en-AU"/>
          </a:p>
          <a:p>
            <a:r>
              <a:rPr lang="en-AU"/>
              <a:t>This is the solution that lots of our customers start with. </a:t>
            </a:r>
          </a:p>
          <a:p>
            <a:r>
              <a:rPr lang="en-AU"/>
              <a:t>It gives the enough control and security to nearly any organisation, but is more complex to deploy, and costs more to run that our serverless compute.</a:t>
            </a:r>
          </a:p>
          <a:p>
            <a:r>
              <a:rPr lang="en-AU"/>
              <a:t>------------------</a:t>
            </a:r>
          </a:p>
          <a:p>
            <a:endParaRPr lang="en-AU"/>
          </a:p>
          <a:p>
            <a:pPr marL="0" indent="0">
              <a:buFontTx/>
              <a:buNone/>
            </a:pPr>
            <a:r>
              <a:rPr lang="en-US" b="0" i="0" u="sng">
                <a:solidFill>
                  <a:srgbClr val="266477"/>
                </a:solidFill>
                <a:effectLst/>
                <a:latin typeface="-apple-system"/>
                <a:hlinkClick r:id="rId3"/>
              </a:rPr>
              <a:t>https://azure.github.io/AppService/2020/03/16/Public-Preview-of-Private-Link-on-App-Service.html</a:t>
            </a:r>
          </a:p>
          <a:p>
            <a:pPr marL="0" indent="0">
              <a:buFontTx/>
              <a:buNone/>
            </a:pPr>
            <a:endParaRPr lang="en-US" b="0" i="0" u="sng">
              <a:solidFill>
                <a:srgbClr val="266477"/>
              </a:solidFill>
              <a:effectLst/>
              <a:latin typeface="-apple-system"/>
              <a:hlinkClick r:id="rId3"/>
            </a:endParaRPr>
          </a:p>
          <a:p>
            <a:pPr marL="0" indent="0">
              <a:buFontTx/>
              <a:buNone/>
            </a:pPr>
            <a:r>
              <a:rPr lang="en-US" b="0" i="0" err="1">
                <a:solidFill>
                  <a:srgbClr val="494E52"/>
                </a:solidFill>
                <a:effectLst/>
                <a:latin typeface="-apple-system"/>
              </a:rPr>
              <a:t>Vmany</a:t>
            </a:r>
            <a:r>
              <a:rPr lang="en-US" b="0" i="0">
                <a:solidFill>
                  <a:srgbClr val="494E52"/>
                </a:solidFill>
                <a:effectLst/>
                <a:latin typeface="-apple-system"/>
              </a:rPr>
              <a:t> customers have concerns about services that have public IP addresses that are accessible form the </a:t>
            </a:r>
            <a:r>
              <a:rPr lang="en-US" b="0" i="0" err="1">
                <a:solidFill>
                  <a:srgbClr val="494E52"/>
                </a:solidFill>
                <a:effectLst/>
                <a:latin typeface="-apple-system"/>
              </a:rPr>
              <a:t>intetnet</a:t>
            </a:r>
            <a:r>
              <a:rPr lang="en-US" b="0" i="0">
                <a:solidFill>
                  <a:srgbClr val="494E52"/>
                </a:solidFill>
                <a:effectLst/>
                <a:latin typeface="-apple-system"/>
              </a:rPr>
              <a:t>.. Even though those services have authentication requirements and can use other networking features like restricting </a:t>
            </a:r>
            <a:r>
              <a:rPr lang="en-US" b="0" i="0" err="1">
                <a:solidFill>
                  <a:srgbClr val="494E52"/>
                </a:solidFill>
                <a:effectLst/>
                <a:latin typeface="-apple-system"/>
              </a:rPr>
              <a:t>ip</a:t>
            </a:r>
            <a:r>
              <a:rPr lang="en-US" b="0" i="0">
                <a:solidFill>
                  <a:srgbClr val="494E52"/>
                </a:solidFill>
                <a:effectLst/>
                <a:latin typeface="-apple-system"/>
              </a:rPr>
              <a:t> addresses. They want the IP Address gone.</a:t>
            </a:r>
          </a:p>
          <a:p>
            <a:pPr marL="0" indent="0">
              <a:buFontTx/>
              <a:buNone/>
            </a:pPr>
            <a:r>
              <a:rPr lang="en-US" b="0" i="0">
                <a:solidFill>
                  <a:srgbClr val="494E52"/>
                </a:solidFill>
                <a:effectLst/>
                <a:latin typeface="-apple-system"/>
              </a:rPr>
              <a:t>In our example for example – the architects or IT pros might require us to remove the IP Addresses from the Azure Storage account or Cosmos DB.</a:t>
            </a:r>
          </a:p>
          <a:p>
            <a:pPr marL="0" indent="0">
              <a:buFontTx/>
              <a:buNone/>
            </a:pPr>
            <a:r>
              <a:rPr lang="en-US" b="0" i="0">
                <a:solidFill>
                  <a:srgbClr val="494E52"/>
                </a:solidFill>
                <a:effectLst/>
                <a:latin typeface="-apple-system"/>
              </a:rPr>
              <a:t>That’s exactly what Private Link does. </a:t>
            </a:r>
          </a:p>
          <a:p>
            <a:pPr marL="171450" indent="-171450">
              <a:buFontTx/>
              <a:buChar char="-"/>
            </a:pPr>
            <a:r>
              <a:rPr lang="en-US"/>
              <a:t>With </a:t>
            </a:r>
            <a:r>
              <a:rPr lang="en-US" err="1"/>
              <a:t>privateLink</a:t>
            </a:r>
            <a:r>
              <a:rPr lang="en-US"/>
              <a:t> – we create a network subnet. </a:t>
            </a:r>
          </a:p>
          <a:p>
            <a:pPr marL="171450" indent="-171450">
              <a:buFontTx/>
              <a:buChar char="-"/>
            </a:pPr>
            <a:endParaRPr lang="en-US"/>
          </a:p>
          <a:p>
            <a:pPr marL="171450" indent="-171450">
              <a:buFontTx/>
              <a:buChar char="-"/>
            </a:pPr>
            <a:r>
              <a:rPr lang="en-US"/>
              <a:t>Private Link enables you to host your apps on an address in your Azure Virtual Network (VNet) rather than on a shared public address. By moving the endpoint for your app into your VNet you can:</a:t>
            </a:r>
          </a:p>
          <a:p>
            <a:pPr marL="171450" indent="-171450">
              <a:buFontTx/>
              <a:buChar char="-"/>
            </a:pPr>
            <a:endParaRPr lang="en-US"/>
          </a:p>
          <a:p>
            <a:pPr marL="171450" indent="-171450">
              <a:buFontTx/>
              <a:buChar char="-"/>
            </a:pPr>
            <a:endParaRPr lang="en-US"/>
          </a:p>
          <a:p>
            <a:pPr algn="l"/>
            <a:r>
              <a:rPr lang="en-US" b="0" i="0" u="sng">
                <a:solidFill>
                  <a:srgbClr val="266477"/>
                </a:solidFill>
                <a:effectLst/>
                <a:latin typeface="-apple-system"/>
                <a:hlinkClick r:id="rId3"/>
              </a:rPr>
              <a:t>Private Link</a:t>
            </a:r>
            <a:r>
              <a:rPr lang="en-US" b="0" i="0">
                <a:solidFill>
                  <a:srgbClr val="494E52"/>
                </a:solidFill>
                <a:effectLst/>
                <a:latin typeface="-apple-system"/>
              </a:rPr>
              <a:t> enables you to host your apps on an address in your Azure Virtual Network (VNet) rather than on a shared public address. By moving the endpoint for your app into your VNet you can:</a:t>
            </a:r>
          </a:p>
          <a:p>
            <a:pPr algn="l">
              <a:buFont typeface="Arial" panose="020B0604020202020204" pitchFamily="34" charset="0"/>
              <a:buChar char="•"/>
            </a:pPr>
            <a:r>
              <a:rPr lang="en-US" b="1" i="0">
                <a:solidFill>
                  <a:srgbClr val="494E52"/>
                </a:solidFill>
                <a:effectLst/>
                <a:latin typeface="-apple-system"/>
              </a:rPr>
              <a:t>Isolate your apps from the internet</a:t>
            </a:r>
            <a:r>
              <a:rPr lang="en-US" b="0" i="0">
                <a:solidFill>
                  <a:srgbClr val="494E52"/>
                </a:solidFill>
                <a:effectLst/>
                <a:latin typeface="-apple-system"/>
              </a:rPr>
              <a:t>. Configuring a Private Endpoint with your app, you can securely host line-of-business applications and other intranet applications.</a:t>
            </a:r>
          </a:p>
          <a:p>
            <a:pPr algn="l">
              <a:buFont typeface="Arial" panose="020B0604020202020204" pitchFamily="34" charset="0"/>
              <a:buChar char="•"/>
            </a:pPr>
            <a:r>
              <a:rPr lang="en-US" b="1" i="0">
                <a:solidFill>
                  <a:srgbClr val="494E52"/>
                </a:solidFill>
                <a:effectLst/>
                <a:latin typeface="-apple-system"/>
              </a:rPr>
              <a:t>Prevent data exfiltration</a:t>
            </a:r>
            <a:r>
              <a:rPr lang="en-US" b="0" i="0">
                <a:solidFill>
                  <a:srgbClr val="494E52"/>
                </a:solidFill>
                <a:effectLst/>
                <a:latin typeface="-apple-system"/>
              </a:rPr>
              <a:t>. Since the Private Endpoint only goes to one app, you don’t need to worry about data exfiltration situations.</a:t>
            </a:r>
          </a:p>
          <a:p>
            <a:pPr marL="171450" indent="-171450">
              <a:buFontTx/>
              <a:buChar char="-"/>
            </a:pPr>
            <a:r>
              <a:rPr lang="en-US"/>
              <a:t>(by </a:t>
            </a:r>
            <a:r>
              <a:rPr lang="en-US" err="1"/>
              <a:t>christina</a:t>
            </a:r>
            <a:r>
              <a:rPr lang="en-US"/>
              <a:t>)</a:t>
            </a:r>
          </a:p>
          <a:p>
            <a:pPr marL="171450" indent="-171450">
              <a:buFontTx/>
              <a:buChar char="-"/>
            </a:pPr>
            <a:endParaRPr lang="en-US"/>
          </a:p>
          <a:p>
            <a:pPr marL="171450" indent="-171450">
              <a:buFontTx/>
              <a:buChar char="-"/>
            </a:pPr>
            <a:r>
              <a:rPr lang="en-US" b="0" i="0">
                <a:solidFill>
                  <a:srgbClr val="494E52"/>
                </a:solidFill>
                <a:effectLst/>
                <a:latin typeface="-apple-system"/>
              </a:rPr>
              <a:t>Private Link exposes your app on an address in your VNet and removes it from public access. This not only secures the app but can also be combined with Network Security Groups to secure your network.</a:t>
            </a:r>
          </a:p>
          <a:p>
            <a:pPr marL="171450" indent="-171450">
              <a:buFontTx/>
              <a:buChar char="-"/>
            </a:pPr>
            <a:endParaRPr lang="en-US" b="0" i="0">
              <a:solidFill>
                <a:srgbClr val="494E52"/>
              </a:solidFill>
              <a:effectLst/>
              <a:latin typeface="-apple-system"/>
            </a:endParaRPr>
          </a:p>
          <a:p>
            <a:pPr marL="171450" indent="-171450">
              <a:buFontTx/>
              <a:buChar char="-"/>
            </a:pPr>
            <a:endParaRPr lang="en-US" b="0" i="0">
              <a:solidFill>
                <a:srgbClr val="494E52"/>
              </a:solidFill>
              <a:effectLst/>
              <a:latin typeface="-apple-system"/>
            </a:endParaRPr>
          </a:p>
          <a:p>
            <a:pPr marL="171450" indent="-171450">
              <a:buFontTx/>
              <a:buChar char="-"/>
            </a:pPr>
            <a:endParaRPr lang="en-US" b="0" i="0">
              <a:solidFill>
                <a:srgbClr val="494E52"/>
              </a:solidFill>
              <a:effectLst/>
              <a:latin typeface="-apple-system"/>
            </a:endParaRPr>
          </a:p>
          <a:p>
            <a:pPr marL="171450" indent="-171450">
              <a:buFontTx/>
              <a:buChar char="-"/>
            </a:pPr>
            <a:endParaRPr lang="en-US"/>
          </a:p>
          <a:p>
            <a:pPr marL="0" indent="0">
              <a:buFontTx/>
              <a:buNone/>
            </a:pPr>
            <a:endParaRPr lang="en-US" b="0" i="0" u="sng">
              <a:solidFill>
                <a:srgbClr val="266477"/>
              </a:solidFill>
              <a:effectLst/>
              <a:latin typeface="-apple-system"/>
              <a:hlinkClick r:id="rId3"/>
            </a:endParaRPr>
          </a:p>
          <a:p>
            <a:pPr marL="0" indent="0">
              <a:buFontTx/>
              <a:buNone/>
            </a:pPr>
            <a:endParaRPr lang="en-US" b="0" i="0" u="sng">
              <a:solidFill>
                <a:srgbClr val="266477"/>
              </a:solidFill>
              <a:effectLst/>
              <a:latin typeface="-apple-system"/>
              <a:hlinkClick r:id="rId3"/>
            </a:endParaRPr>
          </a:p>
          <a:p>
            <a:endParaRPr lang="en-AU"/>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536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u="sng">
                <a:solidFill>
                  <a:srgbClr val="266477"/>
                </a:solidFill>
                <a:effectLst/>
                <a:latin typeface="-apple-system"/>
                <a:hlinkClick r:id="rId3"/>
              </a:rPr>
              <a:t>** </a:t>
            </a:r>
            <a:r>
              <a:rPr lang="en-US" b="0" i="0" u="sng" err="1">
                <a:solidFill>
                  <a:srgbClr val="266477"/>
                </a:solidFill>
                <a:effectLst/>
                <a:latin typeface="-apple-system"/>
                <a:hlinkClick r:id="rId3"/>
              </a:rPr>
              <a:t>Vnet</a:t>
            </a:r>
            <a:r>
              <a:rPr lang="en-US" b="0" i="0" u="sng">
                <a:solidFill>
                  <a:srgbClr val="266477"/>
                </a:solidFill>
                <a:effectLst/>
                <a:latin typeface="-apple-system"/>
                <a:hlinkClick r:id="rId3"/>
              </a:rPr>
              <a:t> intro</a:t>
            </a:r>
          </a:p>
          <a:p>
            <a:pPr marL="0" indent="0">
              <a:buFontTx/>
              <a:buNone/>
            </a:pPr>
            <a:endParaRPr lang="en-US" b="0" i="0">
              <a:solidFill>
                <a:srgbClr val="494E52"/>
              </a:solidFill>
              <a:effectLst/>
              <a:latin typeface="-apple-system"/>
            </a:endParaRPr>
          </a:p>
          <a:p>
            <a:pPr marL="0" indent="0">
              <a:buFontTx/>
              <a:buNone/>
            </a:pPr>
            <a:r>
              <a:rPr lang="en-US" b="0" i="0">
                <a:solidFill>
                  <a:srgbClr val="494E52"/>
                </a:solidFill>
                <a:effectLst/>
                <a:latin typeface="-apple-system"/>
              </a:rPr>
              <a:t>The conversation we are having with many customers is how to move their web applications, functions and logic apps out of the private network, and instead run them as multi-tenant services, but still have great network control. This is going to be much cheaper, easier to manage and gives them all the benefits of the pure serverless solution. </a:t>
            </a:r>
          </a:p>
          <a:p>
            <a:pPr marL="0" indent="0">
              <a:buFontTx/>
              <a:buNone/>
            </a:pPr>
            <a:endParaRPr lang="en-US" b="0" i="0">
              <a:solidFill>
                <a:srgbClr val="494E52"/>
              </a:solidFill>
              <a:effectLst/>
              <a:latin typeface="-apple-system"/>
            </a:endParaRPr>
          </a:p>
          <a:p>
            <a:pPr marL="0" indent="0">
              <a:buFontTx/>
              <a:buNone/>
            </a:pPr>
            <a:r>
              <a:rPr lang="en-US" b="0" i="0">
                <a:solidFill>
                  <a:srgbClr val="494E52"/>
                </a:solidFill>
                <a:effectLst/>
                <a:latin typeface="-apple-system"/>
              </a:rPr>
              <a:t>The challenge is that now we have secured our data services using Private Link – the only way to access them is via the private network</a:t>
            </a:r>
          </a:p>
          <a:p>
            <a:pPr marL="0" indent="0">
              <a:buFontTx/>
              <a:buNone/>
            </a:pPr>
            <a:endParaRPr lang="en-US" b="0" i="0">
              <a:solidFill>
                <a:srgbClr val="494E52"/>
              </a:solidFill>
              <a:effectLst/>
              <a:latin typeface="-apple-system"/>
            </a:endParaRPr>
          </a:p>
          <a:p>
            <a:pPr marL="0" indent="0">
              <a:buFontTx/>
              <a:buNone/>
            </a:pPr>
            <a:endParaRPr lang="en-US" b="0" i="0">
              <a:solidFill>
                <a:srgbClr val="494E52"/>
              </a:solidFill>
              <a:effectLst/>
              <a:latin typeface="-apple-system"/>
            </a:endParaRPr>
          </a:p>
          <a:p>
            <a:pPr marL="0" indent="0">
              <a:buFontTx/>
              <a:buNone/>
            </a:pPr>
            <a:r>
              <a:rPr lang="en-US" b="0" i="0">
                <a:solidFill>
                  <a:srgbClr val="494E52"/>
                </a:solidFill>
                <a:effectLst/>
                <a:latin typeface="-apple-system"/>
              </a:rPr>
              <a:t>This is where we use </a:t>
            </a:r>
            <a:r>
              <a:rPr lang="en-US" b="0" i="0" err="1">
                <a:solidFill>
                  <a:srgbClr val="494E52"/>
                </a:solidFill>
                <a:effectLst/>
                <a:latin typeface="-apple-system"/>
              </a:rPr>
              <a:t>Vnet</a:t>
            </a:r>
            <a:r>
              <a:rPr lang="en-US" b="0" i="0">
                <a:solidFill>
                  <a:srgbClr val="494E52"/>
                </a:solidFill>
                <a:effectLst/>
                <a:latin typeface="-apple-system"/>
              </a:rPr>
              <a:t> integration. </a:t>
            </a:r>
            <a:br>
              <a:rPr lang="en-US" b="0" i="0">
                <a:solidFill>
                  <a:srgbClr val="494E52"/>
                </a:solidFill>
                <a:effectLst/>
                <a:latin typeface="-apple-system"/>
              </a:rPr>
            </a:br>
            <a:r>
              <a:rPr lang="en-US" b="0" i="0" err="1">
                <a:solidFill>
                  <a:srgbClr val="494E52"/>
                </a:solidFill>
                <a:effectLst/>
                <a:latin typeface="-apple-system"/>
              </a:rPr>
              <a:t>Vnet</a:t>
            </a:r>
            <a:r>
              <a:rPr lang="en-US" b="0" i="0">
                <a:solidFill>
                  <a:srgbClr val="494E52"/>
                </a:solidFill>
                <a:effectLst/>
                <a:latin typeface="-apple-system"/>
              </a:rPr>
              <a:t> integration let’s you create a subnet in your private address space, and then your applications get projected into that subnet. </a:t>
            </a:r>
          </a:p>
          <a:p>
            <a:pPr marL="0" indent="0">
              <a:buFontTx/>
              <a:buNone/>
            </a:pPr>
            <a:r>
              <a:rPr lang="en-US" b="0" i="0">
                <a:solidFill>
                  <a:srgbClr val="494E52"/>
                </a:solidFill>
                <a:effectLst/>
                <a:latin typeface="-apple-system"/>
              </a:rPr>
              <a:t>From this functions subnet…. We can talk to the private endpoints for our data services.</a:t>
            </a:r>
          </a:p>
          <a:p>
            <a:pPr marL="0" indent="0">
              <a:buFontTx/>
              <a:buNone/>
            </a:pPr>
            <a:endParaRPr lang="en-US" b="0" i="0">
              <a:solidFill>
                <a:srgbClr val="494E52"/>
              </a:solidFill>
              <a:effectLst/>
              <a:latin typeface="-apple-system"/>
            </a:endParaRPr>
          </a:p>
          <a:p>
            <a:pPr marL="0" indent="0">
              <a:buFontTx/>
              <a:buNone/>
            </a:pPr>
            <a:r>
              <a:rPr lang="en-US" b="0" i="0">
                <a:solidFill>
                  <a:srgbClr val="494E52"/>
                </a:solidFill>
                <a:effectLst/>
                <a:latin typeface="-apple-system"/>
              </a:rPr>
              <a:t>With Private Link you can secure the inbound traffic, and VNet Integration you secures outbound traffic.</a:t>
            </a:r>
          </a:p>
          <a:p>
            <a:pPr marL="0" indent="0">
              <a:buFontTx/>
              <a:buNone/>
            </a:pPr>
            <a:r>
              <a:rPr lang="en-US" b="0" i="0">
                <a:solidFill>
                  <a:srgbClr val="494E52"/>
                </a:solidFill>
                <a:effectLst/>
                <a:latin typeface="-apple-system"/>
              </a:rPr>
              <a:t>Can anyone see anything that someone who cared about network security might raise as a concern ? </a:t>
            </a:r>
          </a:p>
          <a:p>
            <a:pPr marL="0" indent="0">
              <a:buFontTx/>
              <a:buNone/>
            </a:pPr>
            <a:r>
              <a:rPr lang="en-US" b="0" i="0">
                <a:solidFill>
                  <a:srgbClr val="494E52"/>
                </a:solidFill>
                <a:effectLst/>
                <a:latin typeface="-apple-system"/>
              </a:rPr>
              <a:t>That’s right… we have used </a:t>
            </a:r>
            <a:r>
              <a:rPr lang="en-US" b="0" i="0" err="1">
                <a:solidFill>
                  <a:srgbClr val="494E52"/>
                </a:solidFill>
                <a:effectLst/>
                <a:latin typeface="-apple-system"/>
              </a:rPr>
              <a:t>Vnet</a:t>
            </a:r>
            <a:r>
              <a:rPr lang="en-US" b="0" i="0">
                <a:solidFill>
                  <a:srgbClr val="494E52"/>
                </a:solidFill>
                <a:effectLst/>
                <a:latin typeface="-apple-system"/>
              </a:rPr>
              <a:t> integration to allow the functions to talk to the data services, but we haven’t locked them down yet.</a:t>
            </a:r>
            <a:br>
              <a:rPr lang="en-US" b="0" i="0">
                <a:solidFill>
                  <a:srgbClr val="494E52"/>
                </a:solidFill>
                <a:effectLst/>
                <a:latin typeface="-apple-system"/>
              </a:rPr>
            </a:br>
            <a:r>
              <a:rPr lang="en-US" b="0" i="0">
                <a:solidFill>
                  <a:srgbClr val="494E52"/>
                </a:solidFill>
                <a:effectLst/>
                <a:latin typeface="-apple-system"/>
              </a:rPr>
              <a:t>They are in the public address space.. And still accessible from the internet.</a:t>
            </a:r>
          </a:p>
          <a:p>
            <a:pPr marL="0" indent="0">
              <a:buFontTx/>
              <a:buNone/>
            </a:pPr>
            <a:endParaRPr lang="en-US" b="0" i="0" u="sng">
              <a:solidFill>
                <a:srgbClr val="494E52"/>
              </a:solidFill>
              <a:effectLst/>
              <a:latin typeface="-apple-system"/>
              <a:hlinkClick r:id="rId3"/>
            </a:endParaRPr>
          </a:p>
          <a:p>
            <a:pPr marL="0" indent="0">
              <a:buFontTx/>
              <a:buNone/>
            </a:pPr>
            <a:r>
              <a:rPr lang="en-US" b="0" i="0" u="sng">
                <a:solidFill>
                  <a:srgbClr val="494E52"/>
                </a:solidFill>
                <a:effectLst/>
                <a:latin typeface="-apple-system"/>
                <a:hlinkClick r:id="rId3"/>
              </a:rPr>
              <a:t>=================</a:t>
            </a:r>
          </a:p>
          <a:p>
            <a:pPr algn="l"/>
            <a:r>
              <a:rPr lang="en-US" b="0" i="0">
                <a:solidFill>
                  <a:srgbClr val="424242"/>
                </a:solidFill>
                <a:effectLst/>
                <a:latin typeface="Open Sans"/>
              </a:rPr>
              <a:t>In order for the function to access resources within the virtual network, VNet Integration is needed. The </a:t>
            </a:r>
            <a:r>
              <a:rPr lang="en-US" b="0" i="0" u="none" strike="noStrike">
                <a:solidFill>
                  <a:srgbClr val="F03838"/>
                </a:solidFill>
                <a:effectLst/>
                <a:latin typeface="Open Sans"/>
                <a:hlinkClick r:id="rId4"/>
              </a:rPr>
              <a:t>matrix of Azure Functions networking features</a:t>
            </a:r>
            <a:r>
              <a:rPr lang="en-US" b="0" i="0">
                <a:solidFill>
                  <a:srgbClr val="424242"/>
                </a:solidFill>
                <a:effectLst/>
                <a:latin typeface="Open Sans"/>
              </a:rPr>
              <a:t> shows that there are currently three options for VNet Integration:</a:t>
            </a:r>
          </a:p>
          <a:p>
            <a:pPr algn="l">
              <a:buFont typeface="+mj-lt"/>
              <a:buAutoNum type="arabicPeriod"/>
            </a:pPr>
            <a:r>
              <a:rPr lang="en-US" b="0" i="0">
                <a:solidFill>
                  <a:srgbClr val="424242"/>
                </a:solidFill>
                <a:effectLst/>
                <a:latin typeface="Open Sans"/>
              </a:rPr>
              <a:t>Azure Functions Premium plan</a:t>
            </a:r>
          </a:p>
          <a:p>
            <a:pPr algn="l">
              <a:buFont typeface="+mj-lt"/>
              <a:buAutoNum type="arabicPeriod"/>
            </a:pPr>
            <a:r>
              <a:rPr lang="en-US" b="0" i="0">
                <a:solidFill>
                  <a:srgbClr val="424242"/>
                </a:solidFill>
                <a:effectLst/>
                <a:latin typeface="Open Sans"/>
              </a:rPr>
              <a:t>Azure App Service Plan</a:t>
            </a:r>
          </a:p>
          <a:p>
            <a:pPr algn="l">
              <a:buFont typeface="+mj-lt"/>
              <a:buAutoNum type="arabicPeriod"/>
            </a:pPr>
            <a:r>
              <a:rPr lang="en-US" b="0" i="0">
                <a:solidFill>
                  <a:srgbClr val="424242"/>
                </a:solidFill>
                <a:effectLst/>
                <a:latin typeface="Open Sans"/>
              </a:rPr>
              <a:t>Azure App Service Environment</a:t>
            </a:r>
          </a:p>
          <a:p>
            <a:pPr algn="l"/>
            <a:r>
              <a:rPr lang="en-US" b="0" i="0">
                <a:solidFill>
                  <a:srgbClr val="424242"/>
                </a:solidFill>
                <a:effectLst/>
                <a:latin typeface="Open Sans"/>
              </a:rPr>
              <a:t>As I like the purely serverless approach, I use an </a:t>
            </a:r>
            <a:r>
              <a:rPr lang="en-US" b="0" i="0" u="none" strike="noStrike">
                <a:solidFill>
                  <a:srgbClr val="F03838"/>
                </a:solidFill>
                <a:effectLst/>
                <a:latin typeface="Open Sans"/>
                <a:hlinkClick r:id="rId5"/>
              </a:rPr>
              <a:t>Azure Function Premium plan</a:t>
            </a:r>
            <a:r>
              <a:rPr lang="en-US" b="0" i="0">
                <a:solidFill>
                  <a:srgbClr val="424242"/>
                </a:solidFill>
                <a:effectLst/>
                <a:latin typeface="Open Sans"/>
              </a:rPr>
              <a:t>. By using an Azure Function Premium plan with VNet Integration enabled, the function is able to access Azure Storage and </a:t>
            </a:r>
            <a:r>
              <a:rPr lang="en-US" b="0" i="0" err="1">
                <a:solidFill>
                  <a:srgbClr val="424242"/>
                </a:solidFill>
                <a:effectLst/>
                <a:latin typeface="Open Sans"/>
              </a:rPr>
              <a:t>CosmosDB</a:t>
            </a:r>
            <a:r>
              <a:rPr lang="en-US" b="0" i="0">
                <a:solidFill>
                  <a:srgbClr val="424242"/>
                </a:solidFill>
                <a:effectLst/>
                <a:latin typeface="Open Sans"/>
              </a:rPr>
              <a:t> via the configured private endpoints.</a:t>
            </a:r>
          </a:p>
          <a:p>
            <a:pPr marL="0" indent="0">
              <a:buFontTx/>
              <a:buNone/>
            </a:pPr>
            <a:endParaRPr lang="en-US" b="0" i="0" u="sng">
              <a:solidFill>
                <a:srgbClr val="494E52"/>
              </a:solidFill>
              <a:effectLst/>
              <a:latin typeface="-apple-system"/>
              <a:hlinkClick r:id="rId3"/>
            </a:endParaRPr>
          </a:p>
          <a:p>
            <a:pPr marL="0" indent="0">
              <a:buFontTx/>
              <a:buNone/>
            </a:pPr>
            <a:endParaRPr lang="en-US" b="0" i="0" u="sng">
              <a:solidFill>
                <a:srgbClr val="494E52"/>
              </a:solidFill>
              <a:effectLst/>
              <a:latin typeface="-apple-system"/>
              <a:hlinkClick r:id="rId3"/>
            </a:endParaRPr>
          </a:p>
          <a:p>
            <a:pPr marL="0" indent="0">
              <a:buFontTx/>
              <a:buNone/>
            </a:pPr>
            <a:endParaRPr lang="en-US" b="0" i="0" u="sng">
              <a:solidFill>
                <a:srgbClr val="266477"/>
              </a:solidFill>
              <a:effectLst/>
              <a:latin typeface="-apple-system"/>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962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a:t>Demo: https://www.michaelscollier.com/azure-functions-private-site-access/</a:t>
            </a:r>
          </a:p>
          <a:p>
            <a:pPr marL="171450" indent="-171450">
              <a:buFontTx/>
              <a:buChar char="-"/>
            </a:pPr>
            <a:r>
              <a:rPr lang="en-AU"/>
              <a:t>Docs: https://docs.microsoft.com/en-us/azure/app-service/networking/private-endpoint</a:t>
            </a:r>
          </a:p>
          <a:p>
            <a:pPr marL="171450" indent="-171450">
              <a:buFontTx/>
              <a:buChar char="-"/>
            </a:pPr>
            <a:endParaRPr lang="en-AU" b="0" i="0" u="sng">
              <a:solidFill>
                <a:srgbClr val="266477"/>
              </a:solidFill>
              <a:effectLst/>
              <a:latin typeface="-apple-system"/>
              <a:hlinkClick r:id="rId3"/>
            </a:endParaRPr>
          </a:p>
          <a:p>
            <a:pPr algn="l"/>
            <a:r>
              <a:rPr lang="en-US" b="0" i="0">
                <a:solidFill>
                  <a:srgbClr val="E3E3E3"/>
                </a:solidFill>
                <a:effectLst/>
                <a:latin typeface="Segoe UI" panose="020B0502040204020203" pitchFamily="34" charset="0"/>
              </a:rPr>
              <a:t>Using Private Endpoint for your Web App enables you to:</a:t>
            </a:r>
          </a:p>
          <a:p>
            <a:pPr algn="l">
              <a:buFont typeface="Arial" panose="020B0604020202020204" pitchFamily="34" charset="0"/>
              <a:buChar char="•"/>
            </a:pPr>
            <a:r>
              <a:rPr lang="en-US" b="0" i="0">
                <a:solidFill>
                  <a:srgbClr val="E3E3E3"/>
                </a:solidFill>
                <a:effectLst/>
                <a:latin typeface="Segoe UI" panose="020B0502040204020203" pitchFamily="34" charset="0"/>
              </a:rPr>
              <a:t>Secure your Web App by configuring the Private Endpoint, eliminating public exposure.</a:t>
            </a:r>
          </a:p>
          <a:p>
            <a:pPr algn="l">
              <a:buFont typeface="Arial" panose="020B0604020202020204" pitchFamily="34" charset="0"/>
              <a:buChar char="•"/>
            </a:pPr>
            <a:r>
              <a:rPr lang="en-US" b="0" i="0">
                <a:solidFill>
                  <a:srgbClr val="E3E3E3"/>
                </a:solidFill>
                <a:effectLst/>
                <a:latin typeface="Segoe UI" panose="020B0502040204020203" pitchFamily="34" charset="0"/>
              </a:rPr>
              <a:t>Securely connect to Web App from on-premises networks that connect to the VNet using a VPN or ExpressRoute private peering.</a:t>
            </a:r>
          </a:p>
          <a:p>
            <a:pPr algn="l">
              <a:buFont typeface="Arial" panose="020B0604020202020204" pitchFamily="34" charset="0"/>
              <a:buChar char="•"/>
            </a:pPr>
            <a:r>
              <a:rPr lang="en-US" b="0" i="0">
                <a:solidFill>
                  <a:srgbClr val="E3E3E3"/>
                </a:solidFill>
                <a:effectLst/>
                <a:latin typeface="Segoe UI" panose="020B0502040204020203" pitchFamily="34" charset="0"/>
              </a:rPr>
              <a:t>Avoid any data exfiltration from your VNet.</a:t>
            </a:r>
          </a:p>
          <a:p>
            <a:pPr marL="0" indent="0">
              <a:buFontTx/>
              <a:buNone/>
            </a:pPr>
            <a:endParaRPr lang="en-AU" b="0" i="0" u="sng">
              <a:solidFill>
                <a:srgbClr val="266477"/>
              </a:solidFill>
              <a:effectLst/>
              <a:latin typeface="-apple-system"/>
              <a:hlinkClick r:id="rId3"/>
            </a:endParaRPr>
          </a:p>
          <a:p>
            <a:pPr marL="171450" indent="-171450">
              <a:buFontTx/>
              <a:buChar char="-"/>
            </a:pPr>
            <a:endParaRPr lang="en-AU" b="0" i="0" u="sng">
              <a:solidFill>
                <a:srgbClr val="266477"/>
              </a:solidFill>
              <a:effectLst/>
              <a:latin typeface="-apple-system"/>
              <a:hlinkClick r:id="rId3"/>
            </a:endParaRPr>
          </a:p>
          <a:p>
            <a:pPr algn="l"/>
            <a:r>
              <a:rPr lang="en-US" b="0" i="0">
                <a:solidFill>
                  <a:srgbClr val="E3E3E3"/>
                </a:solidFill>
                <a:effectLst/>
                <a:latin typeface="Segoe UI" panose="020B0502040204020203" pitchFamily="34" charset="0"/>
              </a:rPr>
              <a:t>From a security perspective:</a:t>
            </a:r>
          </a:p>
          <a:p>
            <a:pPr algn="l">
              <a:buFont typeface="Arial" panose="020B0604020202020204" pitchFamily="34" charset="0"/>
              <a:buChar char="•"/>
            </a:pPr>
            <a:r>
              <a:rPr lang="en-US" b="0" i="0">
                <a:solidFill>
                  <a:srgbClr val="E3E3E3"/>
                </a:solidFill>
                <a:effectLst/>
                <a:latin typeface="Segoe UI" panose="020B0502040204020203" pitchFamily="34" charset="0"/>
              </a:rPr>
              <a:t>When you enable Private Endpoints to your Web App, you disable all public access.</a:t>
            </a:r>
          </a:p>
          <a:p>
            <a:pPr algn="l">
              <a:buFont typeface="Arial" panose="020B0604020202020204" pitchFamily="34" charset="0"/>
              <a:buChar char="•"/>
            </a:pPr>
            <a:r>
              <a:rPr lang="en-US" b="0" i="0">
                <a:solidFill>
                  <a:srgbClr val="E3E3E3"/>
                </a:solidFill>
                <a:effectLst/>
                <a:latin typeface="Segoe UI" panose="020B0502040204020203" pitchFamily="34" charset="0"/>
              </a:rPr>
              <a:t>You can enable multiple Private Endpoints in others </a:t>
            </a:r>
            <a:r>
              <a:rPr lang="en-US" b="0" i="0" err="1">
                <a:solidFill>
                  <a:srgbClr val="E3E3E3"/>
                </a:solidFill>
                <a:effectLst/>
                <a:latin typeface="Segoe UI" panose="020B0502040204020203" pitchFamily="34" charset="0"/>
              </a:rPr>
              <a:t>VNets</a:t>
            </a:r>
            <a:r>
              <a:rPr lang="en-US" b="0" i="0">
                <a:solidFill>
                  <a:srgbClr val="E3E3E3"/>
                </a:solidFill>
                <a:effectLst/>
                <a:latin typeface="Segoe UI" panose="020B0502040204020203" pitchFamily="34" charset="0"/>
              </a:rPr>
              <a:t> and Subnets, including </a:t>
            </a:r>
            <a:r>
              <a:rPr lang="en-US" b="0" i="0" err="1">
                <a:solidFill>
                  <a:srgbClr val="E3E3E3"/>
                </a:solidFill>
                <a:effectLst/>
                <a:latin typeface="Segoe UI" panose="020B0502040204020203" pitchFamily="34" charset="0"/>
              </a:rPr>
              <a:t>VNets</a:t>
            </a:r>
            <a:r>
              <a:rPr lang="en-US" b="0" i="0">
                <a:solidFill>
                  <a:srgbClr val="E3E3E3"/>
                </a:solidFill>
                <a:effectLst/>
                <a:latin typeface="Segoe UI" panose="020B0502040204020203" pitchFamily="34" charset="0"/>
              </a:rPr>
              <a:t> in other regions.</a:t>
            </a:r>
          </a:p>
          <a:p>
            <a:pPr algn="l">
              <a:buFont typeface="Arial" panose="020B0604020202020204" pitchFamily="34" charset="0"/>
              <a:buChar char="•"/>
            </a:pPr>
            <a:r>
              <a:rPr lang="en-US" b="0" i="0">
                <a:solidFill>
                  <a:srgbClr val="E3E3E3"/>
                </a:solidFill>
                <a:effectLst/>
                <a:latin typeface="Segoe UI" panose="020B0502040204020203" pitchFamily="34" charset="0"/>
              </a:rPr>
              <a:t>The IP address of the Private Endpoint NIC must be dynamic, but will remain the same until you delete the Private Endpoint.</a:t>
            </a:r>
          </a:p>
          <a:p>
            <a:pPr algn="l">
              <a:buFont typeface="Arial" panose="020B0604020202020204" pitchFamily="34" charset="0"/>
              <a:buChar char="•"/>
            </a:pPr>
            <a:r>
              <a:rPr lang="en-US" b="0" i="0">
                <a:solidFill>
                  <a:srgbClr val="E3E3E3"/>
                </a:solidFill>
                <a:effectLst/>
                <a:latin typeface="Segoe UI" panose="020B0502040204020203" pitchFamily="34" charset="0"/>
              </a:rPr>
              <a:t>The NIC of the Private Endpoint cannot have an NSG associated.</a:t>
            </a:r>
          </a:p>
          <a:p>
            <a:pPr algn="l">
              <a:buFont typeface="Arial" panose="020B0604020202020204" pitchFamily="34" charset="0"/>
              <a:buChar char="•"/>
            </a:pPr>
            <a:r>
              <a:rPr lang="en-US" b="0" i="0">
                <a:solidFill>
                  <a:srgbClr val="E3E3E3"/>
                </a:solidFill>
                <a:effectLst/>
                <a:latin typeface="Segoe UI" panose="020B0502040204020203" pitchFamily="34" charset="0"/>
              </a:rPr>
              <a:t>The Subnet that hosts the Private Endpoint can have an NSG associated, but you must disable the network policies enforcement for the Private Endpoint: see </a:t>
            </a:r>
            <a:r>
              <a:rPr lang="en-US" b="0" i="0" u="none" strike="noStrike">
                <a:solidFill>
                  <a:srgbClr val="E3E3E3"/>
                </a:solidFill>
                <a:effectLst/>
                <a:latin typeface="Segoe UI" panose="020B0502040204020203" pitchFamily="34" charset="0"/>
                <a:hlinkClick r:id="rId4"/>
              </a:rPr>
              <a:t>Disable network policies for private endpoints</a:t>
            </a:r>
            <a:r>
              <a:rPr lang="en-US" b="0" i="0">
                <a:solidFill>
                  <a:srgbClr val="E3E3E3"/>
                </a:solidFill>
                <a:effectLst/>
                <a:latin typeface="Segoe UI" panose="020B0502040204020203" pitchFamily="34" charset="0"/>
              </a:rPr>
              <a:t>. As a result, you cannot filter by any NSG the access to your Private Endpoint.</a:t>
            </a:r>
          </a:p>
          <a:p>
            <a:pPr algn="l">
              <a:buFont typeface="Arial" panose="020B0604020202020204" pitchFamily="34" charset="0"/>
              <a:buChar char="•"/>
            </a:pPr>
            <a:r>
              <a:rPr lang="en-US" b="0" i="0">
                <a:solidFill>
                  <a:srgbClr val="E3E3E3"/>
                </a:solidFill>
                <a:effectLst/>
                <a:latin typeface="Segoe UI" panose="020B0502040204020203" pitchFamily="34" charset="0"/>
              </a:rPr>
              <a:t>When you enable Private Endpoint to your Web App, the </a:t>
            </a:r>
            <a:r>
              <a:rPr lang="en-US" b="0" i="0" u="none" strike="noStrike">
                <a:solidFill>
                  <a:srgbClr val="E3E3E3"/>
                </a:solidFill>
                <a:effectLst/>
                <a:latin typeface="Segoe UI" panose="020B0502040204020203" pitchFamily="34" charset="0"/>
                <a:hlinkClick r:id="rId5"/>
              </a:rPr>
              <a:t>access restrictions</a:t>
            </a:r>
            <a:r>
              <a:rPr lang="en-US" b="0" i="0">
                <a:solidFill>
                  <a:srgbClr val="E3E3E3"/>
                </a:solidFill>
                <a:effectLst/>
                <a:latin typeface="Segoe UI" panose="020B0502040204020203" pitchFamily="34" charset="0"/>
              </a:rPr>
              <a:t> configuration of the Web App is not evaluated.</a:t>
            </a:r>
          </a:p>
          <a:p>
            <a:pPr algn="l">
              <a:buFont typeface="Arial" panose="020B0604020202020204" pitchFamily="34" charset="0"/>
              <a:buChar char="•"/>
            </a:pPr>
            <a:r>
              <a:rPr lang="en-US" b="0" i="0">
                <a:solidFill>
                  <a:srgbClr val="E3E3E3"/>
                </a:solidFill>
                <a:effectLst/>
                <a:latin typeface="Segoe UI" panose="020B0502040204020203" pitchFamily="34" charset="0"/>
              </a:rPr>
              <a:t>You can eliminate the data exfiltration risk from the VNet by removing all NSG rules where destination is tag Internet or Azure services. When you deploy a Private Endpoint for a Web App, you can only reach this specific Web App through the Private Endpoint. If you have another Web App, you must deploy another dedicated Private Endpoint for this other Web App.</a:t>
            </a:r>
          </a:p>
          <a:p>
            <a:pPr marL="171450" indent="-171450">
              <a:buFontTx/>
              <a:buChar char="-"/>
            </a:pPr>
            <a:endParaRPr lang="en-US" b="0" i="0" u="sng">
              <a:solidFill>
                <a:srgbClr val="266477"/>
              </a:solidFill>
              <a:effectLst/>
              <a:latin typeface="-apple-system"/>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184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a:t>What have done here is isolated the azure functions using Private Endpoints.</a:t>
            </a:r>
          </a:p>
          <a:p>
            <a:pPr marL="171450" indent="-171450">
              <a:buFontTx/>
              <a:buChar char="-"/>
            </a:pPr>
            <a:r>
              <a:rPr lang="en-AU"/>
              <a:t>our API Gateway is in the private address space, it can talk to the private endpoints for the functions, the functions then use </a:t>
            </a:r>
            <a:r>
              <a:rPr lang="en-AU" err="1"/>
              <a:t>vnet</a:t>
            </a:r>
            <a:r>
              <a:rPr lang="en-AU"/>
              <a:t> integration to talk to the private endpoints for the data services.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(click) we have The best of both worlds ! </a:t>
            </a:r>
          </a:p>
          <a:p>
            <a:pPr marL="171450" indent="-171450">
              <a:buFontTx/>
              <a:buChar char="-"/>
            </a:pPr>
            <a:r>
              <a:rPr lang="en-AU"/>
              <a:t>We are using multi-tenant serverless compute and storage – getting all the cost and </a:t>
            </a:r>
            <a:r>
              <a:rPr lang="en-AU" err="1"/>
              <a:t>scalaing</a:t>
            </a:r>
            <a:r>
              <a:rPr lang="en-AU"/>
              <a:t> benefits. …. And ensuring network isolation as well. </a:t>
            </a:r>
          </a:p>
          <a:p>
            <a:pPr marL="171450" indent="-171450">
              <a:buFontTx/>
              <a:buChar char="-"/>
            </a:pPr>
            <a:endParaRPr lang="en-AU"/>
          </a:p>
          <a:p>
            <a:pPr marL="171450" indent="-171450">
              <a:buFontTx/>
              <a:buChar char="-"/>
            </a:pPr>
            <a:endParaRPr lang="en-AU"/>
          </a:p>
          <a:p>
            <a:pPr marL="0" indent="0">
              <a:buFontTx/>
              <a:buNone/>
            </a:pPr>
            <a:r>
              <a:rPr lang="en-AU"/>
              <a:t>----------------</a:t>
            </a:r>
          </a:p>
          <a:p>
            <a:pPr marL="0" indent="0">
              <a:buFontTx/>
              <a:buNone/>
            </a:pPr>
            <a:endParaRPr lang="en-AU"/>
          </a:p>
          <a:p>
            <a:pPr marL="171450" indent="-171450">
              <a:buFontTx/>
              <a:buChar char="-"/>
            </a:pPr>
            <a:r>
              <a:rPr lang="en-AU"/>
              <a:t>Demo: https://www.michaelscollier.com/azure-functions-private-site-access/</a:t>
            </a:r>
          </a:p>
          <a:p>
            <a:pPr marL="171450" indent="-171450">
              <a:buFontTx/>
              <a:buChar char="-"/>
            </a:pPr>
            <a:r>
              <a:rPr lang="en-AU"/>
              <a:t>Docs: https://docs.microsoft.com/en-us/azure/app-service/networking/private-endpoint</a:t>
            </a:r>
          </a:p>
          <a:p>
            <a:pPr marL="171450" indent="-171450">
              <a:buFontTx/>
              <a:buChar char="-"/>
            </a:pPr>
            <a:endParaRPr lang="en-AU" b="0" i="0" u="sng">
              <a:solidFill>
                <a:srgbClr val="266477"/>
              </a:solidFill>
              <a:effectLst/>
              <a:latin typeface="-apple-system"/>
              <a:hlinkClick r:id="rId3"/>
            </a:endParaRPr>
          </a:p>
          <a:p>
            <a:pPr algn="l"/>
            <a:r>
              <a:rPr lang="en-US" b="0" i="0">
                <a:solidFill>
                  <a:srgbClr val="E3E3E3"/>
                </a:solidFill>
                <a:effectLst/>
                <a:latin typeface="Segoe UI" panose="020B0502040204020203" pitchFamily="34" charset="0"/>
              </a:rPr>
              <a:t>Using Private Endpoint for your Web App enables you to:</a:t>
            </a:r>
          </a:p>
          <a:p>
            <a:pPr algn="l">
              <a:buFont typeface="Arial" panose="020B0604020202020204" pitchFamily="34" charset="0"/>
              <a:buChar char="•"/>
            </a:pPr>
            <a:r>
              <a:rPr lang="en-US" b="0" i="0">
                <a:solidFill>
                  <a:srgbClr val="E3E3E3"/>
                </a:solidFill>
                <a:effectLst/>
                <a:latin typeface="Segoe UI" panose="020B0502040204020203" pitchFamily="34" charset="0"/>
              </a:rPr>
              <a:t>Secure your Web App by configuring the Private Endpoint, eliminating public exposure.</a:t>
            </a:r>
          </a:p>
          <a:p>
            <a:pPr algn="l">
              <a:buFont typeface="Arial" panose="020B0604020202020204" pitchFamily="34" charset="0"/>
              <a:buChar char="•"/>
            </a:pPr>
            <a:r>
              <a:rPr lang="en-US" b="0" i="0">
                <a:solidFill>
                  <a:srgbClr val="E3E3E3"/>
                </a:solidFill>
                <a:effectLst/>
                <a:latin typeface="Segoe UI" panose="020B0502040204020203" pitchFamily="34" charset="0"/>
              </a:rPr>
              <a:t>Securely connect to Web App from on-premises networks that connect to the VNet using a VPN or ExpressRoute private peering.</a:t>
            </a:r>
          </a:p>
          <a:p>
            <a:pPr algn="l">
              <a:buFont typeface="Arial" panose="020B0604020202020204" pitchFamily="34" charset="0"/>
              <a:buChar char="•"/>
            </a:pPr>
            <a:r>
              <a:rPr lang="en-US" b="0" i="0">
                <a:solidFill>
                  <a:srgbClr val="E3E3E3"/>
                </a:solidFill>
                <a:effectLst/>
                <a:latin typeface="Segoe UI" panose="020B0502040204020203" pitchFamily="34" charset="0"/>
              </a:rPr>
              <a:t>Avoid any data exfiltration from your VNet.</a:t>
            </a:r>
          </a:p>
          <a:p>
            <a:pPr marL="0" indent="0">
              <a:buFontTx/>
              <a:buNone/>
            </a:pPr>
            <a:endParaRPr lang="en-AU" b="0" i="0" u="sng">
              <a:solidFill>
                <a:srgbClr val="266477"/>
              </a:solidFill>
              <a:effectLst/>
              <a:latin typeface="-apple-system"/>
              <a:hlinkClick r:id="rId3"/>
            </a:endParaRPr>
          </a:p>
          <a:p>
            <a:pPr marL="171450" indent="-171450">
              <a:buFontTx/>
              <a:buChar char="-"/>
            </a:pPr>
            <a:endParaRPr lang="en-AU" b="0" i="0" u="sng">
              <a:solidFill>
                <a:srgbClr val="266477"/>
              </a:solidFill>
              <a:effectLst/>
              <a:latin typeface="-apple-system"/>
              <a:hlinkClick r:id="rId3"/>
            </a:endParaRPr>
          </a:p>
          <a:p>
            <a:pPr algn="l"/>
            <a:r>
              <a:rPr lang="en-US" b="0" i="0">
                <a:solidFill>
                  <a:srgbClr val="E3E3E3"/>
                </a:solidFill>
                <a:effectLst/>
                <a:latin typeface="Segoe UI" panose="020B0502040204020203" pitchFamily="34" charset="0"/>
              </a:rPr>
              <a:t>From a security perspective:</a:t>
            </a:r>
          </a:p>
          <a:p>
            <a:pPr algn="l">
              <a:buFont typeface="Arial" panose="020B0604020202020204" pitchFamily="34" charset="0"/>
              <a:buChar char="•"/>
            </a:pPr>
            <a:r>
              <a:rPr lang="en-US" b="0" i="0">
                <a:solidFill>
                  <a:srgbClr val="E3E3E3"/>
                </a:solidFill>
                <a:effectLst/>
                <a:latin typeface="Segoe UI" panose="020B0502040204020203" pitchFamily="34" charset="0"/>
              </a:rPr>
              <a:t>When you enable Private Endpoints to your Web App, you disable all public access.</a:t>
            </a:r>
          </a:p>
          <a:p>
            <a:pPr algn="l">
              <a:buFont typeface="Arial" panose="020B0604020202020204" pitchFamily="34" charset="0"/>
              <a:buChar char="•"/>
            </a:pPr>
            <a:r>
              <a:rPr lang="en-US" b="0" i="0">
                <a:solidFill>
                  <a:srgbClr val="E3E3E3"/>
                </a:solidFill>
                <a:effectLst/>
                <a:latin typeface="Segoe UI" panose="020B0502040204020203" pitchFamily="34" charset="0"/>
              </a:rPr>
              <a:t>You can enable multiple Private Endpoints in others </a:t>
            </a:r>
            <a:r>
              <a:rPr lang="en-US" b="0" i="0" err="1">
                <a:solidFill>
                  <a:srgbClr val="E3E3E3"/>
                </a:solidFill>
                <a:effectLst/>
                <a:latin typeface="Segoe UI" panose="020B0502040204020203" pitchFamily="34" charset="0"/>
              </a:rPr>
              <a:t>VNets</a:t>
            </a:r>
            <a:r>
              <a:rPr lang="en-US" b="0" i="0">
                <a:solidFill>
                  <a:srgbClr val="E3E3E3"/>
                </a:solidFill>
                <a:effectLst/>
                <a:latin typeface="Segoe UI" panose="020B0502040204020203" pitchFamily="34" charset="0"/>
              </a:rPr>
              <a:t> and Subnets, including </a:t>
            </a:r>
            <a:r>
              <a:rPr lang="en-US" b="0" i="0" err="1">
                <a:solidFill>
                  <a:srgbClr val="E3E3E3"/>
                </a:solidFill>
                <a:effectLst/>
                <a:latin typeface="Segoe UI" panose="020B0502040204020203" pitchFamily="34" charset="0"/>
              </a:rPr>
              <a:t>VNets</a:t>
            </a:r>
            <a:r>
              <a:rPr lang="en-US" b="0" i="0">
                <a:solidFill>
                  <a:srgbClr val="E3E3E3"/>
                </a:solidFill>
                <a:effectLst/>
                <a:latin typeface="Segoe UI" panose="020B0502040204020203" pitchFamily="34" charset="0"/>
              </a:rPr>
              <a:t> in other regions.</a:t>
            </a:r>
          </a:p>
          <a:p>
            <a:pPr algn="l">
              <a:buFont typeface="Arial" panose="020B0604020202020204" pitchFamily="34" charset="0"/>
              <a:buChar char="•"/>
            </a:pPr>
            <a:r>
              <a:rPr lang="en-US" b="0" i="0">
                <a:solidFill>
                  <a:srgbClr val="E3E3E3"/>
                </a:solidFill>
                <a:effectLst/>
                <a:latin typeface="Segoe UI" panose="020B0502040204020203" pitchFamily="34" charset="0"/>
              </a:rPr>
              <a:t>The IP address of the Private Endpoint NIC must be dynamic, but will remain the same until you delete the Private Endpoint.</a:t>
            </a:r>
          </a:p>
          <a:p>
            <a:pPr algn="l">
              <a:buFont typeface="Arial" panose="020B0604020202020204" pitchFamily="34" charset="0"/>
              <a:buChar char="•"/>
            </a:pPr>
            <a:r>
              <a:rPr lang="en-US" b="0" i="0">
                <a:solidFill>
                  <a:srgbClr val="E3E3E3"/>
                </a:solidFill>
                <a:effectLst/>
                <a:latin typeface="Segoe UI" panose="020B0502040204020203" pitchFamily="34" charset="0"/>
              </a:rPr>
              <a:t>The NIC of the Private Endpoint cannot have an NSG associated.</a:t>
            </a:r>
          </a:p>
          <a:p>
            <a:pPr algn="l">
              <a:buFont typeface="Arial" panose="020B0604020202020204" pitchFamily="34" charset="0"/>
              <a:buChar char="•"/>
            </a:pPr>
            <a:r>
              <a:rPr lang="en-US" b="0" i="0">
                <a:solidFill>
                  <a:srgbClr val="E3E3E3"/>
                </a:solidFill>
                <a:effectLst/>
                <a:latin typeface="Segoe UI" panose="020B0502040204020203" pitchFamily="34" charset="0"/>
              </a:rPr>
              <a:t>The Subnet that hosts the Private Endpoint can have an NSG associated, but you must disable the network policies enforcement for the Private Endpoint: see </a:t>
            </a:r>
            <a:r>
              <a:rPr lang="en-US" b="0" i="0" u="none" strike="noStrike">
                <a:solidFill>
                  <a:srgbClr val="E3E3E3"/>
                </a:solidFill>
                <a:effectLst/>
                <a:latin typeface="Segoe UI" panose="020B0502040204020203" pitchFamily="34" charset="0"/>
                <a:hlinkClick r:id="rId4"/>
              </a:rPr>
              <a:t>Disable network policies for private endpoints</a:t>
            </a:r>
            <a:r>
              <a:rPr lang="en-US" b="0" i="0">
                <a:solidFill>
                  <a:srgbClr val="E3E3E3"/>
                </a:solidFill>
                <a:effectLst/>
                <a:latin typeface="Segoe UI" panose="020B0502040204020203" pitchFamily="34" charset="0"/>
              </a:rPr>
              <a:t>. As a result, you cannot filter by any NSG the access to your Private Endpoint.</a:t>
            </a:r>
          </a:p>
          <a:p>
            <a:pPr algn="l">
              <a:buFont typeface="Arial" panose="020B0604020202020204" pitchFamily="34" charset="0"/>
              <a:buChar char="•"/>
            </a:pPr>
            <a:r>
              <a:rPr lang="en-US" b="0" i="0">
                <a:solidFill>
                  <a:srgbClr val="E3E3E3"/>
                </a:solidFill>
                <a:effectLst/>
                <a:latin typeface="Segoe UI" panose="020B0502040204020203" pitchFamily="34" charset="0"/>
              </a:rPr>
              <a:t>When you enable Private Endpoint to your Web App, the </a:t>
            </a:r>
            <a:r>
              <a:rPr lang="en-US" b="0" i="0" u="none" strike="noStrike">
                <a:solidFill>
                  <a:srgbClr val="E3E3E3"/>
                </a:solidFill>
                <a:effectLst/>
                <a:latin typeface="Segoe UI" panose="020B0502040204020203" pitchFamily="34" charset="0"/>
                <a:hlinkClick r:id="rId5"/>
              </a:rPr>
              <a:t>access restrictions</a:t>
            </a:r>
            <a:r>
              <a:rPr lang="en-US" b="0" i="0">
                <a:solidFill>
                  <a:srgbClr val="E3E3E3"/>
                </a:solidFill>
                <a:effectLst/>
                <a:latin typeface="Segoe UI" panose="020B0502040204020203" pitchFamily="34" charset="0"/>
              </a:rPr>
              <a:t> configuration of the Web App is not evaluated.</a:t>
            </a:r>
          </a:p>
          <a:p>
            <a:pPr algn="l">
              <a:buFont typeface="Arial" panose="020B0604020202020204" pitchFamily="34" charset="0"/>
              <a:buChar char="•"/>
            </a:pPr>
            <a:r>
              <a:rPr lang="en-US" b="0" i="0">
                <a:solidFill>
                  <a:srgbClr val="E3E3E3"/>
                </a:solidFill>
                <a:effectLst/>
                <a:latin typeface="Segoe UI" panose="020B0502040204020203" pitchFamily="34" charset="0"/>
              </a:rPr>
              <a:t>You can eliminate the data exfiltration risk from the VNet by removing all NSG rules where destination is tag Internet or Azure services. When you deploy a Private Endpoint for a Web App, you can only reach this specific Web App through the Private Endpoint. If you have another Web App, you must deploy another dedicated Private Endpoint for this other Web App.</a:t>
            </a:r>
          </a:p>
          <a:p>
            <a:pPr marL="171450" indent="-171450">
              <a:buFontTx/>
              <a:buChar char="-"/>
            </a:pPr>
            <a:endParaRPr lang="en-US" b="0" i="0" u="sng">
              <a:solidFill>
                <a:srgbClr val="266477"/>
              </a:solidFill>
              <a:effectLst/>
              <a:latin typeface="-apple-system"/>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626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a:t>Demo: https://www.michaelscollier.com/azure-functions-private-site-access/</a:t>
            </a:r>
          </a:p>
          <a:p>
            <a:pPr marL="171450" indent="-171450">
              <a:buFontTx/>
              <a:buChar char="-"/>
            </a:pPr>
            <a:r>
              <a:rPr lang="en-AU"/>
              <a:t>Docs: https://docs.microsoft.com/en-us/azure/app-service/networking/private-endpoint</a:t>
            </a:r>
          </a:p>
          <a:p>
            <a:pPr marL="171450" indent="-171450">
              <a:buFontTx/>
              <a:buChar char="-"/>
            </a:pPr>
            <a:endParaRPr lang="en-AU" b="0" i="0" u="sng">
              <a:solidFill>
                <a:srgbClr val="266477"/>
              </a:solidFill>
              <a:effectLst/>
              <a:latin typeface="-apple-system"/>
              <a:hlinkClick r:id="rId3"/>
            </a:endParaRPr>
          </a:p>
          <a:p>
            <a:pPr algn="l"/>
            <a:r>
              <a:rPr lang="en-US" b="0" i="0">
                <a:solidFill>
                  <a:srgbClr val="E3E3E3"/>
                </a:solidFill>
                <a:effectLst/>
                <a:latin typeface="Segoe UI" panose="020B0502040204020203" pitchFamily="34" charset="0"/>
              </a:rPr>
              <a:t>Using Private Endpoint for your Web App enables you to:</a:t>
            </a:r>
          </a:p>
          <a:p>
            <a:pPr algn="l">
              <a:buFont typeface="Arial" panose="020B0604020202020204" pitchFamily="34" charset="0"/>
              <a:buChar char="•"/>
            </a:pPr>
            <a:r>
              <a:rPr lang="en-US" b="0" i="0">
                <a:solidFill>
                  <a:srgbClr val="E3E3E3"/>
                </a:solidFill>
                <a:effectLst/>
                <a:latin typeface="Segoe UI" panose="020B0502040204020203" pitchFamily="34" charset="0"/>
              </a:rPr>
              <a:t>Secure your Web App by configuring the Private Endpoint, eliminating public exposure.</a:t>
            </a:r>
          </a:p>
          <a:p>
            <a:pPr algn="l">
              <a:buFont typeface="Arial" panose="020B0604020202020204" pitchFamily="34" charset="0"/>
              <a:buChar char="•"/>
            </a:pPr>
            <a:r>
              <a:rPr lang="en-US" b="0" i="0">
                <a:solidFill>
                  <a:srgbClr val="E3E3E3"/>
                </a:solidFill>
                <a:effectLst/>
                <a:latin typeface="Segoe UI" panose="020B0502040204020203" pitchFamily="34" charset="0"/>
              </a:rPr>
              <a:t>Securely connect to Web App from on-premises networks that connect to the VNet using a VPN or ExpressRoute private peering.</a:t>
            </a:r>
          </a:p>
          <a:p>
            <a:pPr algn="l">
              <a:buFont typeface="Arial" panose="020B0604020202020204" pitchFamily="34" charset="0"/>
              <a:buChar char="•"/>
            </a:pPr>
            <a:r>
              <a:rPr lang="en-US" b="0" i="0">
                <a:solidFill>
                  <a:srgbClr val="E3E3E3"/>
                </a:solidFill>
                <a:effectLst/>
                <a:latin typeface="Segoe UI" panose="020B0502040204020203" pitchFamily="34" charset="0"/>
              </a:rPr>
              <a:t>Avoid any data exfiltration from your VNet.</a:t>
            </a:r>
          </a:p>
          <a:p>
            <a:pPr marL="0" indent="0">
              <a:buFontTx/>
              <a:buNone/>
            </a:pPr>
            <a:endParaRPr lang="en-AU" b="0" i="0" u="sng">
              <a:solidFill>
                <a:srgbClr val="266477"/>
              </a:solidFill>
              <a:effectLst/>
              <a:latin typeface="-apple-system"/>
              <a:hlinkClick r:id="rId3"/>
            </a:endParaRPr>
          </a:p>
          <a:p>
            <a:pPr marL="171450" indent="-171450">
              <a:buFontTx/>
              <a:buChar char="-"/>
            </a:pPr>
            <a:endParaRPr lang="en-AU" b="0" i="0" u="sng">
              <a:solidFill>
                <a:srgbClr val="266477"/>
              </a:solidFill>
              <a:effectLst/>
              <a:latin typeface="-apple-system"/>
              <a:hlinkClick r:id="rId3"/>
            </a:endParaRPr>
          </a:p>
          <a:p>
            <a:pPr algn="l"/>
            <a:r>
              <a:rPr lang="en-US" b="0" i="0">
                <a:solidFill>
                  <a:srgbClr val="E3E3E3"/>
                </a:solidFill>
                <a:effectLst/>
                <a:latin typeface="Segoe UI" panose="020B0502040204020203" pitchFamily="34" charset="0"/>
              </a:rPr>
              <a:t>From a security perspective:</a:t>
            </a:r>
          </a:p>
          <a:p>
            <a:pPr algn="l">
              <a:buFont typeface="Arial" panose="020B0604020202020204" pitchFamily="34" charset="0"/>
              <a:buChar char="•"/>
            </a:pPr>
            <a:r>
              <a:rPr lang="en-US" b="0" i="0">
                <a:solidFill>
                  <a:srgbClr val="E3E3E3"/>
                </a:solidFill>
                <a:effectLst/>
                <a:latin typeface="Segoe UI" panose="020B0502040204020203" pitchFamily="34" charset="0"/>
              </a:rPr>
              <a:t>When you enable Private Endpoints to your Web App, you disable all public access.</a:t>
            </a:r>
          </a:p>
          <a:p>
            <a:pPr algn="l">
              <a:buFont typeface="Arial" panose="020B0604020202020204" pitchFamily="34" charset="0"/>
              <a:buChar char="•"/>
            </a:pPr>
            <a:r>
              <a:rPr lang="en-US" b="0" i="0">
                <a:solidFill>
                  <a:srgbClr val="E3E3E3"/>
                </a:solidFill>
                <a:effectLst/>
                <a:latin typeface="Segoe UI" panose="020B0502040204020203" pitchFamily="34" charset="0"/>
              </a:rPr>
              <a:t>You can enable multiple Private Endpoints in others </a:t>
            </a:r>
            <a:r>
              <a:rPr lang="en-US" b="0" i="0" err="1">
                <a:solidFill>
                  <a:srgbClr val="E3E3E3"/>
                </a:solidFill>
                <a:effectLst/>
                <a:latin typeface="Segoe UI" panose="020B0502040204020203" pitchFamily="34" charset="0"/>
              </a:rPr>
              <a:t>VNets</a:t>
            </a:r>
            <a:r>
              <a:rPr lang="en-US" b="0" i="0">
                <a:solidFill>
                  <a:srgbClr val="E3E3E3"/>
                </a:solidFill>
                <a:effectLst/>
                <a:latin typeface="Segoe UI" panose="020B0502040204020203" pitchFamily="34" charset="0"/>
              </a:rPr>
              <a:t> and Subnets, including </a:t>
            </a:r>
            <a:r>
              <a:rPr lang="en-US" b="0" i="0" err="1">
                <a:solidFill>
                  <a:srgbClr val="E3E3E3"/>
                </a:solidFill>
                <a:effectLst/>
                <a:latin typeface="Segoe UI" panose="020B0502040204020203" pitchFamily="34" charset="0"/>
              </a:rPr>
              <a:t>VNets</a:t>
            </a:r>
            <a:r>
              <a:rPr lang="en-US" b="0" i="0">
                <a:solidFill>
                  <a:srgbClr val="E3E3E3"/>
                </a:solidFill>
                <a:effectLst/>
                <a:latin typeface="Segoe UI" panose="020B0502040204020203" pitchFamily="34" charset="0"/>
              </a:rPr>
              <a:t> in other regions.</a:t>
            </a:r>
          </a:p>
          <a:p>
            <a:pPr algn="l">
              <a:buFont typeface="Arial" panose="020B0604020202020204" pitchFamily="34" charset="0"/>
              <a:buChar char="•"/>
            </a:pPr>
            <a:r>
              <a:rPr lang="en-US" b="0" i="0">
                <a:solidFill>
                  <a:srgbClr val="E3E3E3"/>
                </a:solidFill>
                <a:effectLst/>
                <a:latin typeface="Segoe UI" panose="020B0502040204020203" pitchFamily="34" charset="0"/>
              </a:rPr>
              <a:t>The IP address of the Private Endpoint NIC must be dynamic, but will remain the same until you delete the Private Endpoint.</a:t>
            </a:r>
          </a:p>
          <a:p>
            <a:pPr algn="l">
              <a:buFont typeface="Arial" panose="020B0604020202020204" pitchFamily="34" charset="0"/>
              <a:buChar char="•"/>
            </a:pPr>
            <a:r>
              <a:rPr lang="en-US" b="0" i="0">
                <a:solidFill>
                  <a:srgbClr val="E3E3E3"/>
                </a:solidFill>
                <a:effectLst/>
                <a:latin typeface="Segoe UI" panose="020B0502040204020203" pitchFamily="34" charset="0"/>
              </a:rPr>
              <a:t>The NIC of the Private Endpoint cannot have an NSG associated.</a:t>
            </a:r>
          </a:p>
          <a:p>
            <a:pPr algn="l">
              <a:buFont typeface="Arial" panose="020B0604020202020204" pitchFamily="34" charset="0"/>
              <a:buChar char="•"/>
            </a:pPr>
            <a:r>
              <a:rPr lang="en-US" b="0" i="0">
                <a:solidFill>
                  <a:srgbClr val="E3E3E3"/>
                </a:solidFill>
                <a:effectLst/>
                <a:latin typeface="Segoe UI" panose="020B0502040204020203" pitchFamily="34" charset="0"/>
              </a:rPr>
              <a:t>The Subnet that hosts the Private Endpoint can have an NSG associated, but you must disable the network policies enforcement for the Private Endpoint: see </a:t>
            </a:r>
            <a:r>
              <a:rPr lang="en-US" b="0" i="0" u="none" strike="noStrike">
                <a:solidFill>
                  <a:srgbClr val="E3E3E3"/>
                </a:solidFill>
                <a:effectLst/>
                <a:latin typeface="Segoe UI" panose="020B0502040204020203" pitchFamily="34" charset="0"/>
                <a:hlinkClick r:id="rId4"/>
              </a:rPr>
              <a:t>Disable network policies for private endpoints</a:t>
            </a:r>
            <a:r>
              <a:rPr lang="en-US" b="0" i="0">
                <a:solidFill>
                  <a:srgbClr val="E3E3E3"/>
                </a:solidFill>
                <a:effectLst/>
                <a:latin typeface="Segoe UI" panose="020B0502040204020203" pitchFamily="34" charset="0"/>
              </a:rPr>
              <a:t>. As a result, you cannot filter by any NSG the access to your Private Endpoint.</a:t>
            </a:r>
          </a:p>
          <a:p>
            <a:pPr algn="l">
              <a:buFont typeface="Arial" panose="020B0604020202020204" pitchFamily="34" charset="0"/>
              <a:buChar char="•"/>
            </a:pPr>
            <a:r>
              <a:rPr lang="en-US" b="0" i="0">
                <a:solidFill>
                  <a:srgbClr val="E3E3E3"/>
                </a:solidFill>
                <a:effectLst/>
                <a:latin typeface="Segoe UI" panose="020B0502040204020203" pitchFamily="34" charset="0"/>
              </a:rPr>
              <a:t>When you enable Private Endpoint to your Web App, the </a:t>
            </a:r>
            <a:r>
              <a:rPr lang="en-US" b="0" i="0" u="none" strike="noStrike">
                <a:solidFill>
                  <a:srgbClr val="E3E3E3"/>
                </a:solidFill>
                <a:effectLst/>
                <a:latin typeface="Segoe UI" panose="020B0502040204020203" pitchFamily="34" charset="0"/>
                <a:hlinkClick r:id="rId5"/>
              </a:rPr>
              <a:t>access restrictions</a:t>
            </a:r>
            <a:r>
              <a:rPr lang="en-US" b="0" i="0">
                <a:solidFill>
                  <a:srgbClr val="E3E3E3"/>
                </a:solidFill>
                <a:effectLst/>
                <a:latin typeface="Segoe UI" panose="020B0502040204020203" pitchFamily="34" charset="0"/>
              </a:rPr>
              <a:t> configuration of the Web App is not evaluated.</a:t>
            </a:r>
          </a:p>
          <a:p>
            <a:pPr algn="l">
              <a:buFont typeface="Arial" panose="020B0604020202020204" pitchFamily="34" charset="0"/>
              <a:buChar char="•"/>
            </a:pPr>
            <a:r>
              <a:rPr lang="en-US" b="0" i="0">
                <a:solidFill>
                  <a:srgbClr val="E3E3E3"/>
                </a:solidFill>
                <a:effectLst/>
                <a:latin typeface="Segoe UI" panose="020B0502040204020203" pitchFamily="34" charset="0"/>
              </a:rPr>
              <a:t>You can eliminate the data exfiltration risk from the VNet by removing all NSG rules where destination is tag Internet or Azure services. When you deploy a Private Endpoint for a Web App, you can only reach this specific Web App through the Private Endpoint. If you have another Web App, you must deploy another dedicated Private Endpoint for this other Web App.</a:t>
            </a:r>
          </a:p>
          <a:p>
            <a:pPr marL="171450" indent="-171450">
              <a:buFontTx/>
              <a:buChar char="-"/>
            </a:pPr>
            <a:endParaRPr lang="en-US" b="0" i="0" u="sng">
              <a:solidFill>
                <a:srgbClr val="266477"/>
              </a:solidFill>
              <a:effectLst/>
              <a:latin typeface="-apple-system"/>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94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 other key challenge we hear from enterprises against running serverless is that it locks them into to a single cloud platform.</a:t>
            </a:r>
          </a:p>
          <a:p>
            <a:r>
              <a:rPr lang="en-AU"/>
              <a:t>Customers that are looking to stay cloud agnostic and avoid vendor lock in are focusing on building platforms based on containers.</a:t>
            </a:r>
          </a:p>
          <a:p>
            <a:endParaRPr lang="en-AU"/>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388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Azure Container Instances are a pure serverless mechanism for running containers.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It’s amazing how easy they are.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To create a serverless container you use the “</a:t>
            </a:r>
            <a:r>
              <a:rPr lang="en-US" sz="1100" b="0" i="0" kern="1200" err="1">
                <a:solidFill>
                  <a:schemeClr val="tx1"/>
                </a:solidFill>
                <a:effectLst/>
                <a:latin typeface="Segoe UI Light" pitchFamily="34" charset="0"/>
                <a:ea typeface="+mn-ea"/>
                <a:cs typeface="+mn-cs"/>
              </a:rPr>
              <a:t>az</a:t>
            </a:r>
            <a:r>
              <a:rPr lang="en-US" sz="1100" b="0" i="0" kern="1200">
                <a:solidFill>
                  <a:schemeClr val="tx1"/>
                </a:solidFill>
                <a:effectLst/>
                <a:latin typeface="Segoe UI Light" pitchFamily="34" charset="0"/>
                <a:ea typeface="+mn-ea"/>
                <a:cs typeface="+mn-cs"/>
              </a:rPr>
              <a:t> container create” command, give the container a name, tell it what image to use and which resource group to put it in and </a:t>
            </a:r>
            <a:r>
              <a:rPr lang="en-US" sz="1100" b="0" i="0" kern="1200" err="1">
                <a:solidFill>
                  <a:schemeClr val="tx1"/>
                </a:solidFill>
                <a:effectLst/>
                <a:latin typeface="Segoe UI Light" pitchFamily="34" charset="0"/>
                <a:ea typeface="+mn-ea"/>
                <a:cs typeface="+mn-cs"/>
              </a:rPr>
              <a:t>whoether</a:t>
            </a:r>
            <a:r>
              <a:rPr lang="en-US" sz="1100" b="0" i="0" kern="1200">
                <a:solidFill>
                  <a:schemeClr val="tx1"/>
                </a:solidFill>
                <a:effectLst/>
                <a:latin typeface="Segoe UI Light" pitchFamily="34" charset="0"/>
                <a:ea typeface="+mn-ea"/>
                <a:cs typeface="+mn-cs"/>
              </a:rPr>
              <a:t> or not  to give it a public  </a:t>
            </a:r>
            <a:r>
              <a:rPr lang="en-US" sz="1100" b="0" i="0" kern="1200" err="1">
                <a:solidFill>
                  <a:schemeClr val="tx1"/>
                </a:solidFill>
                <a:effectLst/>
                <a:latin typeface="Segoe UI Light" pitchFamily="34" charset="0"/>
                <a:ea typeface="+mn-ea"/>
                <a:cs typeface="+mn-cs"/>
              </a:rPr>
              <a:t>ip</a:t>
            </a:r>
            <a:r>
              <a:rPr lang="en-US" sz="1100" b="0" i="0" kern="1200">
                <a:solidFill>
                  <a:schemeClr val="tx1"/>
                </a:solidFill>
                <a:effectLst/>
                <a:latin typeface="Segoe UI Light" pitchFamily="34" charset="0"/>
                <a:ea typeface="+mn-ea"/>
                <a:cs typeface="+mn-cs"/>
              </a:rPr>
              <a:t> address. That’s literally it. For this demo the container is a simple web app and we said for it to have a public IP Address.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We can hit that IP address, The container will be provisioned, it will execute, and then if the endpoint isn’t hit again, it will be de-allocated and we only get billed for the seconds that the </a:t>
            </a:r>
            <a:r>
              <a:rPr lang="en-US" sz="1100" b="0" i="0" kern="1200" err="1">
                <a:solidFill>
                  <a:schemeClr val="tx1"/>
                </a:solidFill>
                <a:effectLst/>
                <a:latin typeface="Segoe UI Light" pitchFamily="34" charset="0"/>
                <a:ea typeface="+mn-ea"/>
                <a:cs typeface="+mn-cs"/>
              </a:rPr>
              <a:t>conpute</a:t>
            </a:r>
            <a:r>
              <a:rPr lang="en-US" sz="1100" b="0" i="0" kern="1200">
                <a:solidFill>
                  <a:schemeClr val="tx1"/>
                </a:solidFill>
                <a:effectLst/>
                <a:latin typeface="Segoe UI Light" pitchFamily="34" charset="0"/>
                <a:ea typeface="+mn-ea"/>
                <a:cs typeface="+mn-cs"/>
              </a:rPr>
              <a:t> is actually executing.</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Of course…. That container  that we executed could have been any container including an azure function, or a function running a logic app on it.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While this is very cool…. The reality is that most container workloads are going to need to interact with other containers, and a container orchestration platform is going to be required to manage the containers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 demo script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Actual Demo: </a:t>
            </a:r>
            <a:r>
              <a:rPr lang="pt-BR" sz="1100" b="0" i="0" kern="1200">
                <a:solidFill>
                  <a:schemeClr val="tx1"/>
                </a:solidFill>
                <a:effectLst/>
                <a:latin typeface="Segoe UI Light" pitchFamily="34" charset="0"/>
                <a:ea typeface="+mn-ea"/>
                <a:cs typeface="+mn-cs"/>
              </a:rPr>
              <a:t>for ($num = 1 ; $num -le 100 ; $num++){curl 20.53.126.204}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11/11/2020 3:07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8278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Adam: Contrast this with a dev who comes into the meeting and says</a:t>
            </a:r>
          </a:p>
          <a:p>
            <a:r>
              <a:rPr lang="en-AU" b="1"/>
              <a:t>(click) </a:t>
            </a:r>
            <a:r>
              <a:rPr lang="en-AU"/>
              <a:t>This workload is really event driven and so we are going to use a serverless programming model.</a:t>
            </a:r>
          </a:p>
          <a:p>
            <a:r>
              <a:rPr lang="en-AU" b="1"/>
              <a:t>(click) </a:t>
            </a:r>
            <a:r>
              <a:rPr lang="en-AU"/>
              <a:t>Depending on the project needs we can deploy this into a highly controlled environment… even something that is PCI or IRAP Protected certified, or we can leverage super-scalable, really cheap serverless compute … or we can choose an option in the middle. </a:t>
            </a:r>
          </a:p>
          <a:p>
            <a:r>
              <a:rPr lang="en-AU"/>
              <a:t>Can we get together to find the right balance of control, scale and costs for this project ? </a:t>
            </a:r>
            <a:endParaRPr lang="en-AU" sz="1200">
              <a:gradFill>
                <a:gsLst>
                  <a:gs pos="0">
                    <a:srgbClr val="FFFFFF"/>
                  </a:gs>
                  <a:gs pos="100000">
                    <a:srgbClr val="FFFFFF"/>
                  </a:gs>
                </a:gsLst>
                <a:lin ang="5400000" scaled="0"/>
              </a:gradFill>
              <a:ea typeface="Segoe UI" pitchFamily="34" charset="0"/>
              <a:cs typeface="Segoe UI" pitchFamily="34" charset="0"/>
            </a:endParaRPr>
          </a:p>
          <a:p>
            <a:pPr marL="171450" indent="-171450">
              <a:buFontTx/>
              <a:buChar char="-"/>
            </a:pPr>
            <a:endParaRPr lang="en-AU"/>
          </a:p>
        </p:txBody>
      </p:sp>
      <p:sp>
        <p:nvSpPr>
          <p:cNvPr id="4" name="Slide Number Placeholder 3"/>
          <p:cNvSpPr>
            <a:spLocks noGrp="1"/>
          </p:cNvSpPr>
          <p:nvPr>
            <p:ph type="sldNum" sz="quarter" idx="5"/>
          </p:nvPr>
        </p:nvSpPr>
        <p:spPr/>
        <p:txBody>
          <a:bodyPr/>
          <a:lstStyle/>
          <a:p>
            <a:fld id="{376A02FF-58B3-4B39-ADFF-946B5075250F}" type="slidenum">
              <a:rPr lang="en-US" smtClean="0"/>
              <a:t>4</a:t>
            </a:fld>
            <a:endParaRPr lang="en-US"/>
          </a:p>
        </p:txBody>
      </p:sp>
    </p:spTree>
    <p:extLst>
      <p:ext uri="{BB962C8B-B14F-4D97-AF65-F5344CB8AC3E}">
        <p14:creationId xmlns:p14="http://schemas.microsoft.com/office/powerpoint/2010/main" val="1204169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Kubernetes is the </a:t>
            </a:r>
            <a:r>
              <a:rPr lang="en-US" err="1"/>
              <a:t>defacto</a:t>
            </a:r>
            <a:r>
              <a:rPr lang="en-US"/>
              <a:t> standard now for container orchestration and all the cloud providers have a PaaS K8s platform.</a:t>
            </a:r>
          </a:p>
          <a:p>
            <a:r>
              <a:rPr lang="en-US"/>
              <a:t>Just like how we can run Azure functions on ACI… we can also run Functions in our Kubernetes clusters.</a:t>
            </a:r>
          </a:p>
          <a:p>
            <a:r>
              <a:rPr lang="en-US"/>
              <a:t>This means we can use our serverless programming model, in our container orchestrator.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11/11/2020 3:07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43876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things get really interesting though is when you put Kubernetes together with Azure Container Instances.</a:t>
            </a:r>
          </a:p>
          <a:p>
            <a:endParaRPr lang="en-US"/>
          </a:p>
          <a:p>
            <a:r>
              <a:rPr lang="en-US"/>
              <a:t>Each of the nodes in this cluster are VMs under the covers. </a:t>
            </a:r>
          </a:p>
          <a:p>
            <a:r>
              <a:rPr lang="en-US"/>
              <a:t>What’s really cool is that we can create an Kubernetes node that is just comprised of Azure Container Instances. </a:t>
            </a:r>
          </a:p>
          <a:p>
            <a:r>
              <a:rPr lang="en-US"/>
              <a:t>This means that this node has no resting cost….but when put under load will scale almost infinitely. </a:t>
            </a:r>
          </a:p>
          <a:p>
            <a:r>
              <a:rPr lang="en-US"/>
              <a:t>We then connect it to our cluster using the ACI Connector which is powered our open source Virtual </a:t>
            </a:r>
            <a:r>
              <a:rPr lang="en-US" err="1"/>
              <a:t>Kubelet</a:t>
            </a:r>
            <a:r>
              <a:rPr lang="en-US"/>
              <a:t> technology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11/11/2020 3:07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7787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means we can run Azure functions not just on our standard Kubernetes nodes….</a:t>
            </a:r>
          </a:p>
          <a:p>
            <a:r>
              <a:rPr lang="en-US"/>
              <a:t> but run the serverless programming model of azure functions, on the serverless container compute engine of Azure Container Instances.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11/11/2020 3:07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462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Bringing that into our architecture diagram….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means we get the benefits of running functions in our Kubernetes cluster on a private network, and also leveraging the virtual node technology using Azure Container instances that can also run in the VNET.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has massive potential for customers. The can leverage the serverless programming models of functions and logic apps…. Deploy them into a private network environment, and still enjoy the benefits of 0 resting cost, infinitely scaling serverless compute.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It sounds too good to be true… and it kind of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issue with Kubernetes is that customers always under-estimate it’s complexity, and the need to have a team of experts to manage the Kubernetes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Don’t let your organization work out how to do Kubernetes. If you want to be successful you need to get someone in who has done it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I’ll talk more about this when we get to customer examples, which is a great Segway into our next section…..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Container instances in a VNET: https://docs.microsoft.com/en-us/azure/container-instances/container-instances-vnet</a:t>
            </a:r>
          </a:p>
          <a:p>
            <a:endParaRPr lang="en-AU" sz="1800">
              <a:effectLst/>
              <a:latin typeface="Calibri" panose="020F0502020204030204" pitchFamily="34" charset="0"/>
              <a:ea typeface="Calibri" panose="020F0502020204030204" pitchFamily="34" charset="0"/>
            </a:endParaRPr>
          </a:p>
          <a:p>
            <a:r>
              <a:rPr lang="en-AU" sz="1800">
                <a:effectLst/>
                <a:latin typeface="Calibri" panose="020F0502020204030204" pitchFamily="34" charset="0"/>
                <a:ea typeface="Calibri" panose="020F0502020204030204" pitchFamily="34" charset="0"/>
              </a:rPr>
              <a:t> </a:t>
            </a:r>
          </a:p>
          <a:p>
            <a:r>
              <a:rPr lang="en-AU" sz="1800">
                <a:effectLst/>
                <a:latin typeface="Calibri" panose="020F0502020204030204" pitchFamily="34" charset="0"/>
                <a:ea typeface="Calibri" panose="020F0502020204030204" pitchFamily="34" charset="0"/>
              </a:rPr>
              <a:t>ACI VNet integration works similar to App Service Regional VNet integration. </a:t>
            </a:r>
          </a:p>
          <a:p>
            <a:r>
              <a:rPr lang="en-AU" sz="1800">
                <a:effectLst/>
                <a:latin typeface="Calibri" panose="020F0502020204030204" pitchFamily="34" charset="0"/>
                <a:ea typeface="Calibri" panose="020F0502020204030204" pitchFamily="34" charset="0"/>
              </a:rPr>
              <a:t>ACI runs on managed Service Fabric clusters, when you choose to attach ACI to a VNet, an additional NIC is added to the underlying VM that is connected to your VNet</a:t>
            </a:r>
          </a:p>
          <a:p>
            <a:r>
              <a:rPr lang="en-AU" sz="1800">
                <a:effectLst/>
                <a:latin typeface="Calibri" panose="020F0502020204030204" pitchFamily="34" charset="0"/>
                <a:ea typeface="Calibri" panose="020F0502020204030204" pitchFamily="34" charset="0"/>
              </a:rPr>
              <a:t>This NIC is isolated and attached directly to your container (if you know how Linux network namespaces work, this explains why there isn’t ACI VNet attach on Windows Containers </a:t>
            </a:r>
            <a:r>
              <a:rPr lang="en-AU" sz="1800">
                <a:effectLst/>
                <a:latin typeface="Segoe UI Emoji" panose="020B0502040204020203" pitchFamily="34" charset="0"/>
                <a:ea typeface="Calibri" panose="020F0502020204030204" pitchFamily="34" charset="0"/>
                <a:cs typeface="Segoe UI Emoji" panose="020B0502040204020203" pitchFamily="34" charset="0"/>
              </a:rPr>
              <a:t>😝</a:t>
            </a:r>
            <a:r>
              <a:rPr lang="en-AU" sz="1800">
                <a:effectLst/>
                <a:latin typeface="Calibri" panose="020F0502020204030204" pitchFamily="34" charset="0"/>
                <a:ea typeface="Calibri" panose="020F0502020204030204" pitchFamily="34" charset="0"/>
              </a:rPr>
              <a:t>)</a:t>
            </a:r>
          </a:p>
          <a:p>
            <a:r>
              <a:rPr lang="en-AU" sz="1800">
                <a:effectLst/>
                <a:latin typeface="Calibri" panose="020F0502020204030204" pitchFamily="34" charset="0"/>
                <a:ea typeface="Calibri" panose="020F0502020204030204" pitchFamily="34" charset="0"/>
              </a:rPr>
              <a:t> </a:t>
            </a:r>
          </a:p>
          <a:p>
            <a:r>
              <a:rPr lang="en-AU" sz="1800">
                <a:effectLst/>
                <a:latin typeface="Calibri" panose="020F0502020204030204" pitchFamily="34" charset="0"/>
                <a:ea typeface="Calibri" panose="020F0502020204030204" pitchFamily="34" charset="0"/>
              </a:rPr>
              <a:t>For a bit of a deeper dig into ACI:</a:t>
            </a:r>
          </a:p>
          <a:p>
            <a:r>
              <a:rPr lang="en-AU" sz="1800" u="sng">
                <a:solidFill>
                  <a:srgbClr val="0563C1"/>
                </a:solidFill>
                <a:effectLst/>
                <a:latin typeface="Calibri" panose="020F0502020204030204" pitchFamily="34" charset="0"/>
                <a:ea typeface="Calibri" panose="020F0502020204030204" pitchFamily="34" charset="0"/>
                <a:hlinkClick r:id="rId3"/>
              </a:rPr>
              <a:t>https://www.youtube.com/watch?v=giQLmxMKAKE</a:t>
            </a:r>
            <a:endParaRPr lang="en-AU" sz="180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sng">
              <a:solidFill>
                <a:srgbClr val="266477"/>
              </a:solidFill>
              <a:effectLst/>
              <a:latin typeface="-apple-system"/>
              <a:hlinkClick r:id="rId4"/>
            </a:endParaRPr>
          </a:p>
          <a:p>
            <a:pPr marL="0" indent="0">
              <a:buFontTx/>
              <a:buNone/>
            </a:pPr>
            <a:endParaRPr lang="en-US" b="0" i="0" u="sng">
              <a:solidFill>
                <a:srgbClr val="266477"/>
              </a:solidFill>
              <a:effectLst/>
              <a:latin typeface="-apple-system"/>
              <a:hlinkClick r:id="rId4"/>
            </a:endParaRPr>
          </a:p>
          <a:p>
            <a:pPr marL="0" indent="0">
              <a:buFontTx/>
              <a:buNone/>
            </a:pPr>
            <a:r>
              <a:rPr lang="en-US" b="0" i="0" u="sng">
                <a:solidFill>
                  <a:srgbClr val="266477"/>
                </a:solidFill>
                <a:effectLst/>
                <a:latin typeface="-apple-system"/>
                <a:hlinkClick r:id="rId4"/>
              </a:rPr>
              <a:t>Note: this is a cheaper option than running an ISE if you want to do logic apps in a private address space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3249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847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Duncan:</a:t>
            </a:r>
          </a:p>
          <a:p>
            <a:r>
              <a:rPr lang="en-AU"/>
              <a:t>Now we have looked at the perfect pure serverless reference architecture for building an API on Azure and discussed the network isolation challenges that stop customers from doing serverless in this way. We wanted to run though a bunch of case studies from real customers we have worked with building serverless on Azure.</a:t>
            </a:r>
          </a:p>
        </p:txBody>
      </p:sp>
      <p:sp>
        <p:nvSpPr>
          <p:cNvPr id="4" name="Slide Number Placeholder 3"/>
          <p:cNvSpPr>
            <a:spLocks noGrp="1"/>
          </p:cNvSpPr>
          <p:nvPr>
            <p:ph type="sldNum" sz="quarter" idx="5"/>
          </p:nvPr>
        </p:nvSpPr>
        <p:spPr/>
        <p:txBody>
          <a:bodyPr/>
          <a:lstStyle/>
          <a:p>
            <a:fld id="{376A02FF-58B3-4B39-ADFF-946B5075250F}" type="slidenum">
              <a:rPr lang="en-US" smtClean="0"/>
              <a:t>45</a:t>
            </a:fld>
            <a:endParaRPr lang="en-US"/>
          </a:p>
        </p:txBody>
      </p:sp>
    </p:spTree>
    <p:extLst>
      <p:ext uri="{BB962C8B-B14F-4D97-AF65-F5344CB8AC3E}">
        <p14:creationId xmlns:p14="http://schemas.microsoft.com/office/powerpoint/2010/main" val="4159899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Duncan:</a:t>
            </a:r>
          </a:p>
          <a:p>
            <a:r>
              <a:rPr lang="en-AU" b="0"/>
              <a:t>To start with we are going to look at a case study of a team who is doing a greenfield set of APIs using Azure functions. </a:t>
            </a:r>
          </a:p>
          <a:p>
            <a:endParaRPr lang="en-AU" b="0"/>
          </a:p>
          <a:p>
            <a:r>
              <a:rPr lang="en-AU" b="0"/>
              <a:t>This case study also is the beginning of a trend Adam and I and our fellow Azure App Dev specialists in Australia are starting to see more of. And that is large enterprise companies going all in writing their APIs not in a traditional way but using purely serverless functions. Adam and I work with about 20-30 enterprise customers each and we would say almost all our customers are using Azure functions and logic apps in one way or another, in particular for integration, but we are seeing more and more customer building complete API’s with just functions.</a:t>
            </a:r>
            <a:endParaRPr lang="en-AU"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6570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ADAM – GET READY TO TAKE CONTROL</a:t>
            </a:r>
          </a:p>
          <a:p>
            <a:r>
              <a:rPr lang="en-AU"/>
              <a:t>Duncan:</a:t>
            </a:r>
          </a:p>
          <a:p>
            <a:r>
              <a:rPr lang="en-AU" b="0"/>
              <a:t>This case study will look very much like the network isolation examples we just covered. They used only Function Apps for their APIs backed by Azure SQL but still needed access to some of their services on premise.</a:t>
            </a:r>
          </a:p>
          <a:p>
            <a:endParaRPr lang="en-AU" b="0"/>
          </a:p>
          <a:p>
            <a:r>
              <a:rPr lang="en-AU" b="1"/>
              <a:t>(click) </a:t>
            </a:r>
            <a:r>
              <a:rPr lang="en-AU" b="0"/>
              <a:t>This company followed a hub and spoke architecture in setting up their virtual networks to achieve a higher separation of concerns between deploying and managing central IT team resources and workload team resources. Also to be able to have a clearer control gates and monitoring between entry in and out of different environments.</a:t>
            </a:r>
          </a:p>
          <a:p>
            <a:endParaRPr lang="en-AU" b="0"/>
          </a:p>
          <a:p>
            <a:r>
              <a:rPr lang="en-AU" b="1"/>
              <a:t>(click) </a:t>
            </a:r>
            <a:r>
              <a:rPr lang="en-AU" b="0"/>
              <a:t>In the Hub VNet they had an application gateway and a series of firewalls and was far from as simple as I have depicted in this box. </a:t>
            </a:r>
          </a:p>
          <a:p>
            <a:r>
              <a:rPr lang="en-AU" b="1"/>
              <a:t>(click) </a:t>
            </a:r>
            <a:r>
              <a:rPr lang="en-AU" b="0"/>
              <a:t>In the Spoke VNet they had a very similar set up to the ones we looked at just before using a combination of VNet integration with premium functions and private endpoints to communicate between their Azure services. </a:t>
            </a:r>
          </a:p>
          <a:p>
            <a:r>
              <a:rPr lang="en-AU" b="1"/>
              <a:t>(click) </a:t>
            </a:r>
            <a:r>
              <a:rPr lang="en-AU" b="0"/>
              <a:t>to communicate between the hub and spoke they used VNet peering </a:t>
            </a:r>
            <a:r>
              <a:rPr lang="en-AU" b="1"/>
              <a:t>(click)  </a:t>
            </a:r>
            <a:r>
              <a:rPr lang="en-AU" b="0"/>
              <a:t>and to talk back On Premise they used express route.</a:t>
            </a:r>
          </a:p>
          <a:p>
            <a:endParaRPr lang="en-AU" b="0"/>
          </a:p>
          <a:p>
            <a:r>
              <a:rPr lang="en-AU" b="0"/>
              <a:t>The premium functions are a key part here as they allow for setting a minimum of </a:t>
            </a:r>
            <a:r>
              <a:rPr lang="en-GB" b="0" i="0">
                <a:solidFill>
                  <a:srgbClr val="4C4C51"/>
                </a:solidFill>
                <a:effectLst/>
                <a:latin typeface="Segoe UI" panose="020B0502040204020203" pitchFamily="34" charset="0"/>
              </a:rPr>
              <a:t>pre-warmed instances to run your app with no </a:t>
            </a:r>
            <a:r>
              <a:rPr lang="en-AU" b="0" i="0">
                <a:solidFill>
                  <a:srgbClr val="4C4C51"/>
                </a:solidFill>
                <a:effectLst/>
                <a:latin typeface="Segoe UI" panose="020B0502040204020203" pitchFamily="34" charset="0"/>
              </a:rPr>
              <a:t>cold starts, </a:t>
            </a:r>
            <a:r>
              <a:rPr lang="en-AU" b="0"/>
              <a:t>as cold starts have been a blocker for some people to write their mission critical API’s in functions. Premium functions are also key for being able to use VNet integration and private endpoints   .</a:t>
            </a:r>
          </a:p>
          <a:p>
            <a:endParaRPr lang="en-AU" b="0"/>
          </a:p>
          <a:p>
            <a:r>
              <a:rPr lang="en-AU" b="0"/>
              <a:t>The other interesting point here is a lot of these parts are relatively new with premium functions being only a year and bit old and private endpoints being only several months old. I think this combination of easier cost effective network isolation, no cold starts and serverless in the enterprise becoming more main stream in general, is going to lead to us seeing a lot more companies in the enterprise default to serverless for their APIs.</a:t>
            </a:r>
          </a:p>
          <a:p>
            <a:endParaRPr lang="en-AU" b="0"/>
          </a:p>
          <a:p>
            <a:endParaRPr lang="en-AU" b="1"/>
          </a:p>
          <a:p>
            <a:r>
              <a:rPr lang="en-AU"/>
              <a:t>References:</a:t>
            </a:r>
          </a:p>
          <a:p>
            <a:r>
              <a:rPr lang="en-AU"/>
              <a:t>Hub and spoke architecture - </a:t>
            </a:r>
            <a:r>
              <a:rPr lang="en-AU">
                <a:hlinkClick r:id="rId3"/>
              </a:rPr>
              <a:t>https://docs.microsoft.com/en-us/azure/cloud-adoption-framework/ready/azure-best-practices/hub-spoke-network-topology</a:t>
            </a: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3507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 number 1 serverless scenario that I’m working on with customers is integration.</a:t>
            </a:r>
          </a:p>
          <a:p>
            <a:endParaRPr lang="en-AU"/>
          </a:p>
          <a:p>
            <a:r>
              <a:rPr lang="en-AU"/>
              <a:t>The complaint I hear over and over is that enterprises have been doing point to point integrations for years </a:t>
            </a:r>
          </a:p>
          <a:p>
            <a:r>
              <a:rPr lang="en-AU"/>
              <a:t>and now have integration environments that are incredibly complex, hard to maintain and fragile.</a:t>
            </a:r>
          </a:p>
        </p:txBody>
      </p:sp>
      <p:sp>
        <p:nvSpPr>
          <p:cNvPr id="4" name="Slide Number Placeholder 3"/>
          <p:cNvSpPr>
            <a:spLocks noGrp="1"/>
          </p:cNvSpPr>
          <p:nvPr>
            <p:ph type="sldNum" sz="quarter" idx="5"/>
          </p:nvPr>
        </p:nvSpPr>
        <p:spPr/>
        <p:txBody>
          <a:bodyPr/>
          <a:lstStyle/>
          <a:p>
            <a:fld id="{376A02FF-58B3-4B39-ADFF-946B5075250F}" type="slidenum">
              <a:rPr lang="en-US" smtClean="0"/>
              <a:t>48</a:t>
            </a:fld>
            <a:endParaRPr lang="en-US"/>
          </a:p>
        </p:txBody>
      </p:sp>
    </p:spTree>
    <p:extLst>
      <p:ext uri="{BB962C8B-B14F-4D97-AF65-F5344CB8AC3E}">
        <p14:creationId xmlns:p14="http://schemas.microsoft.com/office/powerpoint/2010/main" val="768389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 other use case where I get asked for help al </a:t>
            </a:r>
            <a:r>
              <a:rPr lang="en-AU" err="1"/>
              <a:t>ot</a:t>
            </a:r>
            <a:r>
              <a:rPr lang="en-AU"/>
              <a:t> is with customers who are modernising big, black box integrations platforms.</a:t>
            </a:r>
          </a:p>
          <a:p>
            <a:r>
              <a:rPr lang="en-AU"/>
              <a:t>in the past the </a:t>
            </a:r>
            <a:r>
              <a:rPr lang="en-AU" err="1"/>
              <a:t>Entperprise</a:t>
            </a:r>
            <a:r>
              <a:rPr lang="en-AU"/>
              <a:t> Service bus was the gold standard of integration… If you were an enterprise you had to have an ESB.</a:t>
            </a:r>
          </a:p>
          <a:p>
            <a:r>
              <a:rPr lang="en-AU"/>
              <a:t>The are big black boxes that are really powerful. you can put all your </a:t>
            </a:r>
            <a:r>
              <a:rPr lang="en-AU" err="1"/>
              <a:t>apis</a:t>
            </a:r>
            <a:r>
              <a:rPr lang="en-AU"/>
              <a:t> in, all your workflow logic in and can manage all your external connections…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But the challenge with them are the same challenges we always face with monoliths.</a:t>
            </a:r>
          </a:p>
          <a:p>
            <a:endParaRPr lang="en-AU"/>
          </a:p>
          <a:p>
            <a:r>
              <a:rPr lang="en-AU"/>
              <a:t>I’m working with half a dozen </a:t>
            </a:r>
            <a:r>
              <a:rPr lang="en-AU" err="1"/>
              <a:t>customerms</a:t>
            </a:r>
            <a:r>
              <a:rPr lang="en-AU"/>
              <a:t> at any point in time about moving away from these monoliths and into a modern integration platform that has multiple parts that each do one thing very well, they are able to be developed, deployed, upgraded and scaled independently, and cost orders of magnitude less both in licensing and development and operating costs.</a:t>
            </a:r>
          </a:p>
        </p:txBody>
      </p:sp>
      <p:sp>
        <p:nvSpPr>
          <p:cNvPr id="4" name="Slide Number Placeholder 3"/>
          <p:cNvSpPr>
            <a:spLocks noGrp="1"/>
          </p:cNvSpPr>
          <p:nvPr>
            <p:ph type="sldNum" sz="quarter" idx="5"/>
          </p:nvPr>
        </p:nvSpPr>
        <p:spPr/>
        <p:txBody>
          <a:bodyPr/>
          <a:lstStyle/>
          <a:p>
            <a:fld id="{376A02FF-58B3-4B39-ADFF-946B5075250F}" type="slidenum">
              <a:rPr lang="en-US" smtClean="0"/>
              <a:t>49</a:t>
            </a:fld>
            <a:endParaRPr lang="en-US"/>
          </a:p>
        </p:txBody>
      </p:sp>
    </p:spTree>
    <p:extLst>
      <p:ext uri="{BB962C8B-B14F-4D97-AF65-F5344CB8AC3E}">
        <p14:creationId xmlns:p14="http://schemas.microsoft.com/office/powerpoint/2010/main" val="262944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AU"/>
              <a:t>Adam: Reframing the conversation this way is much more likely to lead to a positive outcome.</a:t>
            </a:r>
          </a:p>
          <a:p>
            <a:pPr marL="0" indent="0">
              <a:buFontTx/>
              <a:buNone/>
            </a:pPr>
            <a:r>
              <a:rPr lang="en-AU"/>
              <a:t>If you want to get traction with serverless in your organisation, </a:t>
            </a:r>
          </a:p>
          <a:p>
            <a:pPr marL="0" indent="0">
              <a:buFontTx/>
              <a:buNone/>
            </a:pPr>
            <a:r>
              <a:rPr lang="en-AU"/>
              <a:t>the key is to ensure that the other teams you are working with understand </a:t>
            </a:r>
          </a:p>
          <a:p>
            <a:pPr marL="0" indent="0">
              <a:buFontTx/>
              <a:buNone/>
            </a:pPr>
            <a:r>
              <a:rPr lang="en-AU"/>
              <a:t>that the serverless paradigm doesn’t mean that they can’t also meet their goals.</a:t>
            </a:r>
          </a:p>
        </p:txBody>
      </p:sp>
      <p:sp>
        <p:nvSpPr>
          <p:cNvPr id="4" name="Slide Number Placeholder 3"/>
          <p:cNvSpPr>
            <a:spLocks noGrp="1"/>
          </p:cNvSpPr>
          <p:nvPr>
            <p:ph type="sldNum" sz="quarter" idx="5"/>
          </p:nvPr>
        </p:nvSpPr>
        <p:spPr/>
        <p:txBody>
          <a:bodyPr/>
          <a:lstStyle/>
          <a:p>
            <a:fld id="{376A02FF-58B3-4B39-ADFF-946B5075250F}" type="slidenum">
              <a:rPr lang="en-US" smtClean="0"/>
              <a:t>5</a:t>
            </a:fld>
            <a:endParaRPr lang="en-US"/>
          </a:p>
        </p:txBody>
      </p:sp>
    </p:spTree>
    <p:extLst>
      <p:ext uri="{BB962C8B-B14F-4D97-AF65-F5344CB8AC3E}">
        <p14:creationId xmlns:p14="http://schemas.microsoft.com/office/powerpoint/2010/main" val="234371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0" i="0">
                <a:solidFill>
                  <a:srgbClr val="E3E3E3"/>
                </a:solidFill>
                <a:effectLst/>
                <a:latin typeface="Segoe UI" panose="020B0502040204020203" pitchFamily="34" charset="0"/>
              </a:rPr>
              <a:t>This reference architecture integrates enterprise backend systems, using message queues and events to decouple services for greater scalability and reliability. </a:t>
            </a:r>
            <a:endParaRPr lang="en-AU"/>
          </a:p>
          <a:p>
            <a:pPr marL="457200" lvl="1" indent="0">
              <a:buFontTx/>
              <a:buNone/>
            </a:pPr>
            <a:r>
              <a:rPr lang="en-US" b="0" i="0">
                <a:solidFill>
                  <a:srgbClr val="E3E3E3"/>
                </a:solidFill>
                <a:effectLst/>
                <a:latin typeface="Segoe UI" panose="020B0502040204020203" pitchFamily="34" charset="0"/>
              </a:rPr>
              <a:t>It has </a:t>
            </a:r>
            <a:r>
              <a:rPr lang="en-US" b="0" i="0" u="none" strike="noStrike">
                <a:effectLst/>
                <a:latin typeface="Segoe UI" panose="020B0502040204020203" pitchFamily="34" charset="0"/>
                <a:hlinkClick r:id="rId3"/>
              </a:rPr>
              <a:t>Logic Apps</a:t>
            </a:r>
            <a:r>
              <a:rPr lang="en-US" b="0" i="0">
                <a:solidFill>
                  <a:srgbClr val="E3E3E3"/>
                </a:solidFill>
                <a:effectLst/>
                <a:latin typeface="Segoe UI" panose="020B0502040204020203" pitchFamily="34" charset="0"/>
              </a:rPr>
              <a:t> to orchestrate workflows and implement no-code integrations</a:t>
            </a:r>
          </a:p>
          <a:p>
            <a:pPr marL="457200" lvl="1" indent="0">
              <a:buFontTx/>
              <a:buNone/>
            </a:pPr>
            <a:r>
              <a:rPr lang="en-US" b="0" i="0" u="sng">
                <a:effectLst/>
                <a:latin typeface="Segoe UI" panose="020B0502040204020203" pitchFamily="34" charset="0"/>
                <a:hlinkClick r:id="rId4"/>
              </a:rPr>
              <a:t>API Management</a:t>
            </a:r>
            <a:r>
              <a:rPr lang="en-US" b="0" i="0">
                <a:solidFill>
                  <a:srgbClr val="E3E3E3"/>
                </a:solidFill>
                <a:effectLst/>
                <a:latin typeface="Segoe UI" panose="020B0502040204020203" pitchFamily="34" charset="0"/>
              </a:rPr>
              <a:t> is being used for publishing catalogs of HTTP APIs, to promote reuse and discoverability.</a:t>
            </a:r>
          </a:p>
          <a:p>
            <a:pPr marL="457200" lvl="1" indent="0">
              <a:buFontTx/>
              <a:buNone/>
            </a:pPr>
            <a:r>
              <a:rPr lang="en-US" b="0" i="0">
                <a:solidFill>
                  <a:srgbClr val="E3E3E3"/>
                </a:solidFill>
                <a:effectLst/>
                <a:latin typeface="Segoe UI" panose="020B0502040204020203" pitchFamily="34" charset="0"/>
              </a:rPr>
              <a:t>And it using message queues and events to decouple services for greater scalability and reliability. </a:t>
            </a:r>
          </a:p>
          <a:p>
            <a:pPr marL="457200" lvl="1" indent="0">
              <a:buFontTx/>
              <a:buNone/>
            </a:pPr>
            <a:r>
              <a:rPr lang="en-US" b="0" i="0">
                <a:solidFill>
                  <a:srgbClr val="E3E3E3"/>
                </a:solidFill>
                <a:effectLst/>
                <a:latin typeface="Segoe UI" panose="020B0502040204020203" pitchFamily="34" charset="0"/>
              </a:rPr>
              <a:t>Small, targeted independency serverless components all working together to form a complete platform.</a:t>
            </a:r>
            <a:endParaRPr lang="en-AU"/>
          </a:p>
          <a:p>
            <a:pPr marL="457200" lvl="1" indent="0">
              <a:buFontTx/>
              <a:buNone/>
            </a:pPr>
            <a:endParaRPr lang="en-AU"/>
          </a:p>
          <a:p>
            <a:pPr marL="457200" lvl="1" indent="0">
              <a:buFontTx/>
              <a:buNone/>
            </a:pPr>
            <a:r>
              <a:rPr lang="en-AU"/>
              <a:t>-----------------------</a:t>
            </a:r>
          </a:p>
          <a:p>
            <a:pPr marL="457200" lvl="1" indent="0">
              <a:buFontTx/>
              <a:buNone/>
            </a:pPr>
            <a:endParaRPr lang="en-AU"/>
          </a:p>
          <a:p>
            <a:pPr marL="457200" lvl="1" indent="0">
              <a:buFontTx/>
              <a:buNone/>
            </a:pPr>
            <a:r>
              <a:rPr lang="en-AU"/>
              <a:t>** Resources **</a:t>
            </a:r>
          </a:p>
          <a:p>
            <a:pPr marL="457200" lvl="1" indent="0">
              <a:buFontTx/>
              <a:buNone/>
            </a:pPr>
            <a:r>
              <a:rPr lang="en-AU"/>
              <a:t>Basic architecture: https://docs.microsoft.com/en-us/azure/architecture/reference-architectures/enterprise-integration/basic-enterprise-integration</a:t>
            </a:r>
          </a:p>
          <a:p>
            <a:pPr marL="457200" lvl="1" indent="0">
              <a:buFontTx/>
              <a:buNone/>
            </a:pPr>
            <a:r>
              <a:rPr lang="en-AU"/>
              <a:t>With events and messages: https://docs.microsoft.com/en-us/azure/architecture/reference-architectures/enterprise-integration/queues-events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3066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AU"/>
              <a:t>The #1 use case for Logic Apps is enterprise integration. They are the cornerstone of integration.</a:t>
            </a:r>
          </a:p>
          <a:p>
            <a:pPr marL="457200" lvl="1" indent="0">
              <a:buFontTx/>
              <a:buNone/>
            </a:pPr>
            <a:r>
              <a:rPr lang="en-AU"/>
              <a:t>The customers I have been working with have obviously been either running multi-tenant logic apps or paying for Integration Service Environments to run their logic apps on isolated compute.</a:t>
            </a:r>
          </a:p>
          <a:p>
            <a:pPr marL="457200" lvl="1" indent="0">
              <a:buFontTx/>
              <a:buNone/>
            </a:pPr>
            <a:r>
              <a:rPr lang="en-AU"/>
              <a:t>I’m actually working with now several customers that are aiming to go to prod early in the new year once Logic Apps on functions goes GA.</a:t>
            </a:r>
            <a:br>
              <a:rPr lang="en-AU"/>
            </a:br>
            <a:endParaRPr lang="en-AU"/>
          </a:p>
          <a:p>
            <a:pPr marL="457200" lvl="1" indent="0">
              <a:buFontTx/>
              <a:buNone/>
            </a:pPr>
            <a:r>
              <a:rPr lang="en-AU"/>
              <a:t>One in particular is quite typical of these ESB modernisations. </a:t>
            </a:r>
          </a:p>
          <a:p>
            <a:pPr marL="457200" lvl="1" indent="0">
              <a:buFontTx/>
              <a:buNone/>
            </a:pPr>
            <a:r>
              <a:rPr kumimoji="0" lang="en-AU" sz="1200" b="0" i="0" u="none" strike="noStrike" kern="1200" cap="none" spc="0" normalizeH="0" baseline="0" noProof="0">
                <a:ln>
                  <a:noFill/>
                </a:ln>
                <a:solidFill>
                  <a:srgbClr val="FFFFFF"/>
                </a:solidFill>
                <a:effectLst/>
                <a:uLnTx/>
                <a:uFillTx/>
                <a:latin typeface="Segoe UI"/>
                <a:ea typeface="+mn-ea"/>
                <a:cs typeface="+mn-cs"/>
              </a:rPr>
              <a:t>They are modernisation a decades worth of </a:t>
            </a:r>
            <a:r>
              <a:rPr kumimoji="0" lang="en-AU" sz="1200" b="0" i="0" u="none" strike="noStrike" kern="1200" cap="none" spc="0" normalizeH="0" baseline="0" noProof="0" err="1">
                <a:ln>
                  <a:noFill/>
                </a:ln>
                <a:solidFill>
                  <a:srgbClr val="FFFFFF"/>
                </a:solidFill>
                <a:effectLst/>
                <a:uLnTx/>
                <a:uFillTx/>
                <a:latin typeface="Segoe UI"/>
                <a:ea typeface="+mn-ea"/>
                <a:cs typeface="+mn-cs"/>
              </a:rPr>
              <a:t>biztalk</a:t>
            </a:r>
            <a:r>
              <a:rPr kumimoji="0" lang="en-AU" sz="1200" b="0" i="0" u="none" strike="noStrike" kern="1200" cap="none" spc="0" normalizeH="0" baseline="0" noProof="0">
                <a:ln>
                  <a:noFill/>
                </a:ln>
                <a:solidFill>
                  <a:srgbClr val="FFFFFF"/>
                </a:solidFill>
                <a:effectLst/>
                <a:uLnTx/>
                <a:uFillTx/>
                <a:latin typeface="Segoe UI"/>
                <a:ea typeface="+mn-ea"/>
                <a:cs typeface="+mn-cs"/>
              </a:rPr>
              <a:t> services.</a:t>
            </a:r>
          </a:p>
          <a:p>
            <a:pPr marL="457200" lvl="1" indent="0">
              <a:buFontTx/>
              <a:buNone/>
            </a:pPr>
            <a:r>
              <a:rPr kumimoji="0" lang="en-AU" sz="1200" b="0" i="0" u="none" strike="noStrike" kern="1200" cap="none" spc="0" normalizeH="0" baseline="0" noProof="0">
                <a:ln>
                  <a:noFill/>
                </a:ln>
                <a:solidFill>
                  <a:srgbClr val="FFFFFF"/>
                </a:solidFill>
                <a:effectLst/>
                <a:uLnTx/>
                <a:uFillTx/>
                <a:latin typeface="Segoe UI"/>
                <a:ea typeface="+mn-ea"/>
                <a:cs typeface="+mn-cs"/>
              </a:rPr>
              <a:t>They have multiple servers running </a:t>
            </a:r>
            <a:r>
              <a:rPr kumimoji="0" lang="en-AU" sz="1200" b="0" i="0" u="none" strike="noStrike" kern="1200" cap="none" spc="0" normalizeH="0" baseline="0" noProof="0" err="1">
                <a:ln>
                  <a:noFill/>
                </a:ln>
                <a:solidFill>
                  <a:srgbClr val="FFFFFF"/>
                </a:solidFill>
                <a:effectLst/>
                <a:uLnTx/>
                <a:uFillTx/>
                <a:latin typeface="Segoe UI"/>
                <a:ea typeface="+mn-ea"/>
                <a:cs typeface="+mn-cs"/>
              </a:rPr>
              <a:t>biztalk</a:t>
            </a:r>
            <a:r>
              <a:rPr kumimoji="0" lang="en-AU" sz="1200" b="0" i="0" u="none" strike="noStrike" kern="1200" cap="none" spc="0" normalizeH="0" baseline="0" noProof="0">
                <a:ln>
                  <a:noFill/>
                </a:ln>
                <a:solidFill>
                  <a:srgbClr val="FFFFFF"/>
                </a:solidFill>
                <a:effectLst/>
                <a:uLnTx/>
                <a:uFillTx/>
                <a:latin typeface="Segoe UI"/>
                <a:ea typeface="+mn-ea"/>
                <a:cs typeface="+mn-cs"/>
              </a:rPr>
              <a:t>, and migrating away from </a:t>
            </a:r>
            <a:r>
              <a:rPr lang="en-AU" err="1"/>
              <a:t>biztalk</a:t>
            </a:r>
            <a:r>
              <a:rPr lang="en-AU"/>
              <a:t> one </a:t>
            </a:r>
            <a:r>
              <a:rPr lang="en-AU" err="1"/>
              <a:t>biztalk</a:t>
            </a:r>
            <a:r>
              <a:rPr lang="en-AU"/>
              <a:t> service at a time.</a:t>
            </a:r>
          </a:p>
          <a:p>
            <a:pPr marL="457200" lvl="1" indent="0">
              <a:buFontTx/>
              <a:buNone/>
            </a:pPr>
            <a:endParaRPr lang="en-AU"/>
          </a:p>
          <a:p>
            <a:pPr marL="457200" lvl="1" indent="0">
              <a:buFontTx/>
              <a:buNone/>
            </a:pPr>
            <a:r>
              <a:rPr lang="en-AU"/>
              <a:t>This isn’t uncommon. I’m working with customers moving from at least 3 different monolithic ESBs at the moment, and unfortunately there is no magic sauce.</a:t>
            </a:r>
          </a:p>
          <a:p>
            <a:pPr marL="457200" lvl="1" indent="0">
              <a:buFontTx/>
              <a:buNone/>
            </a:pPr>
            <a:r>
              <a:rPr lang="en-AU"/>
              <a:t>It’s a case of taking a thin slice of the services in the ESB – </a:t>
            </a:r>
            <a:r>
              <a:rPr lang="en-AU" err="1"/>
              <a:t>biztalk</a:t>
            </a:r>
            <a:r>
              <a:rPr lang="en-AU"/>
              <a:t> in this case… creating the replacement services in APIM, Logic Apps, Functions, Service Bus and Event Grid and then removing those services from the legacy ESB.</a:t>
            </a:r>
            <a:endParaRPr kumimoji="0" lang="en-AU" sz="1200" b="0" i="0" u="none" strike="noStrike" kern="1200" cap="none" spc="0" normalizeH="0" baseline="0" noProof="0">
              <a:ln>
                <a:noFill/>
              </a:ln>
              <a:solidFill>
                <a:srgbClr val="FFFFFF"/>
              </a:solidFill>
              <a:effectLst/>
              <a:uLnTx/>
              <a:uFillTx/>
              <a:latin typeface="Segoe UI"/>
              <a:ea typeface="+mn-ea"/>
              <a:cs typeface="+mn-cs"/>
            </a:endParaRPr>
          </a:p>
          <a:p>
            <a:pPr marL="457200" lvl="1" indent="0">
              <a:buFontTx/>
              <a:buNone/>
            </a:pP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3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Duncan:</a:t>
            </a:r>
          </a:p>
          <a:p>
            <a:r>
              <a:rPr lang="en-AU" b="0"/>
              <a:t>On the topic of serverless and integration I have another customer case study I would like to share as it highlights the shift away from expensive isolated services towards serverless </a:t>
            </a:r>
            <a:r>
              <a:rPr lang="en-AU" b="0" err="1"/>
              <a:t>VNet</a:t>
            </a:r>
            <a:r>
              <a:rPr lang="en-AU" b="0"/>
              <a:t> integrating multi-tenant services. </a:t>
            </a:r>
          </a:p>
          <a:p>
            <a:endParaRPr lang="en-AU" b="0"/>
          </a:p>
          <a:p>
            <a:r>
              <a:rPr lang="en-AU" b="0"/>
              <a:t>This architecture is heavily based on using logic apps to process requests do a bunch transformation of the payload and pass on to different on-premise services. </a:t>
            </a:r>
          </a:p>
          <a:p>
            <a:endParaRPr lang="en-AU" b="0"/>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 </a:t>
            </a:r>
            <a:r>
              <a:rPr lang="en-AU" b="0"/>
              <a:t>They use Azure traffic manager to load balance between azure regions and app gateway with a firewall to manage access to internal and external APIs with API management.</a:t>
            </a:r>
            <a:endParaRPr lang="en-US" b="0" i="0" u="sng">
              <a:solidFill>
                <a:srgbClr val="266477"/>
              </a:solidFill>
              <a:effectLst/>
              <a:latin typeface="-apple-system"/>
              <a:hlinkClick r:id="rId3"/>
            </a:endParaRPr>
          </a:p>
          <a:p>
            <a:endParaRPr lang="en-AU" b="0"/>
          </a:p>
          <a:p>
            <a:r>
              <a:rPr lang="en-AU" b="1"/>
              <a:t>(click) </a:t>
            </a:r>
            <a:r>
              <a:rPr lang="en-AU" b="0"/>
              <a:t>It is heavily based on logic apps to coordinate this workflow and uses an integrated service environment or ISE to achieve network isolation. </a:t>
            </a:r>
            <a:r>
              <a:rPr lang="en-GB" b="0" i="0">
                <a:solidFill>
                  <a:srgbClr val="171717"/>
                </a:solidFill>
                <a:effectLst/>
                <a:latin typeface="Segoe UI" panose="020B0502040204020203" pitchFamily="34" charset="0"/>
              </a:rPr>
              <a:t>An ISE is an instance of the Logic Apps service that uses dedicated resources and runs separately from the multi-tenant Logic Apps service. </a:t>
            </a:r>
          </a:p>
          <a:p>
            <a:endParaRPr lang="en-AU" b="1"/>
          </a:p>
          <a:p>
            <a:r>
              <a:rPr lang="en-AU" b="1"/>
              <a:t>(click) </a:t>
            </a:r>
            <a:r>
              <a:rPr lang="en-AU" b="0"/>
              <a:t>In conjunction with logic apps they are using a service bus and functions which is very common to see for integration workflows like this and achieving network isolation with private endpoints and </a:t>
            </a:r>
            <a:r>
              <a:rPr lang="en-AU" b="0" err="1"/>
              <a:t>VNet</a:t>
            </a:r>
            <a:r>
              <a:rPr lang="en-AU" b="0"/>
              <a:t> integration. Service bus does not have a serverless tier, but this customer is not focused on serverless and has no serverless advocate beating the drum crusading to change everything to serverless they are just using the best tools for the job which happens to be a mix of serverless.</a:t>
            </a:r>
          </a:p>
          <a:p>
            <a:endParaRPr lang="en-AU" b="0" i="0" u="sng">
              <a:solidFill>
                <a:srgbClr val="266477"/>
              </a:solidFill>
              <a:effectLst/>
              <a:latin typeface="-apple-system"/>
              <a:hlinkClick r:id="rId3"/>
            </a:endParaRPr>
          </a:p>
          <a:p>
            <a:r>
              <a:rPr lang="en-AU" b="1"/>
              <a:t>(click) </a:t>
            </a:r>
            <a:r>
              <a:rPr lang="en-AU" b="0"/>
              <a:t>They are also using express route to talk to on-premise services.</a:t>
            </a:r>
            <a:endParaRPr lang="en-US" b="0" i="0" u="sng">
              <a:solidFill>
                <a:srgbClr val="266477"/>
              </a:solidFill>
              <a:effectLst/>
              <a:latin typeface="-apple-system"/>
              <a:hlinkClick r:id="rId3"/>
            </a:endParaRPr>
          </a:p>
          <a:p>
            <a:pPr marL="0" indent="0">
              <a:buFontTx/>
              <a:buNone/>
            </a:pPr>
            <a:endParaRPr lang="en-US" b="0" i="0" u="sng">
              <a:solidFill>
                <a:srgbClr val="266477"/>
              </a:solidFill>
              <a:effectLst/>
              <a:latin typeface="-apple-system"/>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108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Duncan: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a:t>So the flow goes like this a request goes via API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  </a:t>
            </a:r>
            <a:r>
              <a:rPr lang="en-AU" b="0"/>
              <a:t>that triggers a logic app to put a message on the service bus.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a:t>
            </a:r>
            <a:r>
              <a:rPr lang="en-AU" b="0"/>
              <a:t> Another logic app is polling the service bus for those messages.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a:t>
            </a:r>
            <a:r>
              <a:rPr lang="en-AU" b="0"/>
              <a:t> When that logic app gets a message from the service bus it transforms the payload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 </a:t>
            </a:r>
            <a:r>
              <a:rPr lang="en-AU" b="0"/>
              <a:t>In conjunction with some work being done in a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a:t>(click) </a:t>
            </a:r>
            <a:r>
              <a:rPr lang="en-AU" b="0"/>
              <a:t>And then passes the transformed payloads onto on-premise services.</a:t>
            </a:r>
            <a:endParaRPr lang="en-US" b="0" i="0" u="sng">
              <a:solidFill>
                <a:srgbClr val="266477"/>
              </a:solidFill>
              <a:effectLst/>
              <a:latin typeface="-apple-system"/>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9288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 ADAM GET READY *** </a:t>
            </a:r>
          </a:p>
          <a:p>
            <a:endParaRPr lang="en-AU"/>
          </a:p>
          <a:p>
            <a:r>
              <a:rPr lang="en-AU"/>
              <a:t>Duncan: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a:solidFill>
                  <a:srgbClr val="266477"/>
                </a:solidFill>
                <a:effectLst/>
                <a:latin typeface="-apple-system"/>
              </a:rPr>
              <a:t>So this is a cool demonstration of enterprise integration using serverless logic apps and functions. But as I mentioned this ISE</a:t>
            </a:r>
            <a:r>
              <a:rPr lang="en-GB" b="0" i="0">
                <a:solidFill>
                  <a:srgbClr val="171717"/>
                </a:solidFill>
                <a:effectLst/>
                <a:latin typeface="Segoe UI" panose="020B0502040204020203" pitchFamily="34" charset="0"/>
              </a:rPr>
              <a:t> is an instance of the Logic Apps service that uses dedicated resources and runs separately from the multi-tenant Logic Apps service. This sounds great but they are thousands of dollars a month worth of compute power and if, as in the case for this customer, you do not need all that compute it will be under utilised and be the opposite of serverless in the sense of not being able scale to zero.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71717"/>
                </a:solidFill>
                <a:effectLst/>
                <a:latin typeface="Segoe UI" panose="020B0502040204020203" pitchFamily="34" charset="0"/>
              </a:rPr>
              <a:t>At the moment an ISE is the only way to get network isolation with logic apps as there is no private endpoints or </a:t>
            </a:r>
            <a:r>
              <a:rPr lang="en-GB" b="0" i="0" err="1">
                <a:solidFill>
                  <a:srgbClr val="171717"/>
                </a:solidFill>
                <a:effectLst/>
                <a:latin typeface="Segoe UI" panose="020B0502040204020203" pitchFamily="34" charset="0"/>
              </a:rPr>
              <a:t>vnet</a:t>
            </a:r>
            <a:r>
              <a:rPr lang="en-GB" b="0" i="0">
                <a:solidFill>
                  <a:srgbClr val="171717"/>
                </a:solidFill>
                <a:effectLst/>
                <a:latin typeface="Segoe UI" panose="020B0502040204020203" pitchFamily="34" charset="0"/>
              </a:rPr>
              <a:t> integration for the consumption based tier, but this is changing with the new public preview of logic apps on the functions run time. And when they are out of public preview this company will </a:t>
            </a:r>
            <a:r>
              <a:rPr lang="en-GB" b="1" i="0">
                <a:solidFill>
                  <a:srgbClr val="171717"/>
                </a:solidFill>
                <a:effectLst/>
                <a:latin typeface="Segoe UI" panose="020B0502040204020203" pitchFamily="34" charset="0"/>
              </a:rPr>
              <a:t>(click)</a:t>
            </a:r>
            <a:r>
              <a:rPr lang="en-GB" b="0" i="0">
                <a:solidFill>
                  <a:srgbClr val="171717"/>
                </a:solidFill>
                <a:effectLst/>
                <a:latin typeface="Segoe UI" panose="020B0502040204020203" pitchFamily="34" charset="0"/>
              </a:rPr>
              <a:t>  move off the ISE and use a premium functions app to host their logic apps as a multi-tenant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71717"/>
                </a:solidFill>
                <a:effectLst/>
                <a:latin typeface="Segoe UI" panose="020B0502040204020203" pitchFamily="34" charset="0"/>
              </a:rPr>
              <a:t>This will not only save them money from using a cheaper service. But there is another challenge when using dedicated resources like an ISE and that is that it takes hours to deploy them and in the case of a region outage to avoid waiting those hours to recover, you need another region left active adding more cost and overhead.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71717"/>
                </a:solidFill>
                <a:effectLst/>
                <a:latin typeface="Segoe UI" panose="020B0502040204020203" pitchFamily="34" charset="0"/>
              </a:rPr>
              <a:t>I think this is an example of not only more and more companies using a combination of multi tenant services with network isolation. But also one of more and more companies using the serverless tiers to be able to spin up and tear down services more easily not just for disaster recovery but also for dev/test scenarios and blue green deployments.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71717"/>
                </a:solidFill>
                <a:effectLst/>
                <a:latin typeface="Segoe UI" panose="020B0502040204020203" pitchFamily="34" charset="0"/>
              </a:rPr>
              <a:t>I hope as more companies and their security and network teams get more practice using and securing multi-tenant cloud services that they do not just default to network isolation based security and start to use more modern identity based security patterns. Implementing all this network isolation takes up a lot of dev time and energy and although it is often necessary, I think not managing the underlying networking like not managing the underlying servers in serverless can help save time and money and I often joke and ask if peoples serverless architecture is also </a:t>
            </a:r>
            <a:r>
              <a:rPr lang="en-GB" b="0" i="0" err="1">
                <a:solidFill>
                  <a:srgbClr val="171717"/>
                </a:solidFill>
                <a:effectLst/>
                <a:latin typeface="Segoe UI" panose="020B0502040204020203" pitchFamily="34" charset="0"/>
              </a:rPr>
              <a:t>networkless</a:t>
            </a:r>
            <a:r>
              <a:rPr lang="en-GB" b="0" i="0">
                <a:solidFill>
                  <a:srgbClr val="171717"/>
                </a:solidFill>
                <a:effectLst/>
                <a:latin typeface="Segoe UI" panose="020B0502040204020203" pitchFamily="34" charset="0"/>
              </a:rPr>
              <a:t> for this reason.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a:solidFill>
                <a:srgbClr val="266477"/>
              </a:solidFill>
              <a:effectLst/>
              <a:latin typeface="-apple-system"/>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34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AU"/>
              <a:t>*** ADAM PRESENTS **** </a:t>
            </a:r>
          </a:p>
          <a:p>
            <a:pPr marL="0" lvl="0" indent="0">
              <a:buFontTx/>
              <a:buNone/>
            </a:pPr>
            <a:r>
              <a:rPr lang="en-AU"/>
              <a:t>I have very mixed feeling about Kubernetes.</a:t>
            </a:r>
          </a:p>
          <a:p>
            <a:pPr marL="0" lvl="0" indent="0">
              <a:buFontTx/>
              <a:buNone/>
            </a:pPr>
            <a:r>
              <a:rPr lang="en-AU"/>
              <a:t>My Kubernetes customers are my best stories and my worst stories.</a:t>
            </a:r>
          </a:p>
          <a:p>
            <a:pPr marL="0" lvl="0" indent="0">
              <a:buFontTx/>
              <a:buNone/>
            </a:pP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I worked with a customer who said ‘I want to do containers, therefore I must do Kubernetes, therefore I must do microservices, and I need a service mesh, and I need to only use open source everything, and I need and I need and I need’. I felt like the handbrake… </a:t>
            </a:r>
            <a:r>
              <a:rPr lang="en-AU" err="1"/>
              <a:t>contstantly</a:t>
            </a:r>
            <a:r>
              <a:rPr lang="en-AU"/>
              <a:t> telling them slow down and simplify but it didn’t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 The developers all ended up with great resumes. But of course the project wasn’t a success.</a:t>
            </a:r>
          </a:p>
          <a:p>
            <a:pPr marL="0" lvl="0" indent="0">
              <a:buFontTx/>
              <a:buNone/>
            </a:pPr>
            <a:endParaRPr lang="en-AU"/>
          </a:p>
          <a:p>
            <a:pPr marL="0" lvl="0" indent="0">
              <a:buFontTx/>
              <a:buNone/>
            </a:pPr>
            <a:r>
              <a:rPr lang="en-AU"/>
              <a:t>On the other end of the spectrum I had an education customer who needed to build a system to support thousands of concurrent requests.</a:t>
            </a:r>
          </a:p>
          <a:p>
            <a:pPr marL="0" lvl="0" indent="0">
              <a:buFontTx/>
              <a:buNone/>
            </a:pPr>
            <a:r>
              <a:rPr lang="en-AU"/>
              <a:t>They had a strong development team, and were already running several core systems on PaaS, </a:t>
            </a:r>
          </a:p>
          <a:p>
            <a:pPr marL="0" lvl="0" indent="0">
              <a:buFontTx/>
              <a:buNone/>
            </a:pPr>
            <a:r>
              <a:rPr lang="en-AU"/>
              <a:t>They wanted to improve their developer onboarding time, their </a:t>
            </a:r>
            <a:r>
              <a:rPr lang="en-AU" err="1"/>
              <a:t>devops</a:t>
            </a:r>
            <a:r>
              <a:rPr lang="en-AU"/>
              <a:t> processes and move towards a microservices architecture.</a:t>
            </a:r>
          </a:p>
          <a:p>
            <a:pPr marL="0" lvl="0" indent="0">
              <a:buFontTx/>
              <a:buNone/>
            </a:pPr>
            <a:r>
              <a:rPr lang="en-AU"/>
              <a:t>The approach they took was to start building on AKS, but they built the first applications using the same core technologies and patterns that they were familiar with.</a:t>
            </a:r>
          </a:p>
          <a:p>
            <a:pPr marL="0" lvl="0" indent="0">
              <a:buFontTx/>
              <a:buNone/>
            </a:pPr>
            <a:r>
              <a:rPr lang="en-AU"/>
              <a:t>.. But just did it on Kubernetes. </a:t>
            </a:r>
          </a:p>
          <a:p>
            <a:pPr marL="0" lvl="0" indent="0">
              <a:buFontTx/>
              <a:buNone/>
            </a:pPr>
            <a:r>
              <a:rPr lang="en-AU"/>
              <a:t>They were massively successful. They were in production 16 weeks after the project kicked off. </a:t>
            </a:r>
          </a:p>
          <a:p>
            <a:pPr marL="0" lvl="0" indent="0">
              <a:buFontTx/>
              <a:buNone/>
            </a:pPr>
            <a:r>
              <a:rPr lang="en-AU"/>
              <a:t>.. Then they started to focus on moving towards </a:t>
            </a:r>
            <a:r>
              <a:rPr lang="en-AU" err="1"/>
              <a:t>Microserverices</a:t>
            </a:r>
            <a:r>
              <a:rPr lang="en-AU"/>
              <a:t> and  </a:t>
            </a:r>
            <a:r>
              <a:rPr lang="en-AU" err="1"/>
              <a:t>incrementially</a:t>
            </a:r>
            <a:r>
              <a:rPr lang="en-AU"/>
              <a:t> adding cloud native tooling and architectures.</a:t>
            </a:r>
          </a:p>
          <a:p>
            <a:pPr marL="0" lvl="0" indent="0">
              <a:buFontTx/>
              <a:buNone/>
            </a:pPr>
            <a:r>
              <a:rPr lang="en-AU"/>
              <a:t>- Including running functions on Kubernetes </a:t>
            </a:r>
          </a:p>
          <a:p>
            <a:pPr marL="0" lvl="0" indent="0">
              <a:buFontTx/>
              <a:buNone/>
            </a:pPr>
            <a:endParaRPr lang="en-AU"/>
          </a:p>
          <a:p>
            <a:pPr marL="0" lvl="0" indent="0">
              <a:buFontTx/>
              <a:buNone/>
            </a:pPr>
            <a:endParaRPr lang="en-AU"/>
          </a:p>
          <a:p>
            <a:pPr marL="171450" lvl="0" indent="-171450">
              <a:buFontTx/>
              <a:buChar cha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555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AU"/>
          </a:p>
          <a:p>
            <a:pPr marL="0" lvl="0" indent="0">
              <a:buFontTx/>
              <a:buNone/>
            </a:pPr>
            <a:endParaRPr lang="en-AU"/>
          </a:p>
          <a:p>
            <a:pPr marL="0" lvl="0" indent="0">
              <a:buFontTx/>
              <a:buNone/>
            </a:pPr>
            <a:r>
              <a:rPr lang="en-AU"/>
              <a:t>My other interesting Kubernetes story is about a large engineering customer </a:t>
            </a:r>
          </a:p>
          <a:p>
            <a:pPr marL="0" lvl="0" indent="0">
              <a:buFontTx/>
              <a:buNone/>
            </a:pPr>
            <a:r>
              <a:rPr lang="en-AU"/>
              <a:t>The CIO that mandated an approach that avoided vendor lock in… </a:t>
            </a:r>
            <a:r>
              <a:rPr lang="en-AU" err="1"/>
              <a:t>buthte</a:t>
            </a:r>
            <a:r>
              <a:rPr lang="en-AU"/>
              <a:t> architects and developers wanted to get the benefits of serverless.</a:t>
            </a:r>
          </a:p>
          <a:p>
            <a:pPr marL="0" lvl="0" indent="0">
              <a:buFontTx/>
              <a:buNone/>
            </a:pPr>
            <a:r>
              <a:rPr lang="en-AU"/>
              <a:t>So we worked with them around each technology choice.</a:t>
            </a:r>
          </a:p>
          <a:p>
            <a:pPr marL="0" lvl="0" indent="0">
              <a:buFontTx/>
              <a:buNone/>
            </a:pPr>
            <a:r>
              <a:rPr lang="en-AU"/>
              <a:t>AKS for Kubernetes was an easy choice for them. </a:t>
            </a:r>
          </a:p>
          <a:p>
            <a:pPr marL="0" lvl="0" indent="0">
              <a:buFontTx/>
              <a:buNone/>
            </a:pPr>
            <a:r>
              <a:rPr lang="en-AU"/>
              <a:t>They also chose to leverage Azure </a:t>
            </a:r>
            <a:r>
              <a:rPr lang="en-AU" err="1"/>
              <a:t>functinos</a:t>
            </a:r>
            <a:r>
              <a:rPr lang="en-AU"/>
              <a:t> as their preferred platform as it fits perfectly with what they are trying to achieve. They get the benefits of serverless… but running it on their cloud agnostic Kubernetes cluster.</a:t>
            </a:r>
          </a:p>
          <a:p>
            <a:pPr marL="0" lvl="0" indent="0">
              <a:buFontTx/>
              <a:buNone/>
            </a:pPr>
            <a:r>
              <a:rPr lang="en-AU"/>
              <a:t>They are using </a:t>
            </a:r>
            <a:r>
              <a:rPr lang="en-AU" err="1"/>
              <a:t>CosmosDB</a:t>
            </a:r>
            <a:r>
              <a:rPr lang="en-AU"/>
              <a:t> and SQL Server as their databases as SQL Can be run anywhere and if they do need to move away from Cosmos they can switch it out with MongoDB.</a:t>
            </a:r>
          </a:p>
          <a:p>
            <a:pPr marL="0" lvl="0" indent="0">
              <a:buFontTx/>
              <a:buNone/>
            </a:pPr>
            <a:r>
              <a:rPr lang="en-AU"/>
              <a:t>Now that Logic Apps run on functions, they also intend to start leveraging Logic Apps.</a:t>
            </a:r>
          </a:p>
          <a:p>
            <a:pPr marL="0" lvl="0" indent="0">
              <a:buFontTx/>
              <a:buNone/>
            </a:pPr>
            <a:r>
              <a:rPr lang="en-AU"/>
              <a:t>They have been very </a:t>
            </a:r>
            <a:r>
              <a:rPr lang="en-AU" err="1"/>
              <a:t>very</a:t>
            </a:r>
            <a:r>
              <a:rPr lang="en-AU"/>
              <a:t> successful and are up to building their 5</a:t>
            </a:r>
            <a:r>
              <a:rPr lang="en-AU" baseline="30000"/>
              <a:t>th</a:t>
            </a:r>
            <a:r>
              <a:rPr lang="en-AU"/>
              <a:t> app on this platform – as well as many integration scenarios.</a:t>
            </a:r>
          </a:p>
          <a:p>
            <a:pPr marL="0" lvl="0" indent="0">
              <a:buFontTx/>
              <a:buNone/>
            </a:pPr>
            <a:r>
              <a:rPr lang="en-AU"/>
              <a:t>The key to their success was similar to the education organisations. They implemented their changes incrementally – and brought in experts who had done It many times before to show them the right way to do things, rather than trying to re-invent the wheel and work it out themselves.</a:t>
            </a:r>
          </a:p>
          <a:p>
            <a:pPr marL="0" lvl="0" indent="0">
              <a:buFontTx/>
              <a:buNone/>
            </a:pPr>
            <a:endParaRPr lang="en-AU"/>
          </a:p>
          <a:p>
            <a:pPr marL="0" lvl="0" indent="0">
              <a:buFontTx/>
              <a:buNone/>
            </a:pPr>
            <a:r>
              <a:rPr lang="en-AU"/>
              <a:t>That’s my #1 big tip for Kubernetes. Don’t try and figure it out yourself, or do it in a big bang.</a:t>
            </a:r>
          </a:p>
          <a:p>
            <a:pPr marL="0" lvl="0" indent="0">
              <a:buFontTx/>
              <a:buNone/>
            </a:pPr>
            <a:r>
              <a:rPr lang="en-AU"/>
              <a:t>Where with functions and </a:t>
            </a:r>
            <a:r>
              <a:rPr lang="en-AU" err="1"/>
              <a:t>paas</a:t>
            </a:r>
            <a:r>
              <a:rPr lang="en-AU"/>
              <a:t> a developer can work it out, </a:t>
            </a:r>
          </a:p>
          <a:p>
            <a:pPr marL="0" lvl="0" indent="0">
              <a:buFontTx/>
              <a:buNone/>
            </a:pPr>
            <a:r>
              <a:rPr lang="en-AU"/>
              <a:t>The learning curve on Kubernetes is steep … and on top of the development Kubernetes really requires a core team to </a:t>
            </a:r>
            <a:r>
              <a:rPr lang="en-AU" err="1"/>
              <a:t>to</a:t>
            </a:r>
            <a:r>
              <a:rPr lang="en-AU"/>
              <a:t> operate the platform… while the developers focus on building the workloads. </a:t>
            </a:r>
          </a:p>
          <a:p>
            <a:pPr marL="0" lvl="0" indent="0">
              <a:buFontTx/>
              <a:buNone/>
            </a:pPr>
            <a:endParaRPr lang="en-AU"/>
          </a:p>
          <a:p>
            <a:pPr marL="171450" lvl="0" indent="-171450">
              <a:buFontTx/>
              <a:buChar cha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6401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AU"/>
          </a:p>
          <a:p>
            <a:pPr marL="457200" lvl="1" indent="0">
              <a:buFontTx/>
              <a:buNone/>
            </a:pPr>
            <a:r>
              <a:rPr lang="en-AU"/>
              <a:t>Duncan: </a:t>
            </a:r>
          </a:p>
          <a:p>
            <a:pPr marL="457200" lvl="1" indent="0">
              <a:buFontTx/>
              <a:buNone/>
            </a:pPr>
            <a:r>
              <a:rPr lang="en-AU"/>
              <a:t>As we have mentioned several times. Logic apps is coming on the functions run time</a:t>
            </a:r>
          </a:p>
          <a:p>
            <a:pPr marL="457200" lvl="1" indent="0">
              <a:buFontTx/>
              <a:buNone/>
            </a:pPr>
            <a:r>
              <a:rPr lang="en-AU"/>
              <a:t>It’s going to be a big deal</a:t>
            </a:r>
          </a:p>
          <a:p>
            <a:pPr marL="457200" lvl="1" indent="0">
              <a:buFontTx/>
              <a:buNone/>
            </a:pPr>
            <a:r>
              <a:rPr lang="en-AU"/>
              <a:t>It opens up running logic apps everywhere.</a:t>
            </a:r>
          </a:p>
          <a:p>
            <a:pPr marL="457200" lvl="1" indent="0">
              <a:buFontTx/>
              <a:buNone/>
            </a:pPr>
            <a:r>
              <a:rPr lang="en-AU"/>
              <a:t>No more expensive ISEs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239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https://azure.microsoft.com/en-au/overview/serverless-computing/</a:t>
            </a:r>
          </a:p>
        </p:txBody>
      </p:sp>
      <p:sp>
        <p:nvSpPr>
          <p:cNvPr id="4" name="Slide Number Placeholder 3"/>
          <p:cNvSpPr>
            <a:spLocks noGrp="1"/>
          </p:cNvSpPr>
          <p:nvPr>
            <p:ph type="sldNum" sz="quarter" idx="5"/>
          </p:nvPr>
        </p:nvSpPr>
        <p:spPr/>
        <p:txBody>
          <a:bodyPr/>
          <a:lstStyle/>
          <a:p>
            <a:fld id="{376A02FF-58B3-4B39-ADFF-946B5075250F}" type="slidenum">
              <a:rPr lang="en-US" smtClean="0"/>
              <a:t>59</a:t>
            </a:fld>
            <a:endParaRPr lang="en-US"/>
          </a:p>
        </p:txBody>
      </p:sp>
    </p:spTree>
    <p:extLst>
      <p:ext uri="{BB962C8B-B14F-4D97-AF65-F5344CB8AC3E}">
        <p14:creationId xmlns:p14="http://schemas.microsoft.com/office/powerpoint/2010/main" val="4445219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AU"/>
              <a:t>Adam: </a:t>
            </a:r>
          </a:p>
          <a:p>
            <a:pPr marL="0" lvl="0" indent="0">
              <a:buFontTx/>
              <a:buNone/>
            </a:pPr>
            <a:r>
              <a:rPr lang="en-AU"/>
              <a:t>I almost put this in as a case study… I’ve got a couple of customers looking at this but they aren’t ready to do it yet. </a:t>
            </a:r>
          </a:p>
          <a:p>
            <a:pPr marL="0" lvl="0" indent="0">
              <a:buFontTx/>
              <a:buNone/>
            </a:pPr>
            <a:endParaRPr lang="en-AU"/>
          </a:p>
          <a:p>
            <a:pPr marL="0" lvl="0" indent="0">
              <a:buFontTx/>
              <a:buNone/>
            </a:pPr>
            <a:r>
              <a:rPr lang="en-AU"/>
              <a:t>Everyone is getting in into Kubernetes.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(click) Lots of vendors are enabling Kubernetes to run on their on prem hardware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What this means for customers is that their on-prem hardware investments just got the ability to deploy serverless.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We believe we are going to see this more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The other part to this story is management of those on-prem clusters can now be done from the azure portal, even ones that are in VMWare.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pPr marL="0" lvl="0" indent="0">
              <a:buFontTx/>
              <a:buNone/>
            </a:pPr>
            <a:r>
              <a:rPr lang="en-AU"/>
              <a:t>(Click) Azure Arc lets you </a:t>
            </a:r>
            <a:r>
              <a:rPr lang="en-US" b="0" i="0">
                <a:solidFill>
                  <a:srgbClr val="E3E3E3"/>
                </a:solidFill>
                <a:effectLst/>
                <a:latin typeface="Segoe UI" panose="020B0502040204020203" pitchFamily="34" charset="0"/>
              </a:rPr>
              <a:t>attach and configure </a:t>
            </a:r>
            <a:r>
              <a:rPr lang="en-US" b="0" i="0" err="1">
                <a:solidFill>
                  <a:srgbClr val="E3E3E3"/>
                </a:solidFill>
                <a:effectLst/>
                <a:latin typeface="Segoe UI" panose="020B0502040204020203" pitchFamily="34" charset="0"/>
              </a:rPr>
              <a:t>Kuthbernetes</a:t>
            </a:r>
            <a:r>
              <a:rPr lang="en-US" b="0" i="0">
                <a:solidFill>
                  <a:srgbClr val="E3E3E3"/>
                </a:solidFill>
                <a:effectLst/>
                <a:latin typeface="Segoe UI" panose="020B0502040204020203" pitchFamily="34" charset="0"/>
              </a:rPr>
              <a:t> clusters inside or outside of Azure. </a:t>
            </a:r>
            <a:br>
              <a:rPr lang="en-US" b="0" i="0">
                <a:solidFill>
                  <a:srgbClr val="E3E3E3"/>
                </a:solidFill>
                <a:effectLst/>
                <a:latin typeface="Segoe UI" panose="020B0502040204020203" pitchFamily="34" charset="0"/>
              </a:rPr>
            </a:br>
            <a:r>
              <a:rPr lang="en-US" b="0" i="0">
                <a:solidFill>
                  <a:srgbClr val="E3E3E3"/>
                </a:solidFill>
                <a:effectLst/>
                <a:latin typeface="Segoe UI" panose="020B0502040204020203" pitchFamily="34" charset="0"/>
              </a:rPr>
              <a:t>It let’s you manage, deploy and monitor all your Kubernetes clusters from the Azure portal no matter where they are deployed</a:t>
            </a:r>
            <a:endParaRPr lang="en-AU" b="0" i="0">
              <a:solidFill>
                <a:srgbClr val="E3E3E3"/>
              </a:solidFill>
              <a:effectLst/>
              <a:latin typeface="Segoe UI" panose="020B0502040204020203" pitchFamily="34" charset="0"/>
            </a:endParaRPr>
          </a:p>
          <a:p>
            <a:pPr marL="0" lvl="0" indent="0">
              <a:buFontTx/>
              <a:buNone/>
            </a:pPr>
            <a:r>
              <a:rPr lang="en-AU" b="0" i="0">
                <a:solidFill>
                  <a:srgbClr val="E3E3E3"/>
                </a:solidFill>
                <a:effectLst/>
                <a:latin typeface="Segoe UI" panose="020B0502040204020203" pitchFamily="34" charset="0"/>
              </a:rPr>
              <a:t>Arc for Kubernetes is still in preview… but we already have customers very keen to get it </a:t>
            </a:r>
            <a:r>
              <a:rPr lang="en-AU" b="0" i="0" err="1">
                <a:solidFill>
                  <a:srgbClr val="E3E3E3"/>
                </a:solidFill>
                <a:effectLst/>
                <a:latin typeface="Segoe UI" panose="020B0502040204020203" pitchFamily="34" charset="0"/>
              </a:rPr>
              <a:t>depoyed</a:t>
            </a:r>
            <a:r>
              <a:rPr lang="en-AU" b="0" i="0">
                <a:solidFill>
                  <a:srgbClr val="E3E3E3"/>
                </a:solidFill>
                <a:effectLst/>
                <a:latin typeface="Segoe UI" panose="020B0502040204020203" pitchFamily="34" charset="0"/>
              </a:rPr>
              <a:t>.</a:t>
            </a:r>
            <a:endParaRPr lang="en-US" b="0" i="0">
              <a:solidFill>
                <a:srgbClr val="E3E3E3"/>
              </a:solidFill>
              <a:effectLst/>
              <a:latin typeface="Segoe UI" panose="020B0502040204020203" pitchFamily="34" charset="0"/>
            </a:endParaRPr>
          </a:p>
          <a:p>
            <a:pPr marL="0" lvl="0" indent="0">
              <a:buFontTx/>
              <a:buNone/>
            </a:pPr>
            <a:endParaRPr lang="en-AU"/>
          </a:p>
          <a:p>
            <a:pPr marL="0" lvl="0" indent="0">
              <a:buFontTx/>
              <a:buNone/>
            </a:pPr>
            <a:endParaRPr lang="en-AU"/>
          </a:p>
          <a:p>
            <a:pPr marL="0" lvl="0" indent="0">
              <a:buFontTx/>
              <a:buNone/>
            </a:pPr>
            <a:r>
              <a:rPr lang="en-AU"/>
              <a:t>------------</a:t>
            </a:r>
          </a:p>
          <a:p>
            <a:pPr marL="0" lvl="0" indent="0">
              <a:buFontTx/>
              <a:buNone/>
            </a:pPr>
            <a:r>
              <a:rPr lang="en-AU"/>
              <a:t>I almost put this in as a cast study… but they aren’t actually doing it yet.</a:t>
            </a:r>
          </a:p>
          <a:p>
            <a:pPr marL="0" lvl="0" indent="0">
              <a:buFontTx/>
              <a:buNone/>
            </a:pPr>
            <a:r>
              <a:rPr lang="en-AU"/>
              <a:t>Some customers would love to be leveraging Serverless, but are stuck with big investments of on prem hardware, which makes it hard to make the business case for cloud.</a:t>
            </a:r>
          </a:p>
          <a:p>
            <a:pPr marL="0" lvl="0" indent="0">
              <a:buFontTx/>
              <a:buNone/>
            </a:pPr>
            <a:r>
              <a:rPr lang="en-AU"/>
              <a:t>I have a couple I am working with that are very excited about being able to do Serverless leveraging their on-prem VMWare clusters.</a:t>
            </a:r>
          </a:p>
          <a:p>
            <a:pPr marL="0" lvl="0" indent="0">
              <a:buFontTx/>
              <a:buNone/>
            </a:pPr>
            <a:endParaRPr lang="en-AU"/>
          </a:p>
          <a:p>
            <a:pPr marL="0" lvl="0" indent="0">
              <a:buFontTx/>
              <a:buNone/>
            </a:pPr>
            <a:r>
              <a:rPr lang="en-AU" b="1"/>
              <a:t>(Click) </a:t>
            </a:r>
            <a:r>
              <a:rPr lang="en-AU" b="0"/>
              <a:t>What’s enabling this is that </a:t>
            </a:r>
            <a:r>
              <a:rPr lang="en-AU" err="1"/>
              <a:t>Vmware</a:t>
            </a:r>
            <a:r>
              <a:rPr lang="en-AU"/>
              <a:t> </a:t>
            </a:r>
            <a:r>
              <a:rPr lang="en-AU" err="1"/>
              <a:t>Vsphere</a:t>
            </a:r>
            <a:r>
              <a:rPr lang="en-AU"/>
              <a:t> 7 includes the capability to run Kubernetes natively inside </a:t>
            </a:r>
            <a:r>
              <a:rPr lang="en-AU" err="1"/>
              <a:t>Vmware</a:t>
            </a:r>
            <a:r>
              <a:rPr lang="en-AU"/>
              <a:t>. </a:t>
            </a:r>
          </a:p>
          <a:p>
            <a:pPr marL="0" lvl="0" indent="0">
              <a:buFontTx/>
              <a:buNone/>
            </a:pPr>
            <a:r>
              <a:rPr lang="en-AU"/>
              <a:t>By itself that’s pretty cool.. Customers can leverage the serverless programming model of functions and logic apps on prem in the VMWare Clusters.</a:t>
            </a:r>
          </a:p>
          <a:p>
            <a:pPr marL="0" lvl="0" indent="0">
              <a:buFontTx/>
              <a:buNone/>
            </a:pPr>
            <a:endParaRPr lang="en-AU"/>
          </a:p>
          <a:p>
            <a:pPr marL="0" lvl="0" indent="0">
              <a:buFontTx/>
              <a:buNone/>
            </a:pPr>
            <a:r>
              <a:rPr lang="en-AU"/>
              <a:t>What makes it even more exciting is our announcement of Azure Arc.</a:t>
            </a:r>
          </a:p>
          <a:p>
            <a:pPr marL="0" lvl="0" indent="0">
              <a:buFontTx/>
              <a:buNone/>
            </a:pPr>
            <a:endParaRPr lang="en-AU"/>
          </a:p>
          <a:p>
            <a:pPr marL="0" lvl="0" indent="0">
              <a:buFontTx/>
              <a:buNone/>
            </a:pPr>
            <a:r>
              <a:rPr lang="en-AU"/>
              <a:t>(Click)Arc lets you </a:t>
            </a:r>
            <a:r>
              <a:rPr lang="en-US" b="0" i="0">
                <a:solidFill>
                  <a:srgbClr val="E3E3E3"/>
                </a:solidFill>
                <a:effectLst/>
                <a:latin typeface="Segoe UI" panose="020B0502040204020203" pitchFamily="34" charset="0"/>
              </a:rPr>
              <a:t>attach and configure Kubernetes clusters inside or outside of Azure. </a:t>
            </a:r>
            <a:br>
              <a:rPr lang="en-US" b="0" i="0">
                <a:solidFill>
                  <a:srgbClr val="E3E3E3"/>
                </a:solidFill>
                <a:effectLst/>
                <a:latin typeface="Segoe UI" panose="020B0502040204020203" pitchFamily="34" charset="0"/>
              </a:rPr>
            </a:br>
            <a:r>
              <a:rPr lang="en-US" b="0" i="0">
                <a:solidFill>
                  <a:srgbClr val="E3E3E3"/>
                </a:solidFill>
                <a:effectLst/>
                <a:latin typeface="Segoe UI" panose="020B0502040204020203" pitchFamily="34" charset="0"/>
              </a:rPr>
              <a:t>It let’s you manage all your Kubernetes clusters from the Azure portal no matter where they are deployed even On prem or in other clouds. </a:t>
            </a:r>
            <a:endParaRPr lang="en-AU" b="0" i="0">
              <a:solidFill>
                <a:srgbClr val="E3E3E3"/>
              </a:solidFill>
              <a:effectLst/>
              <a:latin typeface="Segoe UI" panose="020B0502040204020203" pitchFamily="34" charset="0"/>
            </a:endParaRPr>
          </a:p>
          <a:p>
            <a:pPr marL="0" lvl="0" indent="0">
              <a:buFontTx/>
              <a:buNone/>
            </a:pPr>
            <a:r>
              <a:rPr lang="en-AU" b="0" i="0">
                <a:solidFill>
                  <a:srgbClr val="E3E3E3"/>
                </a:solidFill>
                <a:effectLst/>
                <a:latin typeface="Segoe UI" panose="020B0502040204020203" pitchFamily="34" charset="0"/>
              </a:rPr>
              <a:t>This let’s them be managed, deployed and monitored the same way regardless of where they are.</a:t>
            </a:r>
          </a:p>
          <a:p>
            <a:pPr marL="0" lvl="0" indent="0">
              <a:buFontTx/>
              <a:buNone/>
            </a:pPr>
            <a:r>
              <a:rPr lang="en-AU" b="0" i="0">
                <a:solidFill>
                  <a:srgbClr val="E3E3E3"/>
                </a:solidFill>
                <a:effectLst/>
                <a:latin typeface="Segoe UI" panose="020B0502040204020203" pitchFamily="34" charset="0"/>
              </a:rPr>
              <a:t>Arc for Kubernetes is still in preview… but we already have customers very keen to get it </a:t>
            </a:r>
            <a:r>
              <a:rPr lang="en-AU" b="0" i="0" err="1">
                <a:solidFill>
                  <a:srgbClr val="E3E3E3"/>
                </a:solidFill>
                <a:effectLst/>
                <a:latin typeface="Segoe UI" panose="020B0502040204020203" pitchFamily="34" charset="0"/>
              </a:rPr>
              <a:t>depoyed</a:t>
            </a:r>
            <a:r>
              <a:rPr lang="en-AU" b="0" i="0">
                <a:solidFill>
                  <a:srgbClr val="E3E3E3"/>
                </a:solidFill>
                <a:effectLst/>
                <a:latin typeface="Segoe UI" panose="020B0502040204020203" pitchFamily="34" charset="0"/>
              </a:rPr>
              <a:t>.</a:t>
            </a:r>
            <a:endParaRPr lang="en-US" b="0" i="0">
              <a:solidFill>
                <a:srgbClr val="E3E3E3"/>
              </a:solidFill>
              <a:effectLst/>
              <a:latin typeface="Segoe UI" panose="020B0502040204020203" pitchFamily="34" charset="0"/>
            </a:endParaRPr>
          </a:p>
          <a:p>
            <a:pPr marL="457200" lvl="1" indent="0">
              <a:buFontTx/>
              <a:buNone/>
            </a:pPr>
            <a:endParaRPr lang="en-AU"/>
          </a:p>
          <a:p>
            <a:pPr marL="457200" lvl="1" indent="0">
              <a:buFontTx/>
              <a:buNone/>
            </a:pPr>
            <a:endParaRPr lang="en-AU"/>
          </a:p>
          <a:p>
            <a:pPr marL="457200" marR="0" lvl="1" indent="0" algn="l" defTabSz="914400" rtl="0" eaLnBrk="1" fontAlgn="auto" latinLnBrk="0" hangingPunct="1">
              <a:lnSpc>
                <a:spcPct val="100000"/>
              </a:lnSpc>
              <a:spcBef>
                <a:spcPts val="0"/>
              </a:spcBef>
              <a:spcAft>
                <a:spcPts val="0"/>
              </a:spcAft>
              <a:buClrTx/>
              <a:buSzTx/>
              <a:buFontTx/>
              <a:buNone/>
              <a:tabLst/>
              <a:defRPr/>
            </a:pPr>
            <a:r>
              <a:rPr lang="en-AU"/>
              <a:t>https://blogs.vmware.com/vsphere/2020/04/how-to-get-vsphere-with-kubernetes.html</a:t>
            </a:r>
          </a:p>
          <a:p>
            <a:pPr marL="457200" lvl="1" indent="0">
              <a:buFontTx/>
              <a:buNone/>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175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a:t>Adam: Hi, I’m Adam </a:t>
            </a:r>
            <a:r>
              <a:rPr lang="en-AU" sz="1200" err="1"/>
              <a:t>Stephensen</a:t>
            </a:r>
            <a:r>
              <a:rPr lang="en-AU" sz="1200"/>
              <a:t> – I work for Microsoft as an Azure Specialist. My job is to work with the state governments, financial </a:t>
            </a:r>
            <a:r>
              <a:rPr lang="en-AU" sz="1200" err="1"/>
              <a:t>instutions</a:t>
            </a:r>
            <a:r>
              <a:rPr lang="en-AU" sz="1200"/>
              <a:t> and large commercial customers, and help them architect and deploy workloads into Azure. </a:t>
            </a:r>
          </a:p>
          <a:p>
            <a:endParaRPr lang="en-AU" sz="1200"/>
          </a:p>
          <a:p>
            <a:r>
              <a:rPr lang="en-AU" sz="1200"/>
              <a:t>Duncan: I’m Duncan Hunter and I also work for Microsoft as an Azure Specialist here in Sydney and I work with our largest financial services industry and federal government customers. But I have not just got experience with Azure serverless offerings but also have got a bunch of commercial experience shipping and maintaining Serverless apps on Google Cloud Platform  with Firebase.</a:t>
            </a:r>
          </a:p>
          <a:p>
            <a:endParaRPr lang="en-AU" sz="1200"/>
          </a:p>
          <a:p>
            <a:endParaRPr lang="en-AU" sz="1200"/>
          </a:p>
          <a:p>
            <a:endParaRPr lang="en-AU"/>
          </a:p>
        </p:txBody>
      </p:sp>
      <p:sp>
        <p:nvSpPr>
          <p:cNvPr id="4" name="Slide Number Placeholder 3"/>
          <p:cNvSpPr>
            <a:spLocks noGrp="1"/>
          </p:cNvSpPr>
          <p:nvPr>
            <p:ph type="sldNum" sz="quarter" idx="5"/>
          </p:nvPr>
        </p:nvSpPr>
        <p:spPr/>
        <p:txBody>
          <a:bodyPr/>
          <a:lstStyle/>
          <a:p>
            <a:fld id="{376A02FF-58B3-4B39-ADFF-946B5075250F}" type="slidenum">
              <a:rPr lang="en-US" smtClean="0"/>
              <a:t>6</a:t>
            </a:fld>
            <a:endParaRPr lang="en-US"/>
          </a:p>
        </p:txBody>
      </p:sp>
    </p:spTree>
    <p:extLst>
      <p:ext uri="{BB962C8B-B14F-4D97-AF65-F5344CB8AC3E}">
        <p14:creationId xmlns:p14="http://schemas.microsoft.com/office/powerpoint/2010/main" val="2601753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Adam: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If you walk out today with a just a few messages I hope they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r>
              <a:rPr lang="en-GB" sz="1800"/>
              <a:t>Serverless isn’t cutting edge anymore.. It’s an everyday tool used by enterprise.</a:t>
            </a:r>
          </a:p>
          <a:p>
            <a:endParaRPr lang="en-GB" sz="1800"/>
          </a:p>
          <a:p>
            <a:pPr marL="0" marR="0" lvl="0" indent="0" algn="l" defTabSz="914400" rtl="0" eaLnBrk="1" fontAlgn="auto" latinLnBrk="0" hangingPunct="1">
              <a:lnSpc>
                <a:spcPct val="100000"/>
              </a:lnSpc>
              <a:spcBef>
                <a:spcPts val="0"/>
              </a:spcBef>
              <a:spcAft>
                <a:spcPts val="0"/>
              </a:spcAft>
              <a:buClrTx/>
              <a:buSzTx/>
              <a:buFontTx/>
              <a:buNone/>
              <a:tabLst/>
              <a:defRPr/>
            </a:pPr>
            <a:r>
              <a:rPr lang="en-AU" sz="2800"/>
              <a:t>Functions go everywhere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t>If you can, run them on our serverless compute.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t>If you can’t, stick them on-prem, into Kubernetes or onto another cloud provider…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t>Functions let you do serverless programming today, regardless of where you need to deploy.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t>Serverless Conversation start with security.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t>If you want to do serverless in the Enterprise you have to do it as a team – and you can’t do it without security and infrastructure being on board..</a:t>
            </a:r>
            <a:endParaRPr lang="en-GB" sz="1800" i="0"/>
          </a:p>
          <a:p>
            <a:endParaRPr lang="en-GB" sz="1800" i="1"/>
          </a:p>
          <a:p>
            <a:r>
              <a:rPr lang="en-GB" sz="1800" b="1" i="0"/>
              <a:t>The </a:t>
            </a:r>
            <a:r>
              <a:rPr lang="en-GB" sz="1800" b="1" i="0" err="1"/>
              <a:t>awesomething</a:t>
            </a:r>
            <a:r>
              <a:rPr lang="en-GB" sz="1800" b="1" i="0"/>
              <a:t> about serverless is that it brings agility.. </a:t>
            </a:r>
          </a:p>
          <a:p>
            <a:r>
              <a:rPr lang="en-GB" sz="1800" b="1" i="0"/>
              <a:t>It help you ship your code to production every day.</a:t>
            </a:r>
          </a:p>
          <a:p>
            <a:endParaRPr lang="en-GB" sz="1800"/>
          </a:p>
          <a:p>
            <a:r>
              <a:rPr lang="en-GB" sz="1800"/>
              <a:t>We hope you’ve enjoyed our talk and that you’re leaving with some tips on how to be successful with serverless in your enterprise.</a:t>
            </a:r>
          </a:p>
          <a:p>
            <a:endParaRPr lang="en-GB" sz="1800"/>
          </a:p>
          <a:p>
            <a:endParaRPr lang="en-AU" sz="1800"/>
          </a:p>
          <a:p>
            <a:endParaRPr lang="en-AU"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fld id="{376A02FF-58B3-4B39-ADFF-946B5075250F}" type="slidenum">
              <a:rPr lang="en-US" smtClean="0"/>
              <a:t>62</a:t>
            </a:fld>
            <a:endParaRPr lang="en-US"/>
          </a:p>
        </p:txBody>
      </p:sp>
    </p:spTree>
    <p:extLst>
      <p:ext uri="{BB962C8B-B14F-4D97-AF65-F5344CB8AC3E}">
        <p14:creationId xmlns:p14="http://schemas.microsoft.com/office/powerpoint/2010/main" val="3383073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We will hang around and take questions.. </a:t>
            </a:r>
          </a:p>
          <a:p>
            <a:r>
              <a:rPr lang="en-AU"/>
              <a:t>Feel free to reach out on the conference Slack to say Hi.</a:t>
            </a:r>
          </a:p>
          <a:p>
            <a:r>
              <a:rPr lang="en-AU"/>
              <a:t>Thanks you very much ! </a:t>
            </a:r>
          </a:p>
        </p:txBody>
      </p:sp>
      <p:sp>
        <p:nvSpPr>
          <p:cNvPr id="4" name="Slide Number Placeholder 3"/>
          <p:cNvSpPr>
            <a:spLocks noGrp="1"/>
          </p:cNvSpPr>
          <p:nvPr>
            <p:ph type="sldNum" sz="quarter" idx="5"/>
          </p:nvPr>
        </p:nvSpPr>
        <p:spPr/>
        <p:txBody>
          <a:bodyPr/>
          <a:lstStyle/>
          <a:p>
            <a:fld id="{376A02FF-58B3-4B39-ADFF-946B5075250F}" type="slidenum">
              <a:rPr lang="en-US" smtClean="0"/>
              <a:t>63</a:t>
            </a:fld>
            <a:endParaRPr lang="en-US"/>
          </a:p>
        </p:txBody>
      </p:sp>
    </p:spTree>
    <p:extLst>
      <p:ext uri="{BB962C8B-B14F-4D97-AF65-F5344CB8AC3E}">
        <p14:creationId xmlns:p14="http://schemas.microsoft.com/office/powerpoint/2010/main" val="2356088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4813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496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I’m already loving this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9994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I’m already loving this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917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I’m already loving this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a:t>Adam: Duncan and I are here doing this talk, because we are working with enterprise public sector and commercial customers every day doing serverless.</a:t>
            </a:r>
          </a:p>
          <a:p>
            <a:r>
              <a:rPr lang="en-AU" sz="1200"/>
              <a:t>A few years ago… serverless was being talked about, and had traction in smaller companies but didn’t have widespread adoption in enterprise.</a:t>
            </a:r>
          </a:p>
          <a:p>
            <a:r>
              <a:rPr lang="en-AU" sz="1200"/>
              <a:t>That’s all changed now… nearly every customer I work with is leveraging serverless – in government, in banks and in commercial.</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That’s why we are here today – we want to help you add value to your organisation by sharing our experience with serverless in the enterprise.</a:t>
            </a:r>
          </a:p>
        </p:txBody>
      </p:sp>
      <p:sp>
        <p:nvSpPr>
          <p:cNvPr id="4" name="Slide Number Placeholder 3"/>
          <p:cNvSpPr>
            <a:spLocks noGrp="1"/>
          </p:cNvSpPr>
          <p:nvPr>
            <p:ph type="sldNum" sz="quarter" idx="5"/>
          </p:nvPr>
        </p:nvSpPr>
        <p:spPr/>
        <p:txBody>
          <a:bodyPr/>
          <a:lstStyle/>
          <a:p>
            <a:fld id="{376A02FF-58B3-4B39-ADFF-946B5075250F}" type="slidenum">
              <a:rPr lang="en-US" smtClean="0"/>
              <a:t>7</a:t>
            </a:fld>
            <a:endParaRPr lang="en-US"/>
          </a:p>
        </p:txBody>
      </p:sp>
    </p:spTree>
    <p:extLst>
      <p:ext uri="{BB962C8B-B14F-4D97-AF65-F5344CB8AC3E}">
        <p14:creationId xmlns:p14="http://schemas.microsoft.com/office/powerpoint/2010/main" val="3005702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a:t>Adam: Serverless is such a broad topic, and there are lots of different interpretations. Duncan and I work on the same team on and the same technologies. But when we started to work on this talk together we had several conversations coming together on what our definition of serverless is. </a:t>
            </a:r>
            <a:br>
              <a:rPr lang="en-AU" sz="1200"/>
            </a:br>
            <a:r>
              <a:rPr lang="en-AU" sz="1200"/>
              <a:t>What we have agreed upon – for the moment at least – is that serverless really has three aspects – </a:t>
            </a:r>
          </a:p>
          <a:p>
            <a:r>
              <a:rPr lang="en-AU" sz="1200" b="1"/>
              <a:t>(click) </a:t>
            </a:r>
            <a:r>
              <a:rPr lang="en-AU" sz="1200"/>
              <a:t>the first relates to an event driven programming model, </a:t>
            </a:r>
          </a:p>
          <a:p>
            <a:r>
              <a:rPr lang="en-AU" sz="1200" b="1"/>
              <a:t>(click)  </a:t>
            </a:r>
            <a:r>
              <a:rPr lang="en-AU" sz="1200"/>
              <a:t>the second relates to a hosting abstraction where the developer need not worry about the underlying compute that their code is executing upon </a:t>
            </a:r>
          </a:p>
          <a:p>
            <a:r>
              <a:rPr lang="en-AU" sz="1200" b="1"/>
              <a:t>(click) </a:t>
            </a:r>
            <a:r>
              <a:rPr lang="en-AU" sz="1200"/>
              <a:t>and the third is that you only pay for what you use.</a:t>
            </a:r>
          </a:p>
          <a:p>
            <a:endParaRPr lang="en-AU" sz="1200"/>
          </a:p>
          <a:p>
            <a:r>
              <a:rPr lang="en-AU" sz="1200"/>
              <a:t>Duncan:  But the part we discussed the most is pricing, I feel that that for something to be a serverless you should only pay for the amount of compute or time a service is actually running. To me a classic Azure PaaS service like an Azure App Service, to run a normal API or web app on, is not serverless because it is billed hourly and can not be turned off or ‘scaled to zero’. So yes you do not have to manage the servers but you do have to pay for it constantly regardless of if it is not doing anything.</a:t>
            </a:r>
          </a:p>
          <a:p>
            <a:endParaRPr lang="en-AU" sz="1200"/>
          </a:p>
          <a:p>
            <a:r>
              <a:rPr lang="en-AU" sz="1200"/>
              <a:t>So I have some colleagues who just call most of the Azure PaaS services serverless and I always cringe but it feels like the community definition of serverless is shifting. So for example work has already begun on adding a ‘scale to zero’ tier to the Azure App Service Plans inspired by other serverless services now with scale to zero plans like SQL DB, Cosmos DB and of course functions. </a:t>
            </a:r>
          </a:p>
          <a:p>
            <a:endParaRPr lang="en-AU" sz="1200"/>
          </a:p>
          <a:p>
            <a:r>
              <a:rPr lang="en-AU" sz="1200"/>
              <a:t>I am guessing the trend to just call everything PaaS serverless will continue but what is interesting is we are seeing more and more PaaS services have a scale to zero or serverless option.</a:t>
            </a:r>
          </a:p>
          <a:p>
            <a:endParaRPr lang="en-AU"/>
          </a:p>
          <a:p>
            <a:r>
              <a:rPr lang="en-AU"/>
              <a:t>Adam: (offer opinion to balance the discussion and make us look like experts not just implementers of some tech or azure sales people)</a:t>
            </a:r>
          </a:p>
          <a:p>
            <a:r>
              <a:rPr lang="en-AU"/>
              <a:t>My challenge is this. An azure function on serverless compute is definitely serverless. Is an Azure function on a hosted Kubernetes cluster serverless ?</a:t>
            </a:r>
          </a:p>
          <a:p>
            <a:r>
              <a:rPr lang="en-AU"/>
              <a:t>If the developer works in an event driven manner, and doesn’t have to worry about the underlying infrastructure… isn’t it serverless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latin typeface="Segoe UI Light" panose="020B0502040204020203" pitchFamily="34" charset="0"/>
              <a:cs typeface="Segoe UI Light" panose="020B0502040204020203" pitchFamily="34" charset="0"/>
            </a:endParaRPr>
          </a:p>
          <a:p>
            <a:r>
              <a:rPr lang="en-AU"/>
              <a:t> </a:t>
            </a:r>
          </a:p>
        </p:txBody>
      </p:sp>
      <p:sp>
        <p:nvSpPr>
          <p:cNvPr id="4" name="Slide Number Placeholder 3"/>
          <p:cNvSpPr>
            <a:spLocks noGrp="1"/>
          </p:cNvSpPr>
          <p:nvPr>
            <p:ph type="sldNum" sz="quarter" idx="5"/>
          </p:nvPr>
        </p:nvSpPr>
        <p:spPr/>
        <p:txBody>
          <a:bodyPr/>
          <a:lstStyle/>
          <a:p>
            <a:fld id="{376A02FF-58B3-4B39-ADFF-946B5075250F}" type="slidenum">
              <a:rPr lang="en-US" smtClean="0"/>
              <a:t>8</a:t>
            </a:fld>
            <a:endParaRPr lang="en-US"/>
          </a:p>
        </p:txBody>
      </p:sp>
    </p:spTree>
    <p:extLst>
      <p:ext uri="{BB962C8B-B14F-4D97-AF65-F5344CB8AC3E}">
        <p14:creationId xmlns:p14="http://schemas.microsoft.com/office/powerpoint/2010/main" val="3934348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Adam: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Before we talk about what we are going to cover I just want to call out that this isn’t a 101 serverless talk. We aren’t going to cover all the benefits of serverless and how to get started… there are many, many, many talks covering those topics. We want to share what are seeing in the enterprise, the techniques and patterns we are seeing that are being successful and emerging trends. </a:t>
            </a:r>
          </a:p>
          <a:p>
            <a:endParaRPr lang="en-AU"/>
          </a:p>
          <a:p>
            <a:r>
              <a:rPr lang="en-AU"/>
              <a:t>Duncan: We are going to start off with a look at how we would build a serverless application today. We’ll check out the architecture and all the components and share the open source project we are collaborating on to make starting a project like this the right way a couple of minutes versus a couple of days.</a:t>
            </a:r>
          </a:p>
          <a:p>
            <a:endParaRPr lang="en-AU"/>
          </a:p>
          <a:p>
            <a:r>
              <a:rPr lang="en-AU"/>
              <a:t>Adam: </a:t>
            </a:r>
            <a:r>
              <a:rPr lang="en-AU" b="1"/>
              <a:t>(click) </a:t>
            </a:r>
            <a:r>
              <a:rPr lang="en-AU"/>
              <a:t>then we will look at the reasons why a lot of our customers just can’t deploy that purely serverless, multi-tenant application, and the patterns and architectures that compromise between the pure promise of serverless, and the real work requirements of the enterprise. </a:t>
            </a:r>
            <a:br>
              <a:rPr lang="en-AU"/>
            </a:br>
            <a:r>
              <a:rPr lang="en-AU"/>
              <a:t>We’ll look at </a:t>
            </a:r>
          </a:p>
          <a:p>
            <a:pPr marL="171450" indent="-171450">
              <a:buFontTx/>
              <a:buChar char="-"/>
            </a:pPr>
            <a:r>
              <a:rPr lang="en-AU"/>
              <a:t>patterns and architectures that can keep CSOs and IT admins happy with security requirements all the way up to protected, </a:t>
            </a:r>
          </a:p>
          <a:p>
            <a:pPr marL="171450" indent="-171450">
              <a:buFontTx/>
              <a:buChar char="-"/>
            </a:pPr>
            <a:r>
              <a:rPr lang="en-AU"/>
              <a:t>we will have a look at how to leverage serverless and still have a multi-cloud strategy, </a:t>
            </a:r>
          </a:p>
          <a:p>
            <a:pPr marL="171450" indent="-171450">
              <a:buFontTx/>
              <a:buChar char="-"/>
            </a:pPr>
            <a:r>
              <a:rPr lang="en-AU"/>
              <a:t>how to leverage the benefits of containers and Kubernetes and serverless at the same time, </a:t>
            </a:r>
          </a:p>
          <a:p>
            <a:pPr marL="171450" indent="-171450">
              <a:buFontTx/>
              <a:buChar char="-"/>
            </a:pPr>
            <a:endParaRPr lang="en-AU"/>
          </a:p>
          <a:p>
            <a:pPr marL="0" indent="0">
              <a:buFontTx/>
              <a:buNone/>
            </a:pPr>
            <a:r>
              <a:rPr lang="en-AU"/>
              <a:t>Duncan: </a:t>
            </a:r>
            <a:r>
              <a:rPr lang="en-AU" b="1"/>
              <a:t>(click) </a:t>
            </a:r>
            <a:r>
              <a:rPr lang="en-AU"/>
              <a:t>And finally we will have a look at a few real life implementations we have done with our government and commercial customers.</a:t>
            </a:r>
          </a:p>
        </p:txBody>
      </p:sp>
      <p:sp>
        <p:nvSpPr>
          <p:cNvPr id="4" name="Slide Number Placeholder 3"/>
          <p:cNvSpPr>
            <a:spLocks noGrp="1"/>
          </p:cNvSpPr>
          <p:nvPr>
            <p:ph type="sldNum" sz="quarter" idx="5"/>
          </p:nvPr>
        </p:nvSpPr>
        <p:spPr/>
        <p:txBody>
          <a:bodyPr/>
          <a:lstStyle/>
          <a:p>
            <a:fld id="{376A02FF-58B3-4B39-ADFF-946B5075250F}" type="slidenum">
              <a:rPr lang="en-US" smtClean="0"/>
              <a:t>9</a:t>
            </a:fld>
            <a:endParaRPr lang="en-US"/>
          </a:p>
        </p:txBody>
      </p:sp>
    </p:spTree>
    <p:extLst>
      <p:ext uri="{BB962C8B-B14F-4D97-AF65-F5344CB8AC3E}">
        <p14:creationId xmlns:p14="http://schemas.microsoft.com/office/powerpoint/2010/main" val="21918897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9.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9.xml"/><Relationship Id="rId4" Type="http://schemas.openxmlformats.org/officeDocument/2006/relationships/image" Target="../media/image22.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9.xml"/><Relationship Id="rId4" Type="http://schemas.openxmlformats.org/officeDocument/2006/relationships/image" Target="../media/image22.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9.xml"/><Relationship Id="rId4" Type="http://schemas.openxmlformats.org/officeDocument/2006/relationships/image" Target="../media/image22.jpe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0.xml"/><Relationship Id="rId4"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tif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tif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1.xml"/><Relationship Id="rId4" Type="http://schemas.openxmlformats.org/officeDocument/2006/relationships/image" Target="../media/image40.jpe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1.xml"/><Relationship Id="rId4" Type="http://schemas.openxmlformats.org/officeDocument/2006/relationships/image" Target="../media/image44.jpeg"/></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12.xml"/><Relationship Id="rId4" Type="http://schemas.openxmlformats.org/officeDocument/2006/relationships/image" Target="../media/image59.jpe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Master" Target="../slideMasters/slideMaster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2.xml"/><Relationship Id="rId4" Type="http://schemas.openxmlformats.org/officeDocument/2006/relationships/image" Target="../media/image70.jpe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tiff"/><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tif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3.xml"/><Relationship Id="rId4" Type="http://schemas.openxmlformats.org/officeDocument/2006/relationships/image" Target="../media/image40.jpe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3.xml"/><Relationship Id="rId4" Type="http://schemas.openxmlformats.org/officeDocument/2006/relationships/image" Target="../media/image44.jpe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4.xml"/><Relationship Id="rId4" Type="http://schemas.openxmlformats.org/officeDocument/2006/relationships/image" Target="../media/image17.emf"/></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Master" Target="../slideMasters/slideMaster14.xml"/><Relationship Id="rId4" Type="http://schemas.openxmlformats.org/officeDocument/2006/relationships/image" Target="../media/image17.emf"/></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14.xml"/><Relationship Id="rId4" Type="http://schemas.openxmlformats.org/officeDocument/2006/relationships/image" Target="../media/image17.emf"/></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7.jpeg"/><Relationship Id="rId1" Type="http://schemas.openxmlformats.org/officeDocument/2006/relationships/slideMaster" Target="../slideMasters/slideMaster15.xml"/><Relationship Id="rId4" Type="http://schemas.openxmlformats.org/officeDocument/2006/relationships/image" Target="../media/image78.png"/></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9.jpeg"/><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jpeg"/><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Master" Target="../slideMasters/slideMaster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17.emf"/><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84.emf"/><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jpeg"/><Relationship Id="rId1" Type="http://schemas.openxmlformats.org/officeDocument/2006/relationships/slideMaster" Target="../slideMasters/slideMaster18.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Master" Target="../slideMasters/slideMaster1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191152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5940935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535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340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05521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43312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15091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8689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76679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7058896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0114445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16197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69855845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1373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26722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413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558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64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941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2099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1416025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2838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5652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207255100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12513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0810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1475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5368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00916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2105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77137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1495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3775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7165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33006927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386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8375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018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876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8294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370666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897945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43536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985713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79158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619330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40280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65536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6467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679786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98879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09628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73846-DDF1-46F3-B6E2-8FF72C6338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3F02D8-AE7C-4B14-AF37-37245F32B9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62D854-00B6-4D5A-B086-105E523EAF4D}"/>
              </a:ext>
            </a:extLst>
          </p:cNvPr>
          <p:cNvSpPr>
            <a:spLocks noGrp="1"/>
          </p:cNvSpPr>
          <p:nvPr>
            <p:ph type="dt" sz="half" idx="10"/>
          </p:nvPr>
        </p:nvSpPr>
        <p:spPr/>
        <p:txBody>
          <a:bodyPr/>
          <a:lstStyle/>
          <a:p>
            <a:fld id="{E3A26CA3-B626-4E6E-A6A3-DC749FFE0781}" type="datetimeFigureOut">
              <a:rPr lang="en-US" smtClean="0"/>
              <a:t>11/11/2020</a:t>
            </a:fld>
            <a:endParaRPr lang="en-US"/>
          </a:p>
        </p:txBody>
      </p:sp>
      <p:sp>
        <p:nvSpPr>
          <p:cNvPr id="5" name="Footer Placeholder 4">
            <a:extLst>
              <a:ext uri="{FF2B5EF4-FFF2-40B4-BE49-F238E27FC236}">
                <a16:creationId xmlns:a16="http://schemas.microsoft.com/office/drawing/2014/main" id="{19061DCC-BB6A-4E47-9875-8B13A0EF2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97835-F176-4A30-AFE1-5AF771AD3808}"/>
              </a:ext>
            </a:extLst>
          </p:cNvPr>
          <p:cNvSpPr>
            <a:spLocks noGrp="1"/>
          </p:cNvSpPr>
          <p:nvPr>
            <p:ph type="sldNum" sz="quarter" idx="12"/>
          </p:nvPr>
        </p:nvSpPr>
        <p:spPr/>
        <p:txBody>
          <a:bodyPr/>
          <a:lstStyle/>
          <a:p>
            <a:fld id="{3C1B7576-C85E-4393-AACC-82EA6DE99B69}" type="slidenum">
              <a:rPr lang="en-US" smtClean="0"/>
              <a:t>‹#›</a:t>
            </a:fld>
            <a:endParaRPr lang="en-US"/>
          </a:p>
        </p:txBody>
      </p:sp>
    </p:spTree>
    <p:extLst>
      <p:ext uri="{BB962C8B-B14F-4D97-AF65-F5344CB8AC3E}">
        <p14:creationId xmlns:p14="http://schemas.microsoft.com/office/powerpoint/2010/main" val="181193529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7" name="Freeform 5" descr="Microsoft Ready event logo">
            <a:extLst>
              <a:ext uri="{FF2B5EF4-FFF2-40B4-BE49-F238E27FC236}">
                <a16:creationId xmlns:a16="http://schemas.microsoft.com/office/drawing/2014/main" id="{6650555E-C429-4C84-ABCE-66674641F51E}"/>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6E65F2D-D7C7-4FB2-A38E-A8C8CE9A04A4}"/>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171378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58724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061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387712748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3960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251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5989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58629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7758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958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8663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288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6207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7428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5412898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3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4739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74501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983258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8472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563369" y="6492715"/>
            <a:ext cx="4114800" cy="182880"/>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7392244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563369" y="6492715"/>
            <a:ext cx="4114800" cy="182880"/>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739224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pic>
        <p:nvPicPr>
          <p:cNvPr id="10" name="Picture 9">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200221556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86027439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pic>
        <p:nvPicPr>
          <p:cNvPr id="7" name="Picture 6" descr="A picture containing LEGO, toy&#10;&#10;Description automatically generated">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1"/>
            <a:ext cx="7012356" cy="6857999"/>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Tree>
    <p:extLst>
      <p:ext uri="{BB962C8B-B14F-4D97-AF65-F5344CB8AC3E}">
        <p14:creationId xmlns:p14="http://schemas.microsoft.com/office/powerpoint/2010/main" val="3676107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0166738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5526541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18384800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77729625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256649291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8776308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8309125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784916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2060948"/>
            <a:ext cx="5212080" cy="1268039"/>
          </a:xfrm>
        </p:spPr>
        <p:txBody>
          <a:bodyPr wrap="square">
            <a:spAutoFit/>
          </a:bodyPr>
          <a:lstStyle>
            <a:lvl1pPr marL="0" indent="0">
              <a:spcBef>
                <a:spcPts val="1200"/>
              </a:spcBef>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spcBef>
                <a:spcPts val="600"/>
              </a:spcBef>
              <a:buFont typeface="Wingdings" panose="05000000000000000000" pitchFamily="2" charset="2"/>
              <a:buNone/>
              <a:defRPr sz="1600" b="0"/>
            </a:lvl2pPr>
            <a:lvl3pPr marL="285750" indent="0">
              <a:buFont typeface="Wingdings" panose="05000000000000000000" pitchFamily="2" charset="2"/>
              <a:buNone/>
              <a:tabLst/>
              <a:defRPr sz="1200" b="0"/>
            </a:lvl3pPr>
            <a:lvl4pPr marL="457200" indent="0">
              <a:buFont typeface="Wingdings" panose="05000000000000000000" pitchFamily="2" charset="2"/>
              <a:buNone/>
              <a:defRPr sz="1100" b="0"/>
            </a:lvl4pPr>
            <a:lvl5pPr marL="687388" indent="0">
              <a:buFont typeface="Wingdings" panose="05000000000000000000" pitchFamily="2" charset="2"/>
              <a:buNone/>
              <a:tabLst/>
              <a:defRPr sz="1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628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7" name="Freeform 5" descr="Microsoft Ready event logo">
            <a:extLst>
              <a:ext uri="{FF2B5EF4-FFF2-40B4-BE49-F238E27FC236}">
                <a16:creationId xmlns:a16="http://schemas.microsoft.com/office/drawing/2014/main" id="{6650555E-C429-4C84-ABCE-66674641F51E}"/>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9" name="Picture 8">
            <a:extLst>
              <a:ext uri="{FF2B5EF4-FFF2-40B4-BE49-F238E27FC236}">
                <a16:creationId xmlns:a16="http://schemas.microsoft.com/office/drawing/2014/main" id="{66E65F2D-D7C7-4FB2-A38E-A8C8CE9A04A4}"/>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734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3945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328763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917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542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329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5497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46566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28837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547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943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811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306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7"/>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1"/>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528706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2996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9335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383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51979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672743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3" y="585791"/>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3" y="2913429"/>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6" y="0"/>
            <a:ext cx="6712307" cy="6858000"/>
          </a:xfrm>
          <a:prstGeom prst="rect">
            <a:avLst/>
          </a:prstGeom>
        </p:spPr>
      </p:pic>
    </p:spTree>
    <p:extLst>
      <p:ext uri="{BB962C8B-B14F-4D97-AF65-F5344CB8AC3E}">
        <p14:creationId xmlns:p14="http://schemas.microsoft.com/office/powerpoint/2010/main" val="1269504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3" y="585791"/>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1" y="589607"/>
            <a:ext cx="3200400" cy="307804"/>
          </a:xfrm>
        </p:spPr>
        <p:txBody>
          <a:bodyPr lIns="0" tIns="0" rIns="0" bIns="0"/>
          <a:lstStyle>
            <a:lvl1pPr marL="0" indent="0" algn="r">
              <a:buNone/>
              <a:defRPr sz="2000">
                <a:latin typeface="+mn-lt"/>
              </a:defRPr>
            </a:lvl1pPr>
            <a:lvl2pPr marL="342702" indent="0">
              <a:buNone/>
              <a:defRPr sz="2000"/>
            </a:lvl2pPr>
            <a:lvl3pPr marL="571171" indent="0">
              <a:buNone/>
              <a:defRPr sz="2000"/>
            </a:lvl3pPr>
            <a:lvl4pPr marL="799639" indent="0">
              <a:buNone/>
              <a:defRPr sz="2000"/>
            </a:lvl4pPr>
            <a:lvl5pPr marL="1028106" indent="0">
              <a:buNone/>
              <a:defRPr sz="2000"/>
            </a:lvl5pPr>
          </a:lstStyle>
          <a:p>
            <a:pPr lvl="0"/>
            <a:r>
              <a:rPr lang="en-US"/>
              <a:t>Session code</a:t>
            </a:r>
          </a:p>
        </p:txBody>
      </p:sp>
    </p:spTree>
    <p:extLst>
      <p:ext uri="{BB962C8B-B14F-4D97-AF65-F5344CB8AC3E}">
        <p14:creationId xmlns:p14="http://schemas.microsoft.com/office/powerpoint/2010/main" val="414108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63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468" indent="0">
              <a:buNone/>
              <a:defRPr/>
            </a:lvl2pPr>
            <a:lvl3pPr marL="456937" indent="0">
              <a:buNone/>
              <a:defRPr/>
            </a:lvl3pPr>
            <a:lvl4pPr marL="685405" indent="0">
              <a:buNone/>
              <a:defRPr/>
            </a:lvl4pPr>
            <a:lvl5pPr marL="913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5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3"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94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95589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6058943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1"/>
              </a:spcBef>
              <a:buClr>
                <a:schemeClr val="tx1"/>
              </a:buClr>
              <a:buFont typeface="Wingdings" panose="05000000000000000000" pitchFamily="2" charset="2"/>
              <a:buNone/>
              <a:defRPr sz="2800" b="0">
                <a:latin typeface="+mn-lt"/>
                <a:cs typeface="Segoe UI" panose="020B0502040204020203" pitchFamily="34" charset="0"/>
              </a:defRPr>
            </a:lvl1pPr>
            <a:lvl2pPr marL="255441" indent="0">
              <a:buFont typeface="Wingdings" panose="05000000000000000000" pitchFamily="2" charset="2"/>
              <a:buNone/>
              <a:defRPr sz="2000" b="0">
                <a:latin typeface="+mn-lt"/>
              </a:defRPr>
            </a:lvl2pPr>
            <a:lvl3pPr marL="450590" indent="0">
              <a:buFont typeface="Wingdings" panose="05000000000000000000" pitchFamily="2" charset="2"/>
              <a:buNone/>
              <a:tabLst/>
              <a:defRPr sz="1600" b="0">
                <a:latin typeface="+mn-lt"/>
              </a:defRPr>
            </a:lvl3pPr>
            <a:lvl4pPr marL="652087" indent="0">
              <a:buFont typeface="Wingdings" panose="05000000000000000000" pitchFamily="2" charset="2"/>
              <a:buNone/>
              <a:defRPr sz="1400" b="0">
                <a:latin typeface="+mn-lt"/>
              </a:defRPr>
            </a:lvl4pPr>
            <a:lvl5pPr marL="853583"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4" y="1435100"/>
            <a:ext cx="5212080" cy="1649682"/>
          </a:xfrm>
        </p:spPr>
        <p:txBody>
          <a:bodyPr wrap="square">
            <a:spAutoFit/>
          </a:bodyPr>
          <a:lstStyle>
            <a:lvl1pPr marL="0" indent="0">
              <a:spcBef>
                <a:spcPts val="1221"/>
              </a:spcBef>
              <a:buClr>
                <a:schemeClr val="tx1"/>
              </a:buClr>
              <a:buFont typeface="Wingdings" panose="05000000000000000000" pitchFamily="2" charset="2"/>
              <a:buNone/>
              <a:defRPr sz="2800" b="0">
                <a:latin typeface="+mn-lt"/>
                <a:cs typeface="Segoe UI" panose="020B0502040204020203" pitchFamily="34" charset="0"/>
              </a:defRPr>
            </a:lvl1pPr>
            <a:lvl2pPr marL="255441" indent="0">
              <a:buFont typeface="Wingdings" panose="05000000000000000000" pitchFamily="2" charset="2"/>
              <a:buNone/>
              <a:defRPr sz="2000" b="0">
                <a:latin typeface="+mn-lt"/>
              </a:defRPr>
            </a:lvl2pPr>
            <a:lvl3pPr marL="450590" indent="0">
              <a:buFont typeface="Wingdings" panose="05000000000000000000" pitchFamily="2" charset="2"/>
              <a:buNone/>
              <a:tabLst/>
              <a:defRPr sz="1600" b="0">
                <a:latin typeface="+mn-lt"/>
              </a:defRPr>
            </a:lvl3pPr>
            <a:lvl4pPr marL="652087" indent="0">
              <a:buFont typeface="Wingdings" panose="05000000000000000000" pitchFamily="2" charset="2"/>
              <a:buNone/>
              <a:defRPr sz="1400" b="0">
                <a:latin typeface="+mn-lt"/>
              </a:defRPr>
            </a:lvl4pPr>
            <a:lvl5pPr marL="853583"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10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947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776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1"/>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468" indent="0">
              <a:buNone/>
              <a:defRPr/>
            </a:lvl2pPr>
            <a:lvl3pPr marL="456937" indent="0">
              <a:buNone/>
              <a:defRPr/>
            </a:lvl3pPr>
            <a:lvl4pPr marL="661607" indent="0">
              <a:buNone/>
              <a:defRPr/>
            </a:lvl4pPr>
            <a:lvl5pPr marL="855170"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9"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9" y="290459"/>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5"/>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44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5"/>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9"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9" y="290459"/>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5"/>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010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6" y="2996528"/>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9"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9" y="290459"/>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5"/>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083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5"/>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130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29349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0904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893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756406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478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02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365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3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70"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9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70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3" y="585791"/>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753"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41395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6269041"/>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727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65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70324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3"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Tree>
    <p:extLst>
      <p:ext uri="{BB962C8B-B14F-4D97-AF65-F5344CB8AC3E}">
        <p14:creationId xmlns:p14="http://schemas.microsoft.com/office/powerpoint/2010/main" val="146214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97733-5BA4-410D-AD7F-59DF28A8FAF0}"/>
              </a:ext>
            </a:extLst>
          </p:cNvPr>
          <p:cNvPicPr>
            <a:picLocks noChangeAspect="1"/>
          </p:cNvPicPr>
          <p:nvPr userDrawn="1"/>
        </p:nvPicPr>
        <p:blipFill>
          <a:blip r:embed="rId2"/>
          <a:stretch>
            <a:fillRect/>
          </a:stretch>
        </p:blipFill>
        <p:spPr>
          <a:xfrm>
            <a:off x="7290" y="0"/>
            <a:ext cx="12199906" cy="6858000"/>
          </a:xfrm>
          <a:prstGeom prst="rect">
            <a:avLst/>
          </a:prstGeom>
        </p:spPr>
      </p:pic>
      <p:sp>
        <p:nvSpPr>
          <p:cNvPr id="13" name="Rectangle 12">
            <a:extLst>
              <a:ext uri="{FF2B5EF4-FFF2-40B4-BE49-F238E27FC236}">
                <a16:creationId xmlns:a16="http://schemas.microsoft.com/office/drawing/2014/main" id="{C270170E-9DAD-487C-8F50-8A4C0FC5A4BD}"/>
              </a:ext>
            </a:extLst>
          </p:cNvPr>
          <p:cNvSpPr/>
          <p:nvPr userDrawn="1"/>
        </p:nvSpPr>
        <p:spPr bwMode="auto">
          <a:xfrm>
            <a:off x="-2" y="0"/>
            <a:ext cx="9905806" cy="6858000"/>
          </a:xfrm>
          <a:prstGeom prst="rect">
            <a:avLst/>
          </a:prstGeom>
          <a:gradFill flip="none" rotWithShape="1">
            <a:gsLst>
              <a:gs pos="0">
                <a:schemeClr val="accent1">
                  <a:alpha val="28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a:stretch>
            <a:fillRect/>
          </a:stretch>
        </p:blipFill>
        <p:spPr>
          <a:xfrm>
            <a:off x="903012" y="243545"/>
            <a:ext cx="1629151" cy="599358"/>
          </a:xfrm>
          <a:prstGeom prst="rect">
            <a:avLst/>
          </a:prstGeom>
        </p:spPr>
      </p:pic>
      <p:pic>
        <p:nvPicPr>
          <p:cNvPr id="21" name="Picture 20">
            <a:extLst>
              <a:ext uri="{FF2B5EF4-FFF2-40B4-BE49-F238E27FC236}">
                <a16:creationId xmlns:a16="http://schemas.microsoft.com/office/drawing/2014/main" id="{7FC49414-8F25-4613-B02C-DE3A4CD30607}"/>
              </a:ext>
            </a:extLst>
          </p:cNvPr>
          <p:cNvPicPr>
            <a:picLocks noChangeAspect="1"/>
          </p:cNvPicPr>
          <p:nvPr userDrawn="1"/>
        </p:nvPicPr>
        <p:blipFill rotWithShape="1">
          <a:blip r:embed="rId4"/>
          <a:srcRect l="5898" r="5773"/>
          <a:stretch/>
        </p:blipFill>
        <p:spPr>
          <a:xfrm rot="10800000">
            <a:off x="3842945" y="-34153"/>
            <a:ext cx="10756263" cy="6892152"/>
          </a:xfrm>
          <a:prstGeom prst="rect">
            <a:avLst/>
          </a:prstGeom>
          <a:gradFill>
            <a:gsLst>
              <a:gs pos="36000">
                <a:schemeClr val="accent2">
                  <a:alpha val="0"/>
                </a:schemeClr>
              </a:gs>
              <a:gs pos="100000">
                <a:schemeClr val="accent2">
                  <a:alpha val="0"/>
                </a:schemeClr>
              </a:gs>
            </a:gsLst>
            <a:lin ang="0" scaled="1"/>
          </a:gradFill>
        </p:spPr>
      </p:pic>
      <p:sp>
        <p:nvSpPr>
          <p:cNvPr id="5" name="Rectangle 4">
            <a:extLst>
              <a:ext uri="{FF2B5EF4-FFF2-40B4-BE49-F238E27FC236}">
                <a16:creationId xmlns:a16="http://schemas.microsoft.com/office/drawing/2014/main" id="{F908484A-B774-49CD-96F4-0DC2C66F60C1}"/>
              </a:ext>
            </a:extLst>
          </p:cNvPr>
          <p:cNvSpPr/>
          <p:nvPr userDrawn="1"/>
        </p:nvSpPr>
        <p:spPr bwMode="auto">
          <a:xfrm>
            <a:off x="1" y="1968134"/>
            <a:ext cx="7291232" cy="3761052"/>
          </a:xfrm>
          <a:prstGeom prst="rect">
            <a:avLst/>
          </a:prstGeom>
          <a:solidFill>
            <a:schemeClr val="accent1">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881149" y="4518926"/>
            <a:ext cx="6260678" cy="1019980"/>
          </a:xfrm>
        </p:spPr>
        <p:txBody>
          <a:bodyPr anchor="b"/>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866854"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spTree>
    <p:extLst>
      <p:ext uri="{BB962C8B-B14F-4D97-AF65-F5344CB8AC3E}">
        <p14:creationId xmlns:p14="http://schemas.microsoft.com/office/powerpoint/2010/main" val="143133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7316016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81683057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7393451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9892403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6793841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a:t>Section title</a:t>
            </a:r>
          </a:p>
        </p:txBody>
      </p:sp>
    </p:spTree>
    <p:extLst>
      <p:ext uri="{BB962C8B-B14F-4D97-AF65-F5344CB8AC3E}">
        <p14:creationId xmlns:p14="http://schemas.microsoft.com/office/powerpoint/2010/main" val="47944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a:t>Section title</a:t>
            </a:r>
          </a:p>
        </p:txBody>
      </p:sp>
    </p:spTree>
    <p:extLst>
      <p:ext uri="{BB962C8B-B14F-4D97-AF65-F5344CB8AC3E}">
        <p14:creationId xmlns:p14="http://schemas.microsoft.com/office/powerpoint/2010/main" val="1088076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a:t>Section title</a:t>
            </a:r>
          </a:p>
        </p:txBody>
      </p:sp>
    </p:spTree>
    <p:extLst>
      <p:ext uri="{BB962C8B-B14F-4D97-AF65-F5344CB8AC3E}">
        <p14:creationId xmlns:p14="http://schemas.microsoft.com/office/powerpoint/2010/main" val="3488495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47377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957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5272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61202206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24545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04775739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4898023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34489221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29241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A91CD-AE2D-4202-816B-837653E3795F}"/>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4230AD8-E9BF-4332-9F86-AA1328B6CE64}"/>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20FE8-9904-40C8-B576-3980027A782D}"/>
              </a:ext>
            </a:extLst>
          </p:cNvPr>
          <p:cNvSpPr>
            <a:spLocks noGrp="1"/>
          </p:cNvSpPr>
          <p:nvPr>
            <p:ph type="dt" sz="half" idx="10"/>
          </p:nvPr>
        </p:nvSpPr>
        <p:spPr/>
        <p:txBody>
          <a:bodyPr/>
          <a:lstStyle/>
          <a:p>
            <a:fld id="{3EB740D1-08FA-4C64-BA96-87657F079EB6}" type="datetimeFigureOut">
              <a:rPr lang="en-US" smtClean="0"/>
              <a:t>11/11/2020</a:t>
            </a:fld>
            <a:endParaRPr lang="en-US"/>
          </a:p>
        </p:txBody>
      </p:sp>
      <p:sp>
        <p:nvSpPr>
          <p:cNvPr id="5" name="Footer Placeholder 4">
            <a:extLst>
              <a:ext uri="{FF2B5EF4-FFF2-40B4-BE49-F238E27FC236}">
                <a16:creationId xmlns:a16="http://schemas.microsoft.com/office/drawing/2014/main" id="{F0EAC148-6479-4FAC-8909-92711361F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2C959F-5F50-4822-98BF-13CC879FE914}"/>
              </a:ext>
            </a:extLst>
          </p:cNvPr>
          <p:cNvSpPr>
            <a:spLocks noGrp="1"/>
          </p:cNvSpPr>
          <p:nvPr>
            <p:ph type="sldNum" sz="quarter" idx="12"/>
          </p:nvPr>
        </p:nvSpPr>
        <p:spPr/>
        <p:txBody>
          <a:bodyPr/>
          <a:lstStyle/>
          <a:p>
            <a:fld id="{CEE745E1-5ACB-41E9-B04C-9F1BDB1B43AD}" type="slidenum">
              <a:rPr lang="en-US" smtClean="0"/>
              <a:t>‹#›</a:t>
            </a:fld>
            <a:endParaRPr lang="en-US"/>
          </a:p>
        </p:txBody>
      </p:sp>
    </p:spTree>
    <p:extLst>
      <p:ext uri="{BB962C8B-B14F-4D97-AF65-F5344CB8AC3E}">
        <p14:creationId xmlns:p14="http://schemas.microsoft.com/office/powerpoint/2010/main" val="76196548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7F23-1F3D-4643-8733-86D6CF63EB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8B791A-2FA1-4801-8F8D-1C2F4B3631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76A94-BC67-42A5-AF81-CBF8904F56A2}"/>
              </a:ext>
            </a:extLst>
          </p:cNvPr>
          <p:cNvSpPr>
            <a:spLocks noGrp="1"/>
          </p:cNvSpPr>
          <p:nvPr>
            <p:ph type="dt" sz="half" idx="10"/>
          </p:nvPr>
        </p:nvSpPr>
        <p:spPr/>
        <p:txBody>
          <a:bodyPr/>
          <a:lstStyle/>
          <a:p>
            <a:fld id="{E469F508-31CD-4CE4-901F-DF57B2308F2C}" type="datetimeFigureOut">
              <a:rPr lang="en-US" smtClean="0"/>
              <a:t>11/11/2020</a:t>
            </a:fld>
            <a:endParaRPr lang="en-US"/>
          </a:p>
        </p:txBody>
      </p:sp>
      <p:sp>
        <p:nvSpPr>
          <p:cNvPr id="5" name="Footer Placeholder 4">
            <a:extLst>
              <a:ext uri="{FF2B5EF4-FFF2-40B4-BE49-F238E27FC236}">
                <a16:creationId xmlns:a16="http://schemas.microsoft.com/office/drawing/2014/main" id="{21ACE7E5-78CC-42C1-A2AE-9C490AE59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9AF33F-89EA-41BE-8079-EDF7C2C0C468}"/>
              </a:ext>
            </a:extLst>
          </p:cNvPr>
          <p:cNvSpPr>
            <a:spLocks noGrp="1"/>
          </p:cNvSpPr>
          <p:nvPr>
            <p:ph type="sldNum" sz="quarter" idx="12"/>
          </p:nvPr>
        </p:nvSpPr>
        <p:spPr/>
        <p:txBody>
          <a:bodyPr/>
          <a:lstStyle/>
          <a:p>
            <a:fld id="{C147D4CA-E5BF-42A2-B4C2-857795B6990B}" type="slidenum">
              <a:rPr lang="en-US" smtClean="0"/>
              <a:t>‹#›</a:t>
            </a:fld>
            <a:endParaRPr lang="en-US"/>
          </a:p>
        </p:txBody>
      </p:sp>
    </p:spTree>
    <p:extLst>
      <p:ext uri="{BB962C8B-B14F-4D97-AF65-F5344CB8AC3E}">
        <p14:creationId xmlns:p14="http://schemas.microsoft.com/office/powerpoint/2010/main" val="32165737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8872242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10856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151521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31211025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184843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1454123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8041810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3609564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519082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1037334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7120515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8487831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7666554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462716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406196926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91590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13752360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1897846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5308033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8547990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98823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5293127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6775231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118255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98510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7031926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30548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8309714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2977528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96728525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96885277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3438702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50595670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37350259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786606174"/>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56430392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9520619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12715930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32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26933297"/>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03568181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14011885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2993439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7129273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90724459"/>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919992439"/>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24726351"/>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1896440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2844979778"/>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18021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95488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32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35706153"/>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01416895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3151519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780433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6281928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36239212"/>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8246918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25606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4692570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82382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2"/>
            <a:ext cx="9195564" cy="1402440"/>
          </a:xfrm>
          <a:prstGeom prst="rect">
            <a:avLst/>
          </a:prstGeom>
        </p:spPr>
        <p:txBody>
          <a:bodyPr lIns="0" anchor="t" anchorCtr="0">
            <a:noAutofit/>
          </a:bodyPr>
          <a:lstStyle>
            <a:lvl1pPr>
              <a:defRPr sz="5399"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027" indent="-457027">
              <a:buFont typeface="+mj-lt"/>
              <a:buNone/>
              <a:defRPr sz="2400" b="0" i="0" dirty="0">
                <a:solidFill>
                  <a:srgbClr val="00B0F0"/>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7"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900" y="6442503"/>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01640295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1815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type="obj">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B580-A26D-4540-A250-22377867C65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AE120E4-05E3-4DF1-8712-D6EE6F5EC8A4}"/>
              </a:ext>
            </a:extLst>
          </p:cNvPr>
          <p:cNvSpPr>
            <a:spLocks noGrp="1"/>
          </p:cNvSpPr>
          <p:nvPr>
            <p:ph idx="1"/>
          </p:nvPr>
        </p:nvSpPr>
        <p:spPr>
          <a:xfrm>
            <a:off x="455994" y="1817560"/>
            <a:ext cx="11231768" cy="14216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06910714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6111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2" y="3029995"/>
            <a:ext cx="9630389" cy="1793104"/>
          </a:xfrm>
          <a:noFill/>
        </p:spPr>
        <p:txBody>
          <a:bodyPr lIns="0" tIns="0" rIns="0" bIns="182880" anchor="b" anchorCtr="0"/>
          <a:lstStyle>
            <a:lvl1pPr>
              <a:defRPr sz="4702"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69"/>
            </a:lvl3pPr>
            <a:lvl4pPr>
              <a:defRPr sz="1369"/>
            </a:lvl4pPr>
            <a:lvl5pPr>
              <a:defRPr sz="1026"/>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386861967"/>
      </p:ext>
    </p:extLst>
  </p:cSld>
  <p:clrMapOvr>
    <a:overrideClrMapping bg1="lt1" tx1="dk1" bg2="lt2" tx2="dk2" accent1="accent1" accent2="accent2" accent3="accent3" accent4="accent4" accent5="accent5" accent6="accent6" hlink="hlink" folHlink="folHlink"/>
  </p:clrMapOvr>
  <p:transition advClick="0" advTm="15000">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4" y="4847661"/>
            <a:ext cx="9609045" cy="727892"/>
          </a:xfrm>
        </p:spPr>
        <p:txBody>
          <a:bodyPr/>
          <a:lstStyle>
            <a:lvl1pPr>
              <a:defRPr sz="1765">
                <a:solidFill>
                  <a:schemeClr val="bg1"/>
                </a:solidFill>
              </a:defRPr>
            </a:lvl1pPr>
            <a:lvl2pPr>
              <a:defRPr sz="1765">
                <a:solidFill>
                  <a:schemeClr val="bg1"/>
                </a:solidFill>
              </a:defRPr>
            </a:lvl2pPr>
            <a:lvl3pPr>
              <a:defRPr sz="1369"/>
            </a:lvl3pPr>
            <a:lvl4pPr>
              <a:defRPr sz="1369"/>
            </a:lvl4pPr>
            <a:lvl5pPr>
              <a:defRPr sz="1026"/>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4" y="3029995"/>
            <a:ext cx="9630389" cy="1793104"/>
          </a:xfrm>
          <a:noFill/>
        </p:spPr>
        <p:txBody>
          <a:bodyPr lIns="0" tIns="0" rIns="0" bIns="182880" anchor="b" anchorCtr="0"/>
          <a:lstStyle>
            <a:lvl1pPr>
              <a:defRPr sz="4702"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6" y="473796"/>
            <a:ext cx="1335673" cy="190278"/>
          </a:xfrm>
          <a:prstGeom prst="rect">
            <a:avLst/>
          </a:prstGeom>
        </p:spPr>
      </p:pic>
    </p:spTree>
    <p:extLst>
      <p:ext uri="{BB962C8B-B14F-4D97-AF65-F5344CB8AC3E}">
        <p14:creationId xmlns:p14="http://schemas.microsoft.com/office/powerpoint/2010/main" val="2240567237"/>
      </p:ext>
    </p:extLst>
  </p:cSld>
  <p:clrMapOvr>
    <a:overrideClrMapping bg1="lt1" tx1="dk1" bg2="lt2" tx2="dk2" accent1="accent1" accent2="accent2" accent3="accent3" accent4="accent4" accent5="accent5" accent6="accent6" hlink="hlink" folHlink="folHlink"/>
  </p:clrMapOvr>
  <p:transition advClick="0" advTm="1500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69"/>
            </a:lvl3pPr>
            <a:lvl4pPr>
              <a:defRPr sz="1369"/>
            </a:lvl4pPr>
            <a:lvl5pPr>
              <a:defRPr sz="1026"/>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2"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402677346"/>
      </p:ext>
    </p:extLst>
  </p:cSld>
  <p:clrMapOvr>
    <a:overrideClrMapping bg1="lt1" tx1="dk1" bg2="lt2" tx2="dk2" accent1="accent1" accent2="accent2" accent3="accent3" accent4="accent4" accent5="accent5" accent6="accent6" hlink="hlink" folHlink="folHlink"/>
  </p:clrMapOvr>
  <p:transition advClick="0" advTm="15000">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4"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69"/>
            </a:lvl3pPr>
            <a:lvl4pPr>
              <a:defRPr sz="1369"/>
            </a:lvl4pPr>
            <a:lvl5pPr>
              <a:defRPr sz="1026"/>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2"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04003752"/>
      </p:ext>
    </p:extLst>
  </p:cSld>
  <p:clrMapOvr>
    <a:masterClrMapping/>
  </p:clrMapOvr>
  <p:transition advClick="0" advTm="15000">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6"/>
            <a:ext cx="3837818" cy="3786998"/>
          </a:xfrm>
        </p:spPr>
        <p:txBody>
          <a:bodyPr wrap="square" lIns="0" tIns="0" rIns="0" bIns="0">
            <a:noAutofit/>
          </a:bodyPr>
          <a:lstStyle>
            <a:lvl1pPr marL="0" indent="0" defTabSz="507039">
              <a:spcAft>
                <a:spcPts val="490"/>
              </a:spcAft>
              <a:buNone/>
              <a:defRPr sz="1765" spc="0" baseline="0">
                <a:solidFill>
                  <a:schemeClr val="tx2"/>
                </a:solidFill>
              </a:defRPr>
            </a:lvl1pPr>
            <a:lvl2pPr marL="223968" indent="0">
              <a:buNone/>
              <a:defRPr sz="1765"/>
            </a:lvl2pPr>
            <a:lvl3pPr marL="447935" indent="0">
              <a:buNone/>
              <a:defRPr sz="1765"/>
            </a:lvl3pPr>
            <a:lvl4pPr marL="671903" indent="0">
              <a:buNone/>
              <a:defRPr sz="1765"/>
            </a:lvl4pPr>
            <a:lvl5pPr marL="895870"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08946517"/>
      </p:ext>
    </p:extLst>
  </p:cSld>
  <p:clrMapOvr>
    <a:masterClrMapping/>
  </p:clrMapOvr>
  <p:transition advClick="0" advTm="15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158251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861165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8" y="1922805"/>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7935" indent="0">
              <a:buNone/>
              <a:defRPr/>
            </a:lvl3pPr>
            <a:lvl4pPr marL="671903" indent="0">
              <a:buNone/>
              <a:defRPr/>
            </a:lvl4pPr>
            <a:lvl5pPr marL="89587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8" y="3151391"/>
            <a:ext cx="11306469" cy="443839"/>
          </a:xfrm>
        </p:spPr>
        <p:txBody>
          <a:bodyPr lIns="0" tIns="0" rIns="0" bIns="0"/>
          <a:lstStyle>
            <a:lvl1pPr marL="0" indent="0">
              <a:lnSpc>
                <a:spcPts val="1765"/>
              </a:lnSpc>
              <a:spcBef>
                <a:spcPts val="0"/>
              </a:spcBef>
              <a:buNone/>
              <a:defRPr sz="1369" b="0" spc="0">
                <a:solidFill>
                  <a:schemeClr val="tx2"/>
                </a:solidFill>
                <a:latin typeface="+mj-lt"/>
              </a:defRPr>
            </a:lvl1pPr>
            <a:lvl2pPr marL="0" indent="0">
              <a:lnSpc>
                <a:spcPts val="1765"/>
              </a:lnSpc>
              <a:spcBef>
                <a:spcPts val="0"/>
              </a:spcBef>
              <a:buNone/>
              <a:defRPr sz="1369" spc="0">
                <a:solidFill>
                  <a:schemeClr val="tx1"/>
                </a:solidFill>
              </a:defRPr>
            </a:lvl2pPr>
            <a:lvl3pPr marL="447935" indent="0">
              <a:buNone/>
              <a:defRPr/>
            </a:lvl3pPr>
            <a:lvl4pPr marL="671903" indent="0">
              <a:buNone/>
              <a:defRPr/>
            </a:lvl4pPr>
            <a:lvl5pPr marL="89587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8" y="4352947"/>
            <a:ext cx="11306469" cy="331946"/>
          </a:xfrm>
        </p:spPr>
        <p:txBody>
          <a:bodyPr lIns="0" tIns="0" rIns="0" bIns="0"/>
          <a:lstStyle>
            <a:lvl1pPr marL="0" indent="0">
              <a:lnSpc>
                <a:spcPts val="1173"/>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7935" indent="0">
              <a:buNone/>
              <a:defRPr/>
            </a:lvl3pPr>
            <a:lvl4pPr marL="671903"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3118117"/>
      </p:ext>
    </p:extLst>
  </p:cSld>
  <p:clrMapOvr>
    <a:masterClrMapping/>
  </p:clrMapOvr>
  <p:transition advClick="0" advTm="15000">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8" y="1922590"/>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3968" indent="0">
              <a:buNone/>
              <a:defRPr/>
            </a:lvl2pPr>
            <a:lvl3pPr marL="447935" indent="0">
              <a:buNone/>
              <a:defRPr/>
            </a:lvl3pPr>
            <a:lvl4pPr marL="671903" indent="0">
              <a:buNone/>
              <a:defRPr/>
            </a:lvl4pPr>
            <a:lvl5pPr marL="89587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8" y="3151391"/>
            <a:ext cx="3618381" cy="2675220"/>
          </a:xfrm>
        </p:spPr>
        <p:txBody>
          <a:bodyPr lIns="0" tIns="0" rIns="0" bIns="0"/>
          <a:lstStyle>
            <a:lvl1pPr marL="0" indent="0">
              <a:lnSpc>
                <a:spcPts val="1765"/>
              </a:lnSpc>
              <a:spcBef>
                <a:spcPts val="0"/>
              </a:spcBef>
              <a:spcAft>
                <a:spcPts val="588"/>
              </a:spcAft>
              <a:buNone/>
              <a:defRPr sz="1369" b="0" spc="0" baseline="0">
                <a:solidFill>
                  <a:schemeClr val="tx2"/>
                </a:solidFill>
                <a:latin typeface="+mj-lt"/>
              </a:defRPr>
            </a:lvl1pPr>
            <a:lvl2pPr marL="279959" marR="0" indent="-279959" algn="l" defTabSz="913841"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69" kern="1200" spc="0" baseline="0" dirty="0">
                <a:solidFill>
                  <a:schemeClr val="tx1"/>
                </a:solidFill>
                <a:latin typeface="+mn-lt"/>
                <a:ea typeface="+mn-ea"/>
                <a:cs typeface="+mn-cs"/>
              </a:defRPr>
            </a:lvl2pPr>
            <a:lvl3pPr marL="447935" indent="0">
              <a:buNone/>
              <a:defRPr/>
            </a:lvl3pPr>
            <a:lvl4pPr marL="671903" indent="0">
              <a:buNone/>
              <a:defRPr/>
            </a:lvl4pPr>
            <a:lvl5pPr marL="895870" indent="0">
              <a:buNone/>
              <a:defRPr/>
            </a:lvl5pPr>
          </a:lstStyle>
          <a:p>
            <a:pPr lvl="0"/>
            <a:r>
              <a:rPr lang="en-US"/>
              <a:t>Paragraph title Segoe UI </a:t>
            </a:r>
            <a:r>
              <a:rPr lang="en-US" err="1"/>
              <a:t>Semibold</a:t>
            </a:r>
            <a:r>
              <a:rPr lang="en-US"/>
              <a:t> 14/18</a:t>
            </a:r>
          </a:p>
          <a:p>
            <a:pPr marL="279959" marR="0" lvl="1" indent="-279959" algn="l" defTabSz="913841" rtl="0" eaLnBrk="1" fontAlgn="auto" latinLnBrk="0" hangingPunct="1">
              <a:lnSpc>
                <a:spcPts val="1765"/>
              </a:lnSpc>
              <a:spcBef>
                <a:spcPts val="1173"/>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79959" marR="0" lvl="1" indent="-279959" algn="l" defTabSz="913841" rtl="0" eaLnBrk="1" fontAlgn="auto" latinLnBrk="0" hangingPunct="1">
              <a:lnSpc>
                <a:spcPts val="1765"/>
              </a:lnSpc>
              <a:spcBef>
                <a:spcPts val="1173"/>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2" y="3151391"/>
            <a:ext cx="3618381" cy="2675220"/>
          </a:xfrm>
        </p:spPr>
        <p:txBody>
          <a:bodyPr lIns="0" tIns="0" rIns="0" bIns="0"/>
          <a:lstStyle>
            <a:lvl1pPr marL="0" indent="0">
              <a:lnSpc>
                <a:spcPts val="1765"/>
              </a:lnSpc>
              <a:spcBef>
                <a:spcPts val="0"/>
              </a:spcBef>
              <a:spcAft>
                <a:spcPts val="588"/>
              </a:spcAft>
              <a:buNone/>
              <a:defRPr sz="1369" b="0" spc="0" baseline="0">
                <a:solidFill>
                  <a:schemeClr val="tx2"/>
                </a:solidFill>
                <a:latin typeface="+mj-lt"/>
              </a:defRPr>
            </a:lvl1pPr>
            <a:lvl2pPr marL="279959" marR="0" indent="-279959" algn="l" defTabSz="913841"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69" kern="1200" spc="0" baseline="0" dirty="0">
                <a:solidFill>
                  <a:schemeClr val="tx1"/>
                </a:solidFill>
                <a:latin typeface="+mn-lt"/>
                <a:ea typeface="+mn-ea"/>
                <a:cs typeface="+mn-cs"/>
              </a:defRPr>
            </a:lvl2pPr>
            <a:lvl3pPr marL="447935" indent="0">
              <a:buNone/>
              <a:defRPr/>
            </a:lvl3pPr>
            <a:lvl4pPr marL="671903" indent="0">
              <a:buNone/>
              <a:defRPr/>
            </a:lvl4pPr>
            <a:lvl5pPr marL="895870" indent="0">
              <a:buNone/>
              <a:defRPr/>
            </a:lvl5pPr>
          </a:lstStyle>
          <a:p>
            <a:pPr lvl="0"/>
            <a:r>
              <a:rPr lang="en-US"/>
              <a:t>Paragraph title Segoe UI </a:t>
            </a:r>
            <a:r>
              <a:rPr lang="en-US" err="1"/>
              <a:t>Semibold</a:t>
            </a:r>
            <a:r>
              <a:rPr lang="en-US"/>
              <a:t> 14/18</a:t>
            </a:r>
          </a:p>
          <a:p>
            <a:pPr marL="279959" marR="0" lvl="1" indent="-279959" algn="l" defTabSz="913841" rtl="0" eaLnBrk="1" fontAlgn="auto" latinLnBrk="0" hangingPunct="1">
              <a:lnSpc>
                <a:spcPts val="1765"/>
              </a:lnSpc>
              <a:spcBef>
                <a:spcPts val="1173"/>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79959" marR="0" lvl="1" indent="-279959" algn="l" defTabSz="913841" rtl="0" eaLnBrk="1" fontAlgn="auto" latinLnBrk="0" hangingPunct="1">
              <a:lnSpc>
                <a:spcPts val="1765"/>
              </a:lnSpc>
              <a:spcBef>
                <a:spcPts val="1173"/>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3" y="3151391"/>
            <a:ext cx="3618381" cy="2675220"/>
          </a:xfrm>
        </p:spPr>
        <p:txBody>
          <a:bodyPr lIns="0" tIns="0" rIns="0" bIns="0"/>
          <a:lstStyle>
            <a:lvl1pPr marL="0" indent="0">
              <a:lnSpc>
                <a:spcPts val="1765"/>
              </a:lnSpc>
              <a:spcBef>
                <a:spcPts val="0"/>
              </a:spcBef>
              <a:spcAft>
                <a:spcPts val="588"/>
              </a:spcAft>
              <a:buNone/>
              <a:defRPr sz="1369" b="0" spc="0" baseline="0">
                <a:solidFill>
                  <a:schemeClr val="tx2"/>
                </a:solidFill>
                <a:latin typeface="+mj-lt"/>
              </a:defRPr>
            </a:lvl1pPr>
            <a:lvl2pPr marL="279959" marR="0" indent="-279959" algn="l" defTabSz="913841"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69" kern="1200" spc="0" baseline="0" dirty="0">
                <a:solidFill>
                  <a:schemeClr val="tx1"/>
                </a:solidFill>
                <a:latin typeface="+mn-lt"/>
                <a:ea typeface="+mn-ea"/>
                <a:cs typeface="+mn-cs"/>
              </a:defRPr>
            </a:lvl2pPr>
            <a:lvl3pPr marL="447935" indent="0">
              <a:buNone/>
              <a:defRPr/>
            </a:lvl3pPr>
            <a:lvl4pPr marL="671903" indent="0">
              <a:buNone/>
              <a:defRPr/>
            </a:lvl4pPr>
            <a:lvl5pPr marL="895870" indent="0">
              <a:buNone/>
              <a:defRPr/>
            </a:lvl5pPr>
          </a:lstStyle>
          <a:p>
            <a:pPr lvl="0"/>
            <a:r>
              <a:rPr lang="en-US"/>
              <a:t>Paragraph title Segoe UI </a:t>
            </a:r>
            <a:r>
              <a:rPr lang="en-US" err="1"/>
              <a:t>Semibold</a:t>
            </a:r>
            <a:r>
              <a:rPr lang="en-US"/>
              <a:t> 14/18</a:t>
            </a:r>
          </a:p>
          <a:p>
            <a:pPr marL="279959" marR="0" lvl="1" indent="-279959" algn="l" defTabSz="913841" rtl="0" eaLnBrk="1" fontAlgn="auto" latinLnBrk="0" hangingPunct="1">
              <a:lnSpc>
                <a:spcPts val="1765"/>
              </a:lnSpc>
              <a:spcBef>
                <a:spcPts val="1173"/>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79959" marR="0" lvl="1" indent="-279959" algn="l" defTabSz="913841" rtl="0" eaLnBrk="1" fontAlgn="auto" latinLnBrk="0" hangingPunct="1">
              <a:lnSpc>
                <a:spcPts val="1765"/>
              </a:lnSpc>
              <a:spcBef>
                <a:spcPts val="1173"/>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31043348"/>
      </p:ext>
    </p:extLst>
  </p:cSld>
  <p:clrMapOvr>
    <a:masterClrMapping/>
  </p:clrMapOvr>
  <p:transition advClick="0" advTm="15000">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8" y="2363626"/>
            <a:ext cx="3618381" cy="2483629"/>
          </a:xfrm>
        </p:spPr>
        <p:txBody>
          <a:bodyPr lIns="0" tIns="0" rIns="0" bIns="0"/>
          <a:lstStyle>
            <a:lvl1pPr marL="0" indent="0">
              <a:lnSpc>
                <a:spcPts val="1765"/>
              </a:lnSpc>
              <a:spcBef>
                <a:spcPts val="1176"/>
              </a:spcBef>
              <a:buNone/>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4" y="2363626"/>
            <a:ext cx="3618381" cy="2483629"/>
          </a:xfrm>
        </p:spPr>
        <p:txBody>
          <a:bodyPr lIns="0" tIns="0" rIns="0" bIns="0"/>
          <a:lstStyle>
            <a:lvl1pPr marL="0" indent="0">
              <a:lnSpc>
                <a:spcPts val="1765"/>
              </a:lnSpc>
              <a:spcBef>
                <a:spcPts val="1176"/>
              </a:spcBef>
              <a:buNone/>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76954930"/>
      </p:ext>
    </p:extLst>
  </p:cSld>
  <p:clrMapOvr>
    <a:masterClrMapping/>
  </p:clrMapOvr>
  <p:transition advClick="0" advTm="15000">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1" y="1599727"/>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8" y="4927922"/>
            <a:ext cx="3618381" cy="1201226"/>
          </a:xfrm>
        </p:spPr>
        <p:txBody>
          <a:bodyPr lIns="0" tIns="0" rIns="0" bIns="0"/>
          <a:lstStyle>
            <a:lvl1pPr marL="0" indent="0">
              <a:lnSpc>
                <a:spcPts val="1765"/>
              </a:lnSpc>
              <a:spcBef>
                <a:spcPts val="1176"/>
              </a:spcBef>
              <a:buNone/>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6" y="4927922"/>
            <a:ext cx="3618381" cy="1201226"/>
          </a:xfrm>
        </p:spPr>
        <p:txBody>
          <a:bodyPr lIns="0" tIns="0" rIns="0" bIns="0"/>
          <a:lstStyle>
            <a:lvl1pPr marL="0" indent="0">
              <a:lnSpc>
                <a:spcPts val="1765"/>
              </a:lnSpc>
              <a:spcBef>
                <a:spcPts val="1176"/>
              </a:spcBef>
              <a:buNone/>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2" y="1599727"/>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6"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4" y="4927922"/>
            <a:ext cx="3618381" cy="1201226"/>
          </a:xfrm>
        </p:spPr>
        <p:txBody>
          <a:bodyPr lIns="0" tIns="0" rIns="0" bIns="0"/>
          <a:lstStyle>
            <a:lvl1pPr marL="0" indent="0">
              <a:lnSpc>
                <a:spcPts val="1765"/>
              </a:lnSpc>
              <a:spcBef>
                <a:spcPts val="1176"/>
              </a:spcBef>
              <a:buNone/>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36103490"/>
      </p:ext>
    </p:extLst>
  </p:cSld>
  <p:clrMapOvr>
    <a:masterClrMapping/>
  </p:clrMapOvr>
  <p:transition advClick="0" advTm="15000">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9"/>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21"/>
            <a:ext cx="1693247" cy="2817053"/>
          </a:xfrm>
        </p:spPr>
        <p:txBody>
          <a:bodyPr lIns="0" tIns="0" rIns="0" bIns="0"/>
          <a:lstStyle>
            <a:lvl1pPr marL="0" indent="0">
              <a:lnSpc>
                <a:spcPts val="1765"/>
              </a:lnSpc>
              <a:spcBef>
                <a:spcPts val="882"/>
              </a:spcBef>
              <a:buNone/>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69" b="0" kern="1200" spc="0" baseline="0" dirty="0" smtClean="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5" y="3167818"/>
            <a:ext cx="1693247" cy="2803460"/>
          </a:xfrm>
        </p:spPr>
        <p:txBody>
          <a:bodyPr lIns="0" tIns="0" rIns="0" bIns="0"/>
          <a:lstStyle>
            <a:lvl1pPr marL="0" marR="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8" y="3167818"/>
            <a:ext cx="1693247" cy="2803460"/>
          </a:xfrm>
        </p:spPr>
        <p:txBody>
          <a:bodyPr lIns="0" tIns="0" rIns="0" bIns="0"/>
          <a:lstStyle>
            <a:lvl1pPr marL="0" marR="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69" b="0" kern="1200" spc="0" baseline="0" dirty="0" smtClean="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9"/>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5" y="2158889"/>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8" y="2158889"/>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9"/>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9"/>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9"/>
            <a:ext cx="256787" cy="258381"/>
          </a:xfrm>
        </p:spPr>
        <p:txBody>
          <a:bodyPr tIns="0" bIns="0"/>
          <a:lstStyle>
            <a:lvl1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576"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9"/>
            <a:ext cx="256787" cy="258381"/>
          </a:xfrm>
        </p:spPr>
        <p:txBody>
          <a:bodyPr tIns="0" bIns="0"/>
          <a:lstStyle>
            <a:lvl1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576"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4" y="2025029"/>
            <a:ext cx="256787" cy="258381"/>
          </a:xfrm>
        </p:spPr>
        <p:txBody>
          <a:bodyPr tIns="0" bIns="0"/>
          <a:lstStyle>
            <a:lvl1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576"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5" y="2025029"/>
            <a:ext cx="256787" cy="258381"/>
          </a:xfrm>
        </p:spPr>
        <p:txBody>
          <a:bodyPr tIns="0" bIns="0"/>
          <a:lstStyle>
            <a:lvl1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576"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6" y="2025029"/>
            <a:ext cx="256787" cy="258381"/>
          </a:xfrm>
        </p:spPr>
        <p:txBody>
          <a:bodyPr tIns="0" bIns="0"/>
          <a:lstStyle>
            <a:lvl1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576"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9"/>
            <a:ext cx="256787" cy="258381"/>
          </a:xfrm>
        </p:spPr>
        <p:txBody>
          <a:bodyPr tIns="0" bIns="0"/>
          <a:lstStyle>
            <a:lvl1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576"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576"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27159585"/>
      </p:ext>
    </p:extLst>
  </p:cSld>
  <p:clrMapOvr>
    <a:masterClrMapping/>
  </p:clrMapOvr>
  <p:transition advClick="0" advTm="15000">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03705108"/>
      </p:ext>
    </p:extLst>
  </p:cSld>
  <p:clrMapOvr>
    <a:masterClrMapping/>
  </p:clrMapOvr>
  <p:transition advClick="0" advTm="15000">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5"/>
            <a:ext cx="7454643" cy="3558191"/>
          </a:xfrm>
          <a:noFill/>
        </p:spPr>
        <p:txBody>
          <a:bodyPr vert="horz" wrap="square" lIns="0" tIns="0" rIns="0" bIns="0" rtlCol="0" anchor="t" anchorCtr="0">
            <a:noAutofit/>
          </a:bodyPr>
          <a:lstStyle>
            <a:lvl1pPr>
              <a:defRPr lang="en-US" sz="4702" spc="-49" baseline="0" dirty="0">
                <a:solidFill>
                  <a:schemeClr val="tx2"/>
                </a:solidFill>
              </a:defRPr>
            </a:lvl1pPr>
          </a:lstStyle>
          <a:p>
            <a:pPr marL="0" lvl="0">
              <a:lnSpc>
                <a:spcPts val="5487"/>
              </a:lnSpc>
            </a:pPr>
            <a:r>
              <a:rPr lang="en-US"/>
              <a:t>Section title</a:t>
            </a:r>
          </a:p>
        </p:txBody>
      </p:sp>
    </p:spTree>
    <p:extLst>
      <p:ext uri="{BB962C8B-B14F-4D97-AF65-F5344CB8AC3E}">
        <p14:creationId xmlns:p14="http://schemas.microsoft.com/office/powerpoint/2010/main" val="3170777079"/>
      </p:ext>
    </p:extLst>
  </p:cSld>
  <p:clrMapOvr>
    <a:overrideClrMapping bg1="dk1" tx1="lt1" bg2="dk2" tx2="lt2" accent1="accent1" accent2="accent2" accent3="accent3" accent4="accent4" accent5="accent5" accent6="accent6" hlink="hlink" folHlink="folHlink"/>
  </p:clrMapOvr>
  <p:transition advClick="0" advTm="15000">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5"/>
            <a:ext cx="7454643" cy="3558191"/>
          </a:xfrm>
          <a:noFill/>
        </p:spPr>
        <p:txBody>
          <a:bodyPr vert="horz" wrap="square" lIns="0" tIns="0" rIns="0" bIns="0" rtlCol="0" anchor="t" anchorCtr="0">
            <a:noAutofit/>
          </a:bodyPr>
          <a:lstStyle>
            <a:lvl1pPr>
              <a:defRPr lang="en-US" sz="4702" spc="-49" baseline="0" dirty="0">
                <a:solidFill>
                  <a:schemeClr val="tx1"/>
                </a:solidFill>
              </a:defRPr>
            </a:lvl1pPr>
          </a:lstStyle>
          <a:p>
            <a:pPr marL="0" lvl="0">
              <a:lnSpc>
                <a:spcPts val="5487"/>
              </a:lnSpc>
            </a:pPr>
            <a:r>
              <a:rPr lang="en-US"/>
              <a:t>Section title</a:t>
            </a:r>
          </a:p>
        </p:txBody>
      </p:sp>
    </p:spTree>
    <p:extLst>
      <p:ext uri="{BB962C8B-B14F-4D97-AF65-F5344CB8AC3E}">
        <p14:creationId xmlns:p14="http://schemas.microsoft.com/office/powerpoint/2010/main" val="2444197613"/>
      </p:ext>
    </p:extLst>
  </p:cSld>
  <p:clrMapOvr>
    <a:overrideClrMapping bg1="dk1" tx1="lt1" bg2="dk2" tx2="lt2" accent1="accent1" accent2="accent2" accent3="accent3" accent4="accent4" accent5="accent5" accent6="accent6" hlink="hlink" folHlink="folHlink"/>
  </p:clrMapOvr>
  <p:transition advClick="0" advTm="15000">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8" y="620431"/>
            <a:ext cx="5541959" cy="403137"/>
          </a:xfrm>
        </p:spPr>
        <p:txBody>
          <a:bodyPr wrap="square" lIns="0" tIns="0" rIns="0" bIns="0">
            <a:spAutoFit/>
          </a:bodyPr>
          <a:lstStyle>
            <a:lvl1pPr>
              <a:lnSpc>
                <a:spcPts val="3134"/>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443"/>
          </a:xfrm>
        </p:spPr>
        <p:txBody>
          <a:bodyPr lIns="0" tIns="0" rIns="0" bIns="0"/>
          <a:lstStyle>
            <a:lvl1pPr marL="0" indent="0">
              <a:lnSpc>
                <a:spcPts val="1765"/>
              </a:lnSpc>
              <a:spcBef>
                <a:spcPts val="1176"/>
              </a:spcBef>
              <a:buNone/>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3968" indent="0">
              <a:buNone/>
              <a:defRPr/>
            </a:lvl2pPr>
            <a:lvl3pPr marL="447935" indent="0">
              <a:buNone/>
              <a:defRPr/>
            </a:lvl3pPr>
            <a:lvl4pPr marL="671903" indent="0">
              <a:buNone/>
              <a:defRPr/>
            </a:lvl4pPr>
            <a:lvl5pPr marL="89587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24728595"/>
      </p:ext>
    </p:extLst>
  </p:cSld>
  <p:clrMapOvr>
    <a:masterClrMapping/>
  </p:clrMapOvr>
  <p:transition advClick="0" advTm="15000">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8" y="2158888"/>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4" y="2158888"/>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8"/>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8" y="4927922"/>
            <a:ext cx="3618381" cy="1201226"/>
          </a:xfrm>
        </p:spPr>
        <p:txBody>
          <a:bodyPr lIns="0" tIns="0" rIns="0" bIns="0"/>
          <a:lstStyle>
            <a:lvl1pPr marL="0" marR="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69" b="0" kern="1200" spc="0" baseline="0" dirty="0" smtClean="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2" y="4927922"/>
            <a:ext cx="3618381" cy="1201226"/>
          </a:xfrm>
        </p:spPr>
        <p:txBody>
          <a:bodyPr lIns="0" tIns="0" rIns="0" bIns="0"/>
          <a:lstStyle>
            <a:lvl1pPr marL="0" marR="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defRPr sz="1369">
                <a:solidFill>
                  <a:schemeClr val="tx2"/>
                </a:solidFill>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6" y="4927922"/>
            <a:ext cx="3618381" cy="1201226"/>
          </a:xfrm>
        </p:spPr>
        <p:txBody>
          <a:bodyPr lIns="0" tIns="0" rIns="0" bIns="0"/>
          <a:lstStyle>
            <a:lvl1pPr marL="0" marR="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defRPr sz="1369">
                <a:solidFill>
                  <a:schemeClr val="tx2"/>
                </a:solidFill>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57766824"/>
      </p:ext>
    </p:extLst>
  </p:cSld>
  <p:clrMapOvr>
    <a:masterClrMapping/>
  </p:clrMapOvr>
  <p:transition advClick="0" advTm="1500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1166548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7" y="418153"/>
            <a:ext cx="7747227" cy="6439851"/>
          </a:xfrm>
          <a:prstGeom prst="rect">
            <a:avLst/>
          </a:prstGeom>
        </p:spPr>
      </p:pic>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922805"/>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3968" indent="0">
              <a:buNone/>
              <a:defRPr/>
            </a:lvl2pPr>
            <a:lvl3pPr marL="447935" indent="0">
              <a:buNone/>
              <a:defRPr/>
            </a:lvl3pPr>
            <a:lvl4pPr marL="671903" indent="0">
              <a:buNone/>
              <a:defRPr/>
            </a:lvl4pPr>
            <a:lvl5pPr marL="89587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521331"/>
          </a:xfrm>
        </p:spPr>
        <p:txBody>
          <a:bodyPr lIns="0" tIns="0" rIns="0" bIns="0"/>
          <a:lstStyle>
            <a:lvl1pPr marL="279959" indent="-279959">
              <a:lnSpc>
                <a:spcPts val="1765"/>
              </a:lnSpc>
              <a:spcBef>
                <a:spcPts val="0"/>
              </a:spcBef>
              <a:buFont typeface="Arial" panose="020B0604020202020204" pitchFamily="34" charset="0"/>
              <a:buChar char="•"/>
              <a:defRPr sz="1369" b="0" i="0" spc="0">
                <a:solidFill>
                  <a:schemeClr val="tx1"/>
                </a:solidFill>
                <a:latin typeface="+mn-lt"/>
              </a:defRPr>
            </a:lvl1pPr>
            <a:lvl2pPr marL="0" indent="0">
              <a:lnSpc>
                <a:spcPts val="1765"/>
              </a:lnSpc>
              <a:spcBef>
                <a:spcPts val="0"/>
              </a:spcBef>
              <a:buNone/>
              <a:defRPr sz="1369">
                <a:solidFill>
                  <a:schemeClr val="tx1"/>
                </a:solidFill>
              </a:defRPr>
            </a:lvl2pPr>
            <a:lvl3pPr marL="447935" indent="0">
              <a:buNone/>
              <a:defRPr/>
            </a:lvl3pPr>
            <a:lvl4pPr marL="671903" indent="0">
              <a:buNone/>
              <a:defRPr/>
            </a:lvl4pPr>
            <a:lvl5pPr marL="89587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2" y="3421012"/>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70183587"/>
      </p:ext>
    </p:extLst>
  </p:cSld>
  <p:clrMapOvr>
    <a:masterClrMapping/>
  </p:clrMapOvr>
  <p:transition advClick="0" advTm="15000">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7" y="418153"/>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2" y="3421012"/>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5" y="2000738"/>
            <a:ext cx="1693247" cy="3034164"/>
          </a:xfrm>
        </p:spPr>
        <p:txBody>
          <a:bodyPr lIns="0" tIns="0" rIns="0" bIns="0"/>
          <a:lstStyle>
            <a:lvl1pPr marL="0" indent="0">
              <a:lnSpc>
                <a:spcPts val="1765"/>
              </a:lnSpc>
              <a:spcBef>
                <a:spcPts val="882"/>
              </a:spcBef>
              <a:buNone/>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1" y="2000738"/>
            <a:ext cx="1693247" cy="3034164"/>
          </a:xfrm>
        </p:spPr>
        <p:txBody>
          <a:bodyPr lIns="0" tIns="0" rIns="0" bIns="0"/>
          <a:lstStyle>
            <a:lvl1pPr marL="0" indent="0">
              <a:lnSpc>
                <a:spcPts val="1765"/>
              </a:lnSpc>
              <a:spcBef>
                <a:spcPts val="882"/>
              </a:spcBef>
              <a:buNone/>
              <a:defRPr lang="en-US" sz="1369" b="0" kern="1200" spc="0" baseline="0" dirty="0">
                <a:solidFill>
                  <a:schemeClr val="tx2"/>
                </a:solidFill>
                <a:latin typeface="+mj-lt"/>
                <a:ea typeface="+mn-ea"/>
                <a:cs typeface="+mn-cs"/>
              </a:defRPr>
            </a:lvl1pPr>
            <a:lvl2pPr marL="0" marR="0" indent="0" algn="l" defTabSz="913841" rtl="0" eaLnBrk="1" fontAlgn="auto" latinLnBrk="0" hangingPunct="1">
              <a:lnSpc>
                <a:spcPts val="1765"/>
              </a:lnSpc>
              <a:spcBef>
                <a:spcPts val="441"/>
              </a:spcBef>
              <a:spcAft>
                <a:spcPts val="0"/>
              </a:spcAft>
              <a:buClrTx/>
              <a:buSzPct val="90000"/>
              <a:buFont typeface="Arial" panose="020B0604020202020204" pitchFamily="34" charset="0"/>
              <a:buNone/>
              <a:tabLst/>
              <a:defRPr sz="1369">
                <a:solidFill>
                  <a:schemeClr val="tx1"/>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9805051"/>
      </p:ext>
    </p:extLst>
  </p:cSld>
  <p:clrMapOvr>
    <a:masterClrMapping/>
  </p:clrMapOvr>
  <p:transition advClick="0" advTm="15000">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2" y="486947"/>
            <a:ext cx="10869930" cy="6371053"/>
          </a:xfrm>
          <a:prstGeom prst="rect">
            <a:avLst/>
          </a:prstGeom>
        </p:spPr>
      </p:pic>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7"/>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63979114"/>
      </p:ext>
    </p:extLst>
  </p:cSld>
  <p:clrMapOvr>
    <a:masterClrMapping/>
  </p:clrMapOvr>
  <p:transition advClick="0" advTm="15000">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9" y="1950783"/>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5" y="5857162"/>
            <a:ext cx="3618381" cy="301770"/>
          </a:xfrm>
        </p:spPr>
        <p:txBody>
          <a:bodyPr lIns="0" tIns="0" rIns="0" bIns="0"/>
          <a:lstStyle>
            <a:lvl1pPr marL="0" indent="0">
              <a:lnSpc>
                <a:spcPts val="1173"/>
              </a:lnSpc>
              <a:spcBef>
                <a:spcPts val="882"/>
              </a:spcBef>
              <a:buFont typeface="Arial" panose="020B0604020202020204" pitchFamily="34" charset="0"/>
              <a:buNone/>
              <a:defRPr sz="980" b="0" i="0" spc="0">
                <a:solidFill>
                  <a:schemeClr val="tx1"/>
                </a:solidFill>
                <a:latin typeface="+mn-lt"/>
              </a:defRPr>
            </a:lvl1pPr>
            <a:lvl2pPr marL="0" marR="0" indent="0" algn="l" defTabSz="913841" rtl="0" eaLnBrk="1" fontAlgn="auto" latinLnBrk="0" hangingPunct="1">
              <a:lnSpc>
                <a:spcPts val="1173"/>
              </a:lnSpc>
              <a:spcBef>
                <a:spcPts val="441"/>
              </a:spcBef>
              <a:spcAft>
                <a:spcPts val="0"/>
              </a:spcAft>
              <a:buClrTx/>
              <a:buSzPct val="90000"/>
              <a:buFont typeface="Arial" panose="020B0604020202020204" pitchFamily="34" charset="0"/>
              <a:buNone/>
              <a:tabLst/>
              <a:defRPr sz="980">
                <a:solidFill>
                  <a:schemeClr val="tx1"/>
                </a:solidFill>
              </a:defRPr>
            </a:lvl2pPr>
            <a:lvl3pPr marL="447935" indent="0">
              <a:buNone/>
              <a:defRPr/>
            </a:lvl3pPr>
            <a:lvl4pPr marL="671903" indent="0">
              <a:buNone/>
              <a:defRPr/>
            </a:lvl4pPr>
            <a:lvl5pPr marL="89587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5"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3"/>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5" y="1950783"/>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5" y="1950783"/>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4"/>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4"/>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4"/>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6"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3"/>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00561961"/>
      </p:ext>
    </p:extLst>
  </p:cSld>
  <p:clrMapOvr>
    <a:masterClrMapping/>
  </p:clrMapOvr>
  <p:transition advClick="0" advTm="15000">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134"/>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8" y="3924855"/>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83660559"/>
      </p:ext>
    </p:extLst>
  </p:cSld>
  <p:clrMapOvr>
    <a:masterClrMapping/>
  </p:clrMapOvr>
  <p:transition advClick="0" advTm="15000">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397"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8" y="1845280"/>
            <a:ext cx="7454644" cy="1473396"/>
          </a:xfrm>
          <a:noFill/>
        </p:spPr>
        <p:txBody>
          <a:bodyPr lIns="0" tIns="0" rIns="0" bIns="0" anchor="t" anchorCtr="0"/>
          <a:lstStyle>
            <a:lvl1pPr>
              <a:lnSpc>
                <a:spcPct val="100000"/>
              </a:lnSpc>
              <a:spcAft>
                <a:spcPts val="1271"/>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3" y="439310"/>
            <a:ext cx="1335673" cy="190278"/>
          </a:xfrm>
          <a:prstGeom prst="rect">
            <a:avLst/>
          </a:prstGeom>
        </p:spPr>
      </p:pic>
    </p:spTree>
    <p:extLst>
      <p:ext uri="{BB962C8B-B14F-4D97-AF65-F5344CB8AC3E}">
        <p14:creationId xmlns:p14="http://schemas.microsoft.com/office/powerpoint/2010/main" val="2038331029"/>
      </p:ext>
    </p:extLst>
  </p:cSld>
  <p:clrMapOvr>
    <a:overrideClrMapping bg1="lt1" tx1="dk1" bg2="lt2" tx2="dk2" accent1="accent1" accent2="accent2" accent3="accent3" accent4="accent4" accent5="accent5" accent6="accent6" hlink="hlink" folHlink="folHlink"/>
  </p:clrMapOvr>
  <p:transition advClick="0" advTm="15000">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4"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2"/>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331683"/>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59791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42165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405190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369353"/>
          </a:xfrm>
        </p:spPr>
        <p:txBody>
          <a:bodyPr/>
          <a:lstStyle/>
          <a:p>
            <a:endParaRPr lang="en-US"/>
          </a:p>
        </p:txBody>
      </p:sp>
      <p:sp>
        <p:nvSpPr>
          <p:cNvPr id="9" name="Title 1"/>
          <p:cNvSpPr>
            <a:spLocks noGrp="1"/>
          </p:cNvSpPr>
          <p:nvPr>
            <p:ph type="title" hasCustomPrompt="1"/>
          </p:nvPr>
        </p:nvSpPr>
        <p:spPr>
          <a:xfrm>
            <a:off x="811327" y="2179463"/>
            <a:ext cx="4916874" cy="135431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1"/>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1"/>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spTree>
    <p:extLst>
      <p:ext uri="{BB962C8B-B14F-4D97-AF65-F5344CB8AC3E}">
        <p14:creationId xmlns:p14="http://schemas.microsoft.com/office/powerpoint/2010/main" val="81482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41050899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512"/>
          </a:xfrm>
        </p:spPr>
        <p:txBody>
          <a:bodyPr/>
          <a:lstStyle/>
          <a:p>
            <a:r>
              <a:rPr lang="en-US"/>
              <a:t>Click to edit Master title style</a:t>
            </a:r>
          </a:p>
        </p:txBody>
      </p:sp>
    </p:spTree>
    <p:extLst>
      <p:ext uri="{BB962C8B-B14F-4D97-AF65-F5344CB8AC3E}">
        <p14:creationId xmlns:p14="http://schemas.microsoft.com/office/powerpoint/2010/main" val="34844950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4" y="457200"/>
            <a:ext cx="5331525" cy="492443"/>
          </a:xfrm>
        </p:spPr>
        <p:txBody>
          <a:bodyPr/>
          <a:lstStyle/>
          <a:p>
            <a:r>
              <a:rPr lang="en-US"/>
              <a:t>Click to edit Master title style</a:t>
            </a:r>
          </a:p>
        </p:txBody>
      </p:sp>
      <p:sp>
        <p:nvSpPr>
          <p:cNvPr id="6" name="Text Placeholder 7">
            <a:extLst>
              <a:ext uri="{FF2B5EF4-FFF2-40B4-BE49-F238E27FC236}">
                <a16:creationId xmlns:a16="http://schemas.microsoft.com/office/drawing/2014/main" id="{DD9BE7EA-47F5-415A-B642-1E78DCE0E35E}"/>
              </a:ext>
            </a:extLst>
          </p:cNvPr>
          <p:cNvSpPr>
            <a:spLocks noGrp="1"/>
          </p:cNvSpPr>
          <p:nvPr>
            <p:ph type="body" sz="quarter" idx="13"/>
          </p:nvPr>
        </p:nvSpPr>
        <p:spPr>
          <a:xfrm>
            <a:off x="584201" y="1435101"/>
            <a:ext cx="4749800" cy="584775"/>
          </a:xfrm>
        </p:spPr>
        <p:txBody>
          <a:bodyPr/>
          <a:lstStyle>
            <a:lvl1pPr marL="0" indent="0">
              <a:buNone/>
              <a:defRPr sz="2000">
                <a:solidFill>
                  <a:schemeClr val="accent2"/>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endParaRPr lang="en-US"/>
          </a:p>
        </p:txBody>
      </p:sp>
    </p:spTree>
    <p:extLst>
      <p:ext uri="{BB962C8B-B14F-4D97-AF65-F5344CB8AC3E}">
        <p14:creationId xmlns:p14="http://schemas.microsoft.com/office/powerpoint/2010/main" val="20041324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4" y="457200"/>
            <a:ext cx="5331525" cy="492443"/>
          </a:xfrm>
        </p:spPr>
        <p:txBody>
          <a:bodyPr/>
          <a:lstStyle/>
          <a:p>
            <a:r>
              <a:rPr lang="en-US"/>
              <a:t>Click to edit Master title style</a:t>
            </a:r>
          </a:p>
        </p:txBody>
      </p:sp>
      <p:sp>
        <p:nvSpPr>
          <p:cNvPr id="8" name="Text Placeholder 7">
            <a:extLst>
              <a:ext uri="{FF2B5EF4-FFF2-40B4-BE49-F238E27FC236}">
                <a16:creationId xmlns:a16="http://schemas.microsoft.com/office/drawing/2014/main" id="{4BDC1DDA-9694-4E93-8596-79EFD9E93497}"/>
              </a:ext>
            </a:extLst>
          </p:cNvPr>
          <p:cNvSpPr>
            <a:spLocks noGrp="1"/>
          </p:cNvSpPr>
          <p:nvPr>
            <p:ph type="body" sz="quarter" idx="12"/>
          </p:nvPr>
        </p:nvSpPr>
        <p:spPr>
          <a:xfrm>
            <a:off x="584200" y="1435102"/>
            <a:ext cx="5456238" cy="1403461"/>
          </a:xfrm>
        </p:spPr>
        <p:txBody>
          <a:bodyPr/>
          <a:lstStyle>
            <a:lvl1pPr marL="0" indent="0">
              <a:buNone/>
              <a:defRPr sz="20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3744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1"/>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1" y="1829383"/>
            <a:ext cx="5040313" cy="1317537"/>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917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199"/>
            <a:ext cx="5124640" cy="985025"/>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7" y="1975225"/>
            <a:ext cx="5040313" cy="1272901"/>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17" indent="-171417">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6445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62413" cy="36935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4" y="2662509"/>
            <a:ext cx="6392810" cy="1532987"/>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6"/>
            <a:ext cx="2851980" cy="492512"/>
          </a:xfrm>
        </p:spPr>
        <p:txBody>
          <a:bodyPr/>
          <a:lstStyle/>
          <a:p>
            <a:r>
              <a:rPr lang="en-US"/>
              <a:t>Click to</a:t>
            </a:r>
          </a:p>
        </p:txBody>
      </p:sp>
    </p:spTree>
    <p:extLst>
      <p:ext uri="{BB962C8B-B14F-4D97-AF65-F5344CB8AC3E}">
        <p14:creationId xmlns:p14="http://schemas.microsoft.com/office/powerpoint/2010/main" val="333425136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98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664421"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1" y="1891022"/>
            <a:ext cx="2067874" cy="923010"/>
          </a:xfrm>
          <a:prstGeom prst="rect">
            <a:avLst/>
          </a:prstGeom>
          <a:noFill/>
        </p:spPr>
        <p:txBody>
          <a:bodyPr wrap="none" lIns="0" tIns="0" rIns="0" bIns="0" rtlCol="0">
            <a:spAutoFit/>
          </a:bodyPr>
          <a:lstStyle/>
          <a:p>
            <a:pPr algn="l"/>
            <a:r>
              <a:rPr lang="en-US" sz="5998"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9666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7" y="3690602"/>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3343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512"/>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485254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2" y="3263718"/>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265539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5027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28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1"/>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7375731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585788"/>
            <a:ext cx="11018520" cy="492512"/>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85613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585788"/>
            <a:ext cx="11018520" cy="492512"/>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484287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512"/>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7791561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512"/>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752210"/>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4" y="5853282"/>
            <a:ext cx="11314110" cy="49245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807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1"/>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2017714"/>
            <a:ext cx="4574287" cy="1752210"/>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6" y="0"/>
            <a:ext cx="6588125" cy="369353"/>
          </a:xfrm>
        </p:spPr>
        <p:txBody>
          <a:bodyPr/>
          <a:lstStyle/>
          <a:p>
            <a:endParaRPr lang="en-US"/>
          </a:p>
        </p:txBody>
      </p:sp>
    </p:spTree>
    <p:extLst>
      <p:ext uri="{BB962C8B-B14F-4D97-AF65-F5344CB8AC3E}">
        <p14:creationId xmlns:p14="http://schemas.microsoft.com/office/powerpoint/2010/main" val="8780490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5" y="2017713"/>
            <a:ext cx="3674378" cy="1619683"/>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588125" cy="369353"/>
          </a:xfrm>
        </p:spPr>
        <p:txBody>
          <a:bodyPr/>
          <a:lstStyle/>
          <a:p>
            <a:endParaRPr lang="en-US"/>
          </a:p>
        </p:txBody>
      </p:sp>
    </p:spTree>
    <p:extLst>
      <p:ext uri="{BB962C8B-B14F-4D97-AF65-F5344CB8AC3E}">
        <p14:creationId xmlns:p14="http://schemas.microsoft.com/office/powerpoint/2010/main" val="27294199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512"/>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752210"/>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2"/>
            <a:ext cx="7413116" cy="49245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80"/>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7" y="6443701"/>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7503972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512"/>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80"/>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658680"/>
            <a:ext cx="4574287" cy="1752210"/>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2"/>
            <a:ext cx="7413116" cy="49245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80"/>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7" y="6443701"/>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3305630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2" y="3263718"/>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8667224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70" y="2017714"/>
            <a:ext cx="5845175" cy="1365253"/>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1" y="4101473"/>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24152558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1913481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207430"/>
            <a:ext cx="5190442" cy="492512"/>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3"/>
            <a:ext cx="5507733" cy="1656084"/>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55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751312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541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4" y="1103617"/>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98021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158252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5256221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5184088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1251287"/>
            <a:ext cx="5507733" cy="1656084"/>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14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982568299"/>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207430"/>
            <a:ext cx="5190442" cy="492512"/>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3"/>
            <a:ext cx="5507733" cy="1656084"/>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3125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207430"/>
            <a:ext cx="5190442" cy="492512"/>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3"/>
            <a:ext cx="5507733" cy="1656084"/>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318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369353"/>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351360"/>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93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9"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421886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029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365253"/>
          </a:xfrm>
        </p:spPr>
        <p:txBody>
          <a:bodyPr wrap="square">
            <a:spAutoFit/>
          </a:bodyPr>
          <a:lstStyle>
            <a:lvl1pPr marL="0" indent="0">
              <a:buNone/>
              <a:defRPr/>
            </a:lvl1pPr>
            <a:lvl2pPr marL="228559" indent="0">
              <a:buNone/>
              <a:defRPr/>
            </a:lvl2pPr>
            <a:lvl3pPr marL="457117" indent="0">
              <a:buNone/>
              <a:defRPr/>
            </a:lvl3pPr>
            <a:lvl4pPr marL="685677" indent="0">
              <a:buNone/>
              <a:defRPr/>
            </a:lvl4pPr>
            <a:lvl5pPr marL="914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0907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7"/>
            <a:ext cx="11081177" cy="49251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4000004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892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0064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049734"/>
      </p:ext>
    </p:extLst>
  </p:cSld>
  <p:clrMapOvr>
    <a:masterClrMapping/>
  </p:clrMapOvr>
  <p:transition>
    <p:fade/>
  </p:transition>
  <p:extLst>
    <p:ext uri="{DCECCB84-F9BA-43D5-87BE-67443E8EF086}">
      <p15:sldGuideLst xmlns:p15="http://schemas.microsoft.com/office/powerpoint/2012/main">
        <p15:guide id="1" orient="horz" pos="768">
          <p15:clr>
            <a:srgbClr val="FBAE40"/>
          </p15:clr>
        </p15:guide>
        <p15:guide id="2" orient="horz" pos="355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04218913"/>
      </p:ext>
    </p:extLst>
  </p:cSld>
  <p:clrMapOvr>
    <a:overrideClrMapping bg1="dk1" tx1="lt1" bg2="dk2" tx2="lt2" accent1="accent1" accent2="accent2" accent3="accent3" accent4="accent4" accent5="accent5" accent6="accent6" hlink="hlink" folHlink="folHlink"/>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791855"/>
            <a:ext cx="11018838" cy="13652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p:nvPr>
        </p:nvSpPr>
        <p:spPr>
          <a:xfrm>
            <a:off x="588964" y="1108075"/>
            <a:ext cx="11017250" cy="369332"/>
          </a:xfrm>
        </p:spPr>
        <p:txBody>
          <a:bodyPr/>
          <a:lstStyle>
            <a:lvl1pPr marL="0" indent="0" algn="l" defTabSz="914225"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1pPr>
            <a:lvl2pPr marL="0" indent="0" algn="l" defTabSz="914225"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225"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225"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225"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Click to edit Master text style</a:t>
            </a:r>
          </a:p>
        </p:txBody>
      </p:sp>
    </p:spTree>
    <p:extLst>
      <p:ext uri="{BB962C8B-B14F-4D97-AF65-F5344CB8AC3E}">
        <p14:creationId xmlns:p14="http://schemas.microsoft.com/office/powerpoint/2010/main" val="6239435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_CENTER &amp; SUB">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25003"/>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Subhead</a:t>
            </a:r>
          </a:p>
        </p:txBody>
      </p:sp>
      <p:sp>
        <p:nvSpPr>
          <p:cNvPr id="2" name="Title 1">
            <a:extLst>
              <a:ext uri="{FF2B5EF4-FFF2-40B4-BE49-F238E27FC236}">
                <a16:creationId xmlns:a16="http://schemas.microsoft.com/office/drawing/2014/main" id="{6494ABF0-B9FA-4FA7-958D-233129AA7E6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69E1A09B-2402-4A6A-BA5B-5D0C4792DD5A}"/>
              </a:ext>
            </a:extLst>
          </p:cNvPr>
          <p:cNvSpPr>
            <a:spLocks noGrp="1"/>
          </p:cNvSpPr>
          <p:nvPr>
            <p:ph type="body" sz="quarter" idx="13" hasCustomPrompt="1"/>
          </p:nvPr>
        </p:nvSpPr>
        <p:spPr>
          <a:xfrm>
            <a:off x="584200" y="1928945"/>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45">
              <a:spcAft>
                <a:spcPts val="1000"/>
              </a:spcAft>
              <a:defRPr sz="1400" b="1"/>
            </a:lvl3pPr>
            <a:lvl4pPr marL="182845">
              <a:defRPr/>
            </a:lvl4pPr>
            <a:lvl5pPr marL="515839" indent="-171417">
              <a:buFont typeface="Arial" panose="020B0604020202020204" pitchFamily="34" charset="0"/>
              <a:buChar char="•"/>
              <a:tabLst>
                <a:tab pos="168243"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1A74D436-9F2A-44A7-BB23-11173BEE22BE}"/>
              </a:ext>
            </a:extLst>
          </p:cNvPr>
          <p:cNvSpPr>
            <a:spLocks noGrp="1"/>
          </p:cNvSpPr>
          <p:nvPr>
            <p:ph type="body" sz="quarter" idx="14" hasCustomPrompt="1"/>
          </p:nvPr>
        </p:nvSpPr>
        <p:spPr>
          <a:xfrm>
            <a:off x="4413304" y="1928945"/>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45">
              <a:spcAft>
                <a:spcPts val="1000"/>
              </a:spcAft>
              <a:defRPr sz="1400" b="1"/>
            </a:lvl3pPr>
            <a:lvl4pPr marL="182845">
              <a:defRPr/>
            </a:lvl4pPr>
            <a:lvl5pPr marL="460286" indent="-171417">
              <a:buFont typeface="Arial" panose="020B0604020202020204" pitchFamily="34" charset="0"/>
              <a:buChar char="•"/>
              <a:tabLst>
                <a:tab pos="168243"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09CC4EAE-70DE-4B8B-A5CE-52C555C3C360}"/>
              </a:ext>
            </a:extLst>
          </p:cNvPr>
          <p:cNvSpPr>
            <a:spLocks noGrp="1"/>
          </p:cNvSpPr>
          <p:nvPr>
            <p:ph type="body" sz="quarter" idx="15" hasCustomPrompt="1"/>
          </p:nvPr>
        </p:nvSpPr>
        <p:spPr>
          <a:xfrm>
            <a:off x="8115289" y="1928945"/>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45">
              <a:spcAft>
                <a:spcPts val="1000"/>
              </a:spcAft>
              <a:defRPr sz="1400" b="1"/>
            </a:lvl3pPr>
            <a:lvl4pPr marL="182845">
              <a:defRPr/>
            </a:lvl4pPr>
            <a:lvl5pPr marL="515839" indent="-171417">
              <a:buFont typeface="Arial" panose="020B0604020202020204" pitchFamily="34" charset="0"/>
              <a:buChar char="•"/>
              <a:tabLst>
                <a:tab pos="168243"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12002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5C7A-EB27-440A-ADBE-CDCFC03FD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1528E0-6C5C-4101-BD91-470F3EC375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40B787-1D52-4BE5-8917-07BE7D253DC4}"/>
              </a:ext>
            </a:extLst>
          </p:cNvPr>
          <p:cNvSpPr>
            <a:spLocks noGrp="1"/>
          </p:cNvSpPr>
          <p:nvPr>
            <p:ph type="dt" sz="half" idx="10"/>
          </p:nvPr>
        </p:nvSpPr>
        <p:spPr/>
        <p:txBody>
          <a:bodyPr/>
          <a:lstStyle/>
          <a:p>
            <a:fld id="{30197A6A-14EB-4027-8E30-BC47FF5FB442}" type="datetimeFigureOut">
              <a:rPr lang="en-US" smtClean="0"/>
              <a:t>11/11/2020</a:t>
            </a:fld>
            <a:endParaRPr lang="en-US"/>
          </a:p>
        </p:txBody>
      </p:sp>
      <p:sp>
        <p:nvSpPr>
          <p:cNvPr id="5" name="Footer Placeholder 4">
            <a:extLst>
              <a:ext uri="{FF2B5EF4-FFF2-40B4-BE49-F238E27FC236}">
                <a16:creationId xmlns:a16="http://schemas.microsoft.com/office/drawing/2014/main" id="{FE9C201C-FE97-43C5-BF51-37E601625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05D317-5EC7-4F7B-8CF9-C37C16449D48}"/>
              </a:ext>
            </a:extLst>
          </p:cNvPr>
          <p:cNvSpPr>
            <a:spLocks noGrp="1"/>
          </p:cNvSpPr>
          <p:nvPr>
            <p:ph type="sldNum" sz="quarter" idx="12"/>
          </p:nvPr>
        </p:nvSpPr>
        <p:spPr/>
        <p:txBody>
          <a:bodyPr/>
          <a:lstStyle/>
          <a:p>
            <a:fld id="{D369D9BD-1E54-45AB-BA48-475689C767FF}" type="slidenum">
              <a:rPr lang="en-US" smtClean="0"/>
              <a:t>‹#›</a:t>
            </a:fld>
            <a:endParaRPr lang="en-US"/>
          </a:p>
        </p:txBody>
      </p:sp>
    </p:spTree>
    <p:extLst>
      <p:ext uri="{BB962C8B-B14F-4D97-AF65-F5344CB8AC3E}">
        <p14:creationId xmlns:p14="http://schemas.microsoft.com/office/powerpoint/2010/main" val="223847091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202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7754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9131459"/>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620719" y="457200"/>
            <a:ext cx="4986064" cy="553998"/>
          </a:xfrm>
        </p:spPr>
        <p:txBody>
          <a:bodyPr/>
          <a:lstStyle/>
          <a:p>
            <a:r>
              <a:rPr lang="en-US"/>
              <a:t>Click to edit Master title style</a:t>
            </a:r>
          </a:p>
        </p:txBody>
      </p:sp>
    </p:spTree>
    <p:extLst>
      <p:ext uri="{BB962C8B-B14F-4D97-AF65-F5344CB8AC3E}">
        <p14:creationId xmlns:p14="http://schemas.microsoft.com/office/powerpoint/2010/main" val="1433424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64542719"/>
      </p:ext>
    </p:extLst>
  </p:cSld>
  <p:clrMapOvr>
    <a:overrideClrMapping bg1="dk1" tx1="lt1" bg2="dk2" tx2="lt2" accent1="accent1" accent2="accent2" accent3="accent3" accent4="accent4" accent5="accent5" accent6="accent6" hlink="hlink" folHlink="folHlink"/>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695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0776526" cy="464743"/>
          </a:xfrm>
        </p:spPr>
        <p:txBody>
          <a:bodyPr vert="horz" wrap="square" lIns="0" tIns="64008" rIns="0" bIns="0" rtlCol="0" anchor="t">
            <a:spAutoFit/>
          </a:bodyPr>
          <a:lstStyle>
            <a:lvl1pPr>
              <a:defRPr lang="en-US" sz="2600" spc="0"/>
            </a:lvl1pPr>
          </a:lstStyle>
          <a:p>
            <a:pPr lvl="0"/>
            <a:r>
              <a:rPr lang="en-US"/>
              <a:t>Click to edit Master title style</a:t>
            </a:r>
          </a:p>
        </p:txBody>
      </p:sp>
      <p:sp>
        <p:nvSpPr>
          <p:cNvPr id="6" name="Text Placeholder 5">
            <a:extLst>
              <a:ext uri="{FF2B5EF4-FFF2-40B4-BE49-F238E27FC236}">
                <a16:creationId xmlns:a16="http://schemas.microsoft.com/office/drawing/2014/main" id="{38C0F887-EC7A-4E92-A74B-A844700BF818}"/>
              </a:ext>
            </a:extLst>
          </p:cNvPr>
          <p:cNvSpPr>
            <a:spLocks noGrp="1"/>
          </p:cNvSpPr>
          <p:nvPr>
            <p:ph type="body" sz="quarter" idx="10" hasCustomPrompt="1"/>
          </p:nvPr>
        </p:nvSpPr>
        <p:spPr>
          <a:xfrm>
            <a:off x="584199" y="1020571"/>
            <a:ext cx="10776527" cy="276999"/>
          </a:xfrm>
        </p:spPr>
        <p:txBody>
          <a:bodyPr wrap="square" lIns="0">
            <a:spAutoFit/>
          </a:bodyPr>
          <a:lstStyle>
            <a:lvl1pPr marL="0" indent="0">
              <a:spcBef>
                <a:spcPts val="0"/>
              </a:spcBef>
              <a:buNone/>
              <a:defRPr lang="en-US" sz="1800" dirty="0">
                <a:gradFill>
                  <a:gsLst>
                    <a:gs pos="0">
                      <a:schemeClr val="tx1"/>
                    </a:gs>
                    <a:gs pos="100000">
                      <a:schemeClr val="tx1"/>
                    </a:gs>
                  </a:gsLst>
                  <a:lin ang="0" scaled="1"/>
                </a:gradFill>
                <a:cs typeface="Calibri" panose="020F0502020204030204" pitchFamily="34" charset="0"/>
              </a:defRPr>
            </a:lvl1pPr>
          </a:lstStyle>
          <a:p>
            <a:pPr marL="0" lvl="0" defTabSz="914400"/>
            <a:r>
              <a:rPr lang="en-US" err="1"/>
              <a:t>Subheader</a:t>
            </a:r>
            <a:endParaRPr lang="en-US"/>
          </a:p>
        </p:txBody>
      </p:sp>
      <p:sp>
        <p:nvSpPr>
          <p:cNvPr id="4" name="Text Placeholder 5">
            <a:extLst>
              <a:ext uri="{FF2B5EF4-FFF2-40B4-BE49-F238E27FC236}">
                <a16:creationId xmlns:a16="http://schemas.microsoft.com/office/drawing/2014/main" id="{C0E30716-95B8-438E-B507-D9584E76C220}"/>
              </a:ext>
            </a:extLst>
          </p:cNvPr>
          <p:cNvSpPr>
            <a:spLocks noGrp="1"/>
          </p:cNvSpPr>
          <p:nvPr>
            <p:ph type="body" sz="quarter" idx="11" hasCustomPrompt="1"/>
          </p:nvPr>
        </p:nvSpPr>
        <p:spPr>
          <a:xfrm>
            <a:off x="584199" y="1456653"/>
            <a:ext cx="10776527" cy="246221"/>
          </a:xfrm>
        </p:spPr>
        <p:txBody>
          <a:bodyPr wrap="square" lIns="0">
            <a:spAutoFit/>
          </a:bodyPr>
          <a:lstStyle>
            <a:lvl1pPr marL="0" indent="0">
              <a:spcBef>
                <a:spcPts val="0"/>
              </a:spcBef>
              <a:buNone/>
              <a:defRPr lang="en-US" sz="1600" dirty="0">
                <a:gradFill>
                  <a:gsLst>
                    <a:gs pos="0">
                      <a:schemeClr val="tx1"/>
                    </a:gs>
                    <a:gs pos="100000">
                      <a:schemeClr val="tx1"/>
                    </a:gs>
                  </a:gsLst>
                  <a:lin ang="0" scaled="1"/>
                </a:gradFill>
                <a:cs typeface="Calibri" panose="020F0502020204030204" pitchFamily="34" charset="0"/>
              </a:defRPr>
            </a:lvl1pPr>
          </a:lstStyle>
          <a:p>
            <a:pPr marL="0" lvl="0" defTabSz="914400"/>
            <a:r>
              <a:rPr lang="en-US"/>
              <a:t>Body copy</a:t>
            </a:r>
          </a:p>
        </p:txBody>
      </p:sp>
    </p:spTree>
    <p:extLst>
      <p:ext uri="{BB962C8B-B14F-4D97-AF65-F5344CB8AC3E}">
        <p14:creationId xmlns:p14="http://schemas.microsoft.com/office/powerpoint/2010/main" val="4042026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solidFill>
          <a:ln>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anose="020B0502040204020203"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t" anchorCtr="0">
            <a:noAutofit/>
          </a:bodyPr>
          <a:lstStyle>
            <a:lvl1pPr marL="0" indent="0">
              <a:spcAft>
                <a:spcPts val="1200"/>
              </a:spcAft>
              <a:buNone/>
              <a:defRPr sz="1800"/>
            </a:lvl1pPr>
            <a:lvl2pPr marL="228600" indent="0">
              <a:buNone/>
              <a:defRPr/>
            </a:lvl2pPr>
          </a:lstStyle>
          <a:p>
            <a:pPr lvl="0"/>
            <a:r>
              <a:rPr lang="en-US"/>
              <a:t>Click to edit Master text styles</a:t>
            </a:r>
          </a:p>
        </p:txBody>
      </p:sp>
      <p:sp>
        <p:nvSpPr>
          <p:cNvPr id="6" name="Text Placeholder 6">
            <a:extLst>
              <a:ext uri="{FF2B5EF4-FFF2-40B4-BE49-F238E27FC236}">
                <a16:creationId xmlns:a16="http://schemas.microsoft.com/office/drawing/2014/main" id="{67C8FDFD-3340-4656-80A4-20F11C992772}"/>
              </a:ext>
            </a:extLst>
          </p:cNvPr>
          <p:cNvSpPr>
            <a:spLocks noGrp="1"/>
          </p:cNvSpPr>
          <p:nvPr>
            <p:ph type="body" sz="quarter" idx="11"/>
          </p:nvPr>
        </p:nvSpPr>
        <p:spPr>
          <a:xfrm>
            <a:off x="584027" y="2812799"/>
            <a:ext cx="3183637" cy="276999"/>
          </a:xfrm>
        </p:spPr>
        <p:txBody>
          <a:bodyPr anchor="t" anchorCtr="0"/>
          <a:lstStyle>
            <a:lvl1pPr marL="0" indent="0">
              <a:spcAft>
                <a:spcPts val="1200"/>
              </a:spcAft>
              <a:buNone/>
              <a:defRPr sz="1800">
                <a:gradFill>
                  <a:gsLst>
                    <a:gs pos="0">
                      <a:schemeClr val="bg1"/>
                    </a:gs>
                    <a:gs pos="100000">
                      <a:schemeClr val="bg1"/>
                    </a:gs>
                  </a:gsLst>
                  <a:lin ang="5400000" scaled="0"/>
                </a:gradFill>
              </a:defRPr>
            </a:lvl1pPr>
            <a:lvl2pPr marL="228600" indent="0">
              <a:buNone/>
              <a:defRPr/>
            </a:lvl2pPr>
          </a:lstStyle>
          <a:p>
            <a:pPr lvl="0"/>
            <a:r>
              <a:rPr lang="en-US"/>
              <a:t>Click to edit Master text styles</a:t>
            </a:r>
          </a:p>
        </p:txBody>
      </p:sp>
      <p:sp>
        <p:nvSpPr>
          <p:cNvPr id="7" name="Title 2">
            <a:extLst>
              <a:ext uri="{FF2B5EF4-FFF2-40B4-BE49-F238E27FC236}">
                <a16:creationId xmlns:a16="http://schemas.microsoft.com/office/drawing/2014/main" id="{8E00FACD-77F2-4EC9-8F28-7D54A95E19DB}"/>
              </a:ext>
            </a:extLst>
          </p:cNvPr>
          <p:cNvSpPr>
            <a:spLocks noGrp="1"/>
          </p:cNvSpPr>
          <p:nvPr>
            <p:ph type="title"/>
          </p:nvPr>
        </p:nvSpPr>
        <p:spPr>
          <a:xfrm>
            <a:off x="584201" y="1788705"/>
            <a:ext cx="3183464" cy="864852"/>
          </a:xfrm>
        </p:spPr>
        <p:txBody>
          <a:bodyPr vert="horz" wrap="square" lIns="0" tIns="64008" rIns="0" bIns="0" rtlCol="0" anchor="t">
            <a:spAutoFit/>
          </a:bodyPr>
          <a:lstStyle>
            <a:lvl1pPr>
              <a:defRPr lang="en-US" sz="2600" spc="0" dirty="0">
                <a:gradFill>
                  <a:gsLst>
                    <a:gs pos="1250">
                      <a:schemeClr val="bg1"/>
                    </a:gs>
                    <a:gs pos="100000">
                      <a:schemeClr val="bg1"/>
                    </a:gs>
                  </a:gsLst>
                  <a:lin ang="5400000" scaled="0"/>
                </a:gradFill>
              </a:defRPr>
            </a:lvl1pPr>
          </a:lstStyle>
          <a:p>
            <a:pPr marL="0" lvl="0"/>
            <a:r>
              <a:rPr lang="en-US"/>
              <a:t>Click to edit Master title style</a:t>
            </a:r>
          </a:p>
        </p:txBody>
      </p:sp>
    </p:spTree>
    <p:extLst>
      <p:ext uri="{BB962C8B-B14F-4D97-AF65-F5344CB8AC3E}">
        <p14:creationId xmlns:p14="http://schemas.microsoft.com/office/powerpoint/2010/main" val="36962715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1353910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411776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410256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39975154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940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538044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439348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73976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1807223479"/>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37414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14475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24039205"/>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98722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37485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2988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308355838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0998155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82337267"/>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74910640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989414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67740243"/>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125748015"/>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15542156"/>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576291221"/>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130786"/>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26473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64303291"/>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19295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33556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2895155321"/>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371933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399233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56558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8909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0164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5195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8702882"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E96C77A-610B-4D25-BD2F-B5271E1B1705}"/>
              </a:ext>
            </a:extLst>
          </p:cNvPr>
          <p:cNvSpPr/>
          <p:nvPr userDrawn="1"/>
        </p:nvSpPr>
        <p:spPr bwMode="auto">
          <a:xfrm>
            <a:off x="9427896" y="168934"/>
            <a:ext cx="87580"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8">
            <a:extLst>
              <a:ext uri="{FF2B5EF4-FFF2-40B4-BE49-F238E27FC236}">
                <a16:creationId xmlns:a16="http://schemas.microsoft.com/office/drawing/2014/main" id="{D15EC905-3AD2-4645-AE5E-D916D34D4848}"/>
              </a:ext>
            </a:extLst>
          </p:cNvPr>
          <p:cNvSpPr>
            <a:spLocks noGrp="1"/>
          </p:cNvSpPr>
          <p:nvPr>
            <p:ph type="body" sz="quarter" idx="11"/>
          </p:nvPr>
        </p:nvSpPr>
        <p:spPr>
          <a:xfrm>
            <a:off x="9515475" y="168934"/>
            <a:ext cx="2676525" cy="941726"/>
          </a:xfrm>
          <a:solidFill>
            <a:srgbClr val="243A5E"/>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00"/>
              </a:spcAft>
              <a:buNone/>
              <a:defRPr lang="en-US" sz="12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Tree>
    <p:extLst>
      <p:ext uri="{BB962C8B-B14F-4D97-AF65-F5344CB8AC3E}">
        <p14:creationId xmlns:p14="http://schemas.microsoft.com/office/powerpoint/2010/main" val="1281312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9274911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920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631937"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B0862DF-6BE9-486E-95C4-B4510DC18941}"/>
              </a:ext>
            </a:extLst>
          </p:cNvPr>
          <p:cNvSpPr/>
          <p:nvPr userDrawn="1"/>
        </p:nvSpPr>
        <p:spPr bwMode="auto">
          <a:xfrm>
            <a:off x="9427896" y="168934"/>
            <a:ext cx="87580"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8">
            <a:extLst>
              <a:ext uri="{FF2B5EF4-FFF2-40B4-BE49-F238E27FC236}">
                <a16:creationId xmlns:a16="http://schemas.microsoft.com/office/drawing/2014/main" id="{34042966-43EB-44C3-ABFC-FC903789C1E6}"/>
              </a:ext>
            </a:extLst>
          </p:cNvPr>
          <p:cNvSpPr>
            <a:spLocks noGrp="1"/>
          </p:cNvSpPr>
          <p:nvPr>
            <p:ph type="body" sz="quarter" idx="11"/>
          </p:nvPr>
        </p:nvSpPr>
        <p:spPr>
          <a:xfrm>
            <a:off x="9515475" y="168934"/>
            <a:ext cx="2676525" cy="941726"/>
          </a:xfrm>
          <a:solidFill>
            <a:srgbClr val="243A5E"/>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00"/>
              </a:spcAft>
              <a:buNone/>
              <a:defRPr lang="en-US" sz="12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Tree>
    <p:extLst>
      <p:ext uri="{BB962C8B-B14F-4D97-AF65-F5344CB8AC3E}">
        <p14:creationId xmlns:p14="http://schemas.microsoft.com/office/powerpoint/2010/main" val="2971029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4160520" cy="1386114"/>
          </a:xfrm>
        </p:spPr>
        <p:txBody>
          <a:bodyPr/>
          <a:lstStyle/>
          <a:p>
            <a:r>
              <a:rPr lang="en-US"/>
              <a:t>Click to edit Master title style</a:t>
            </a:r>
          </a:p>
        </p:txBody>
      </p:sp>
      <p:sp>
        <p:nvSpPr>
          <p:cNvPr id="4" name="Text Placeholder 3"/>
          <p:cNvSpPr>
            <a:spLocks noGrp="1"/>
          </p:cNvSpPr>
          <p:nvPr>
            <p:ph type="body" sz="quarter" idx="10"/>
          </p:nvPr>
        </p:nvSpPr>
        <p:spPr>
          <a:xfrm>
            <a:off x="584200" y="2019300"/>
            <a:ext cx="4160520" cy="1129540"/>
          </a:xfrm>
        </p:spPr>
        <p:txBody>
          <a:bodyPr wrap="square">
            <a:noAutofit/>
          </a:bodyPr>
          <a:lstStyle>
            <a:lvl1pPr marL="0" indent="0">
              <a:lnSpc>
                <a:spcPct val="90000"/>
              </a:lnSpc>
              <a:spcBef>
                <a:spcPts val="0"/>
              </a:spcBef>
              <a:spcAft>
                <a:spcPts val="600"/>
              </a:spcAft>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lnSpc>
                <a:spcPct val="90000"/>
              </a:lnSpc>
              <a:spcBef>
                <a:spcPts val="0"/>
              </a:spcBef>
              <a:spcAft>
                <a:spcPts val="600"/>
              </a:spcAft>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p:txBody>
      </p:sp>
      <p:sp>
        <p:nvSpPr>
          <p:cNvPr id="3" name="Rectangle 2">
            <a:extLst>
              <a:ext uri="{FF2B5EF4-FFF2-40B4-BE49-F238E27FC236}">
                <a16:creationId xmlns:a16="http://schemas.microsoft.com/office/drawing/2014/main" id="{F46E8286-9EB1-4EC3-9906-221D5C24811E}"/>
              </a:ext>
            </a:extLst>
          </p:cNvPr>
          <p:cNvSpPr/>
          <p:nvPr userDrawn="1"/>
        </p:nvSpPr>
        <p:spPr bwMode="auto">
          <a:xfrm>
            <a:off x="5334000" y="585788"/>
            <a:ext cx="6858000" cy="56832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424E24A4-330F-4C30-B304-C3311759EA31}"/>
              </a:ext>
            </a:extLst>
          </p:cNvPr>
          <p:cNvSpPr/>
          <p:nvPr userDrawn="1"/>
        </p:nvSpPr>
        <p:spPr bwMode="auto">
          <a:xfrm>
            <a:off x="9427896" y="168934"/>
            <a:ext cx="87580"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8">
            <a:extLst>
              <a:ext uri="{FF2B5EF4-FFF2-40B4-BE49-F238E27FC236}">
                <a16:creationId xmlns:a16="http://schemas.microsoft.com/office/drawing/2014/main" id="{048A3D1E-797C-4429-BD82-92F67952DBEE}"/>
              </a:ext>
            </a:extLst>
          </p:cNvPr>
          <p:cNvSpPr>
            <a:spLocks noGrp="1"/>
          </p:cNvSpPr>
          <p:nvPr>
            <p:ph type="body" sz="quarter" idx="11"/>
          </p:nvPr>
        </p:nvSpPr>
        <p:spPr>
          <a:xfrm>
            <a:off x="9515475" y="168934"/>
            <a:ext cx="2676525" cy="941726"/>
          </a:xfrm>
          <a:solidFill>
            <a:srgbClr val="243A5E"/>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00"/>
              </a:spcAft>
              <a:buNone/>
              <a:defRPr lang="en-US" sz="12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Tree>
    <p:extLst>
      <p:ext uri="{BB962C8B-B14F-4D97-AF65-F5344CB8AC3E}">
        <p14:creationId xmlns:p14="http://schemas.microsoft.com/office/powerpoint/2010/main" val="2675190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6E8286-9EB1-4EC3-9906-221D5C24811E}"/>
              </a:ext>
            </a:extLst>
          </p:cNvPr>
          <p:cNvSpPr/>
          <p:nvPr userDrawn="1"/>
        </p:nvSpPr>
        <p:spPr bwMode="auto">
          <a:xfrm>
            <a:off x="5334000" y="585788"/>
            <a:ext cx="6858000" cy="5683250"/>
          </a:xfrm>
          <a:prstGeom prst="rect">
            <a:avLst/>
          </a:prstGeom>
          <a:pattFill prst="wdDnDiag">
            <a:fgClr>
              <a:schemeClr val="tx2"/>
            </a:fgClr>
            <a:bgClr>
              <a:schemeClr val="accent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4438603F-8B38-4827-BEAB-965F827AB02E}"/>
              </a:ext>
            </a:extLst>
          </p:cNvPr>
          <p:cNvSpPr/>
          <p:nvPr userDrawn="1"/>
        </p:nvSpPr>
        <p:spPr bwMode="auto">
          <a:xfrm>
            <a:off x="5550866" y="802482"/>
            <a:ext cx="6641134" cy="52498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4160520" cy="1386114"/>
          </a:xfrm>
        </p:spPr>
        <p:txBody>
          <a:bodyPr/>
          <a:lstStyle/>
          <a:p>
            <a:r>
              <a:rPr lang="en-US"/>
              <a:t>Click to edit Master title style</a:t>
            </a:r>
          </a:p>
        </p:txBody>
      </p:sp>
      <p:sp>
        <p:nvSpPr>
          <p:cNvPr id="4" name="Text Placeholder 3"/>
          <p:cNvSpPr>
            <a:spLocks noGrp="1"/>
          </p:cNvSpPr>
          <p:nvPr>
            <p:ph type="body" sz="quarter" idx="10"/>
          </p:nvPr>
        </p:nvSpPr>
        <p:spPr>
          <a:xfrm>
            <a:off x="584200" y="2019300"/>
            <a:ext cx="4160520" cy="1129540"/>
          </a:xfrm>
        </p:spPr>
        <p:txBody>
          <a:bodyPr wrap="square">
            <a:noAutofit/>
          </a:bodyPr>
          <a:lstStyle>
            <a:lvl1pPr marL="0" indent="0">
              <a:lnSpc>
                <a:spcPct val="90000"/>
              </a:lnSpc>
              <a:spcBef>
                <a:spcPts val="0"/>
              </a:spcBef>
              <a:spcAft>
                <a:spcPts val="600"/>
              </a:spcAft>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lnSpc>
                <a:spcPct val="90000"/>
              </a:lnSpc>
              <a:spcBef>
                <a:spcPts val="0"/>
              </a:spcBef>
              <a:spcAft>
                <a:spcPts val="600"/>
              </a:spcAft>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p:txBody>
      </p:sp>
      <p:sp>
        <p:nvSpPr>
          <p:cNvPr id="7" name="Rectangle 6">
            <a:extLst>
              <a:ext uri="{FF2B5EF4-FFF2-40B4-BE49-F238E27FC236}">
                <a16:creationId xmlns:a16="http://schemas.microsoft.com/office/drawing/2014/main" id="{424E24A4-330F-4C30-B304-C3311759EA31}"/>
              </a:ext>
            </a:extLst>
          </p:cNvPr>
          <p:cNvSpPr/>
          <p:nvPr userDrawn="1"/>
        </p:nvSpPr>
        <p:spPr bwMode="auto">
          <a:xfrm>
            <a:off x="9427896" y="168934"/>
            <a:ext cx="87580"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8">
            <a:extLst>
              <a:ext uri="{FF2B5EF4-FFF2-40B4-BE49-F238E27FC236}">
                <a16:creationId xmlns:a16="http://schemas.microsoft.com/office/drawing/2014/main" id="{048A3D1E-797C-4429-BD82-92F67952DBEE}"/>
              </a:ext>
            </a:extLst>
          </p:cNvPr>
          <p:cNvSpPr>
            <a:spLocks noGrp="1"/>
          </p:cNvSpPr>
          <p:nvPr>
            <p:ph type="body" sz="quarter" idx="11"/>
          </p:nvPr>
        </p:nvSpPr>
        <p:spPr>
          <a:xfrm>
            <a:off x="9515475" y="168934"/>
            <a:ext cx="2676525" cy="941726"/>
          </a:xfrm>
          <a:solidFill>
            <a:srgbClr val="243A5E"/>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00"/>
              </a:spcAft>
              <a:buNone/>
              <a:defRPr lang="en-US" sz="12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Tree>
    <p:extLst>
      <p:ext uri="{BB962C8B-B14F-4D97-AF65-F5344CB8AC3E}">
        <p14:creationId xmlns:p14="http://schemas.microsoft.com/office/powerpoint/2010/main" val="712137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2516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8482712"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CAD4589E-FD55-4C56-88D2-67B6BCD0B5DB}"/>
              </a:ext>
            </a:extLst>
          </p:cNvPr>
          <p:cNvSpPr/>
          <p:nvPr userDrawn="1"/>
        </p:nvSpPr>
        <p:spPr bwMode="auto">
          <a:xfrm>
            <a:off x="9427896" y="168934"/>
            <a:ext cx="87580"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8">
            <a:extLst>
              <a:ext uri="{FF2B5EF4-FFF2-40B4-BE49-F238E27FC236}">
                <a16:creationId xmlns:a16="http://schemas.microsoft.com/office/drawing/2014/main" id="{38A95B2F-4323-40B6-9ADB-3D5E3B1CABA7}"/>
              </a:ext>
            </a:extLst>
          </p:cNvPr>
          <p:cNvSpPr>
            <a:spLocks noGrp="1"/>
          </p:cNvSpPr>
          <p:nvPr>
            <p:ph type="body" sz="quarter" idx="11"/>
          </p:nvPr>
        </p:nvSpPr>
        <p:spPr>
          <a:xfrm>
            <a:off x="9515475" y="168934"/>
            <a:ext cx="2676525" cy="941726"/>
          </a:xfrm>
          <a:solidFill>
            <a:srgbClr val="243A5E"/>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00"/>
              </a:spcAft>
              <a:buNone/>
              <a:defRPr lang="en-US" sz="12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Tree>
    <p:extLst>
      <p:ext uri="{BB962C8B-B14F-4D97-AF65-F5344CB8AC3E}">
        <p14:creationId xmlns:p14="http://schemas.microsoft.com/office/powerpoint/2010/main" val="526944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7819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24882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15948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70816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33423742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10297176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0439114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40746949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13681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22729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7805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41675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4071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7501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09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8638207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13698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6507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9693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213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678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25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7864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650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33283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Service/Feature template 1">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FA159C3-0244-4D6B-A2EB-243ADCD168AF}"/>
              </a:ext>
            </a:extLst>
          </p:cNvPr>
          <p:cNvSpPr/>
          <p:nvPr userDrawn="1"/>
        </p:nvSpPr>
        <p:spPr bwMode="auto">
          <a:xfrm>
            <a:off x="6096000" y="585788"/>
            <a:ext cx="5802312" cy="5978525"/>
          </a:xfrm>
          <a:prstGeom prst="roundRect">
            <a:avLst>
              <a:gd name="adj" fmla="val 134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F502489-B80D-4ACF-AD37-6EECABD966C5}"/>
              </a:ext>
            </a:extLst>
          </p:cNvPr>
          <p:cNvSpPr>
            <a:spLocks noGrp="1"/>
          </p:cNvSpPr>
          <p:nvPr>
            <p:ph type="title"/>
          </p:nvPr>
        </p:nvSpPr>
        <p:spPr>
          <a:xfrm>
            <a:off x="588262" y="457200"/>
            <a:ext cx="5303251" cy="553998"/>
          </a:xfrm>
        </p:spPr>
        <p:txBody>
          <a:bodyPr/>
          <a:lstStyle/>
          <a:p>
            <a:r>
              <a:rPr lang="en-US"/>
              <a:t>Click to edit Master title style</a:t>
            </a:r>
          </a:p>
        </p:txBody>
      </p:sp>
      <p:sp>
        <p:nvSpPr>
          <p:cNvPr id="5" name="Rectangle 4">
            <a:extLst>
              <a:ext uri="{FF2B5EF4-FFF2-40B4-BE49-F238E27FC236}">
                <a16:creationId xmlns:a16="http://schemas.microsoft.com/office/drawing/2014/main" id="{6B4666E1-34B5-4904-B7C0-B8843B1338AB}"/>
              </a:ext>
            </a:extLst>
          </p:cNvPr>
          <p:cNvSpPr/>
          <p:nvPr/>
        </p:nvSpPr>
        <p:spPr bwMode="auto">
          <a:xfrm>
            <a:off x="9720262" y="168934"/>
            <a:ext cx="172767"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a:extLst>
              <a:ext uri="{FF2B5EF4-FFF2-40B4-BE49-F238E27FC236}">
                <a16:creationId xmlns:a16="http://schemas.microsoft.com/office/drawing/2014/main" id="{9DDB4271-99DA-473E-8E60-2B8223E969D2}"/>
              </a:ext>
            </a:extLst>
          </p:cNvPr>
          <p:cNvSpPr>
            <a:spLocks noGrp="1"/>
          </p:cNvSpPr>
          <p:nvPr>
            <p:ph type="body" sz="quarter" idx="10"/>
          </p:nvPr>
        </p:nvSpPr>
        <p:spPr>
          <a:xfrm>
            <a:off x="9893028" y="168934"/>
            <a:ext cx="2298971" cy="941726"/>
          </a:xfrm>
          <a:solidFill>
            <a:srgbClr val="243A5E"/>
          </a:solidFill>
          <a:effectLst>
            <a:outerShdw blurRad="88900" dist="38100" dir="2700000" sx="101000" sy="101000" algn="ctr" rotWithShape="0">
              <a:srgbClr val="000000">
                <a:alpha val="15000"/>
              </a:srgbClr>
            </a:outerShdw>
          </a:effectLst>
        </p:spPr>
        <p:txBody>
          <a:bodyPr wrap="square" lIns="182880" anchor="ctr" anchorCtr="0">
            <a:noAutofit/>
          </a:bodyPr>
          <a:lstStyle>
            <a:lvl1pPr marL="0" indent="0">
              <a:spcBef>
                <a:spcPts val="0"/>
              </a:spcBef>
              <a:buNone/>
              <a:defRPr lang="en-US" sz="14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
        <p:nvSpPr>
          <p:cNvPr id="11" name="Text Placeholder 3">
            <a:extLst>
              <a:ext uri="{FF2B5EF4-FFF2-40B4-BE49-F238E27FC236}">
                <a16:creationId xmlns:a16="http://schemas.microsoft.com/office/drawing/2014/main" id="{3C7637A7-066F-4922-97A1-55BE20FD8113}"/>
              </a:ext>
            </a:extLst>
          </p:cNvPr>
          <p:cNvSpPr>
            <a:spLocks noGrp="1"/>
          </p:cNvSpPr>
          <p:nvPr>
            <p:ph type="body" sz="quarter" idx="11"/>
          </p:nvPr>
        </p:nvSpPr>
        <p:spPr>
          <a:xfrm>
            <a:off x="584200" y="1435100"/>
            <a:ext cx="5307388"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43164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2570911496"/>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937424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55656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93153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906742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424913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05666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8203777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8879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8235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0185179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49224533"/>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63305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29820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030053"/>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872225606"/>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06553100"/>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350493902"/>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14755477"/>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19293975"/>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6399785"/>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57019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90997414"/>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633027413"/>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752837"/>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4289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6809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6748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40350692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1904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3846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686147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75260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0930688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908462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17551492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4995586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6870298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6314587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771391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4053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36438392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5117659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540317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612141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849619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3173117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38007307"/>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93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5704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747151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048747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627297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214360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8900400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888405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8073626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43182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565644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18617500"/>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60651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0154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251385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467080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560911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240624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17415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CC17-B8FA-4F8F-A040-FB13DB7D28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F5E1FD-11D3-4B8B-9DCE-8DD4DADE17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9B8CA-97CF-4971-9FE3-436874BB27B0}"/>
              </a:ext>
            </a:extLst>
          </p:cNvPr>
          <p:cNvSpPr>
            <a:spLocks noGrp="1"/>
          </p:cNvSpPr>
          <p:nvPr>
            <p:ph type="dt" sz="half" idx="10"/>
          </p:nvPr>
        </p:nvSpPr>
        <p:spPr/>
        <p:txBody>
          <a:bodyPr/>
          <a:lstStyle/>
          <a:p>
            <a:fld id="{FD8F3C6D-76F8-4EF5-B609-18F37FE0CBF0}" type="datetimeFigureOut">
              <a:rPr lang="en-US" smtClean="0"/>
              <a:t>11/11/2020</a:t>
            </a:fld>
            <a:endParaRPr lang="en-US"/>
          </a:p>
        </p:txBody>
      </p:sp>
      <p:sp>
        <p:nvSpPr>
          <p:cNvPr id="5" name="Footer Placeholder 4">
            <a:extLst>
              <a:ext uri="{FF2B5EF4-FFF2-40B4-BE49-F238E27FC236}">
                <a16:creationId xmlns:a16="http://schemas.microsoft.com/office/drawing/2014/main" id="{CF0C3BBD-BECF-4469-82F8-9BC21892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1D0BE-9C07-4501-AC44-B4FE0D38884F}"/>
              </a:ext>
            </a:extLst>
          </p:cNvPr>
          <p:cNvSpPr>
            <a:spLocks noGrp="1"/>
          </p:cNvSpPr>
          <p:nvPr>
            <p:ph type="sldNum" sz="quarter" idx="12"/>
          </p:nvPr>
        </p:nvSpPr>
        <p:spPr/>
        <p:txBody>
          <a:bodyPr/>
          <a:lstStyle/>
          <a:p>
            <a:fld id="{E66E8517-D325-4D78-8799-50D270DAA711}" type="slidenum">
              <a:rPr lang="en-US" smtClean="0"/>
              <a:t>‹#›</a:t>
            </a:fld>
            <a:endParaRPr lang="en-US"/>
          </a:p>
        </p:txBody>
      </p:sp>
    </p:spTree>
    <p:extLst>
      <p:ext uri="{BB962C8B-B14F-4D97-AF65-F5344CB8AC3E}">
        <p14:creationId xmlns:p14="http://schemas.microsoft.com/office/powerpoint/2010/main" val="19795955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1" y="2913427"/>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4" y="0"/>
            <a:ext cx="6712307" cy="6858000"/>
          </a:xfrm>
          <a:prstGeom prst="rect">
            <a:avLst/>
          </a:prstGeom>
        </p:spPr>
      </p:pic>
    </p:spTree>
    <p:extLst>
      <p:ext uri="{BB962C8B-B14F-4D97-AF65-F5344CB8AC3E}">
        <p14:creationId xmlns:p14="http://schemas.microsoft.com/office/powerpoint/2010/main" val="1791505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306463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894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3804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115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6085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961063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8975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83732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67043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836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84321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5767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4047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4478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4724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363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theme" Target="../theme/theme1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image" Target="../media/image35.png"/><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21" Type="http://schemas.openxmlformats.org/officeDocument/2006/relationships/slideLayout" Target="../slideLayouts/slideLayout279.xml"/><Relationship Id="rId34" Type="http://schemas.openxmlformats.org/officeDocument/2006/relationships/slideLayout" Target="../slideLayouts/slideLayout292.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slideLayout" Target="../slideLayouts/slideLayout291.xml"/><Relationship Id="rId38" Type="http://schemas.openxmlformats.org/officeDocument/2006/relationships/image" Target="../media/image47.png"/><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37" Type="http://schemas.openxmlformats.org/officeDocument/2006/relationships/theme" Target="../theme/theme12.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36" Type="http://schemas.openxmlformats.org/officeDocument/2006/relationships/slideLayout" Target="../slideLayouts/slideLayout294.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35" Type="http://schemas.openxmlformats.org/officeDocument/2006/relationships/slideLayout" Target="../slideLayouts/slideLayout293.xml"/><Relationship Id="rId8" Type="http://schemas.openxmlformats.org/officeDocument/2006/relationships/slideLayout" Target="../slideLayouts/slideLayout266.xml"/><Relationship Id="rId3" Type="http://schemas.openxmlformats.org/officeDocument/2006/relationships/slideLayout" Target="../slideLayouts/slideLayout26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image" Target="../media/image35.png"/><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9" Type="http://schemas.openxmlformats.org/officeDocument/2006/relationships/slideLayout" Target="../slideLayouts/slideLayout354.xml"/><Relationship Id="rId21" Type="http://schemas.openxmlformats.org/officeDocument/2006/relationships/slideLayout" Target="../slideLayouts/slideLayout336.xml"/><Relationship Id="rId34" Type="http://schemas.openxmlformats.org/officeDocument/2006/relationships/slideLayout" Target="../slideLayouts/slideLayout349.xml"/><Relationship Id="rId42" Type="http://schemas.openxmlformats.org/officeDocument/2006/relationships/slideLayout" Target="../slideLayouts/slideLayout357.xml"/><Relationship Id="rId47" Type="http://schemas.openxmlformats.org/officeDocument/2006/relationships/slideLayout" Target="../slideLayouts/slideLayout362.xml"/><Relationship Id="rId50" Type="http://schemas.openxmlformats.org/officeDocument/2006/relationships/image" Target="../media/image16.emf"/><Relationship Id="rId7" Type="http://schemas.openxmlformats.org/officeDocument/2006/relationships/slideLayout" Target="../slideLayouts/slideLayout32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9" Type="http://schemas.openxmlformats.org/officeDocument/2006/relationships/slideLayout" Target="../slideLayouts/slideLayout344.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32" Type="http://schemas.openxmlformats.org/officeDocument/2006/relationships/slideLayout" Target="../slideLayouts/slideLayout347.xml"/><Relationship Id="rId37" Type="http://schemas.openxmlformats.org/officeDocument/2006/relationships/slideLayout" Target="../slideLayouts/slideLayout352.xml"/><Relationship Id="rId40" Type="http://schemas.openxmlformats.org/officeDocument/2006/relationships/slideLayout" Target="../slideLayouts/slideLayout355.xml"/><Relationship Id="rId45" Type="http://schemas.openxmlformats.org/officeDocument/2006/relationships/slideLayout" Target="../slideLayouts/slideLayout360.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36" Type="http://schemas.openxmlformats.org/officeDocument/2006/relationships/slideLayout" Target="../slideLayouts/slideLayout351.xml"/><Relationship Id="rId49" Type="http://schemas.openxmlformats.org/officeDocument/2006/relationships/theme" Target="../theme/theme14.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31" Type="http://schemas.openxmlformats.org/officeDocument/2006/relationships/slideLayout" Target="../slideLayouts/slideLayout346.xml"/><Relationship Id="rId44" Type="http://schemas.openxmlformats.org/officeDocument/2006/relationships/slideLayout" Target="../slideLayouts/slideLayout359.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 Id="rId30" Type="http://schemas.openxmlformats.org/officeDocument/2006/relationships/slideLayout" Target="../slideLayouts/slideLayout345.xml"/><Relationship Id="rId35" Type="http://schemas.openxmlformats.org/officeDocument/2006/relationships/slideLayout" Target="../slideLayouts/slideLayout350.xml"/><Relationship Id="rId43" Type="http://schemas.openxmlformats.org/officeDocument/2006/relationships/slideLayout" Target="../slideLayouts/slideLayout358.xml"/><Relationship Id="rId48" Type="http://schemas.openxmlformats.org/officeDocument/2006/relationships/slideLayout" Target="../slideLayouts/slideLayout363.xml"/><Relationship Id="rId8" Type="http://schemas.openxmlformats.org/officeDocument/2006/relationships/slideLayout" Target="../slideLayouts/slideLayout323.xml"/><Relationship Id="rId3" Type="http://schemas.openxmlformats.org/officeDocument/2006/relationships/slideLayout" Target="../slideLayouts/slideLayout318.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33" Type="http://schemas.openxmlformats.org/officeDocument/2006/relationships/slideLayout" Target="../slideLayouts/slideLayout348.xml"/><Relationship Id="rId38" Type="http://schemas.openxmlformats.org/officeDocument/2006/relationships/slideLayout" Target="../slideLayouts/slideLayout353.xml"/><Relationship Id="rId46" Type="http://schemas.openxmlformats.org/officeDocument/2006/relationships/slideLayout" Target="../slideLayouts/slideLayout361.xml"/><Relationship Id="rId20" Type="http://schemas.openxmlformats.org/officeDocument/2006/relationships/slideLayout" Target="../slideLayouts/slideLayout335.xml"/><Relationship Id="rId41" Type="http://schemas.openxmlformats.org/officeDocument/2006/relationships/slideLayout" Target="../slideLayouts/slideLayout356.xml"/><Relationship Id="rId1" Type="http://schemas.openxmlformats.org/officeDocument/2006/relationships/slideLayout" Target="../slideLayouts/slideLayout316.xml"/><Relationship Id="rId6" Type="http://schemas.openxmlformats.org/officeDocument/2006/relationships/slideLayout" Target="../slideLayouts/slideLayout321.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26" Type="http://schemas.openxmlformats.org/officeDocument/2006/relationships/slideLayout" Target="../slideLayouts/slideLayout389.xml"/><Relationship Id="rId3" Type="http://schemas.openxmlformats.org/officeDocument/2006/relationships/slideLayout" Target="../slideLayouts/slideLayout366.xml"/><Relationship Id="rId21" Type="http://schemas.openxmlformats.org/officeDocument/2006/relationships/slideLayout" Target="../slideLayouts/slideLayout384.xml"/><Relationship Id="rId34" Type="http://schemas.openxmlformats.org/officeDocument/2006/relationships/theme" Target="../theme/theme15.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33" Type="http://schemas.openxmlformats.org/officeDocument/2006/relationships/slideLayout" Target="../slideLayouts/slideLayout396.xml"/><Relationship Id="rId2" Type="http://schemas.openxmlformats.org/officeDocument/2006/relationships/slideLayout" Target="../slideLayouts/slideLayout365.xml"/><Relationship Id="rId16" Type="http://schemas.openxmlformats.org/officeDocument/2006/relationships/slideLayout" Target="../slideLayouts/slideLayout379.xml"/><Relationship Id="rId20" Type="http://schemas.openxmlformats.org/officeDocument/2006/relationships/slideLayout" Target="../slideLayouts/slideLayout383.xml"/><Relationship Id="rId29" Type="http://schemas.openxmlformats.org/officeDocument/2006/relationships/slideLayout" Target="../slideLayouts/slideLayout392.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24" Type="http://schemas.openxmlformats.org/officeDocument/2006/relationships/slideLayout" Target="../slideLayouts/slideLayout387.xml"/><Relationship Id="rId32" Type="http://schemas.openxmlformats.org/officeDocument/2006/relationships/slideLayout" Target="../slideLayouts/slideLayout395.xml"/><Relationship Id="rId5" Type="http://schemas.openxmlformats.org/officeDocument/2006/relationships/slideLayout" Target="../slideLayouts/slideLayout368.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10" Type="http://schemas.openxmlformats.org/officeDocument/2006/relationships/slideLayout" Target="../slideLayouts/slideLayout373.xml"/><Relationship Id="rId19" Type="http://schemas.openxmlformats.org/officeDocument/2006/relationships/slideLayout" Target="../slideLayouts/slideLayout382.xml"/><Relationship Id="rId31" Type="http://schemas.openxmlformats.org/officeDocument/2006/relationships/slideLayout" Target="../slideLayouts/slideLayout394.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slideLayout" Target="../slideLayouts/slideLayout393.xml"/><Relationship Id="rId35" Type="http://schemas.openxmlformats.org/officeDocument/2006/relationships/image" Target="../media/image16.emf"/><Relationship Id="rId8" Type="http://schemas.openxmlformats.org/officeDocument/2006/relationships/slideLayout" Target="../slideLayouts/slideLayout37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 Type="http://schemas.openxmlformats.org/officeDocument/2006/relationships/slideLayout" Target="../slideLayouts/slideLayout399.xml"/><Relationship Id="rId21" Type="http://schemas.openxmlformats.org/officeDocument/2006/relationships/slideLayout" Target="../slideLayouts/slideLayout417.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26" Type="http://schemas.openxmlformats.org/officeDocument/2006/relationships/slideLayout" Target="../slideLayouts/slideLayout448.xml"/><Relationship Id="rId21" Type="http://schemas.openxmlformats.org/officeDocument/2006/relationships/slideLayout" Target="../slideLayouts/slideLayout443.xml"/><Relationship Id="rId34" Type="http://schemas.openxmlformats.org/officeDocument/2006/relationships/slideLayout" Target="../slideLayouts/slideLayout456.xml"/><Relationship Id="rId7" Type="http://schemas.openxmlformats.org/officeDocument/2006/relationships/slideLayout" Target="../slideLayouts/slideLayout429.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5" Type="http://schemas.openxmlformats.org/officeDocument/2006/relationships/slideLayout" Target="../slideLayouts/slideLayout447.xml"/><Relationship Id="rId33" Type="http://schemas.openxmlformats.org/officeDocument/2006/relationships/slideLayout" Target="../slideLayouts/slideLayout455.xml"/><Relationship Id="rId38" Type="http://schemas.openxmlformats.org/officeDocument/2006/relationships/theme" Target="../theme/theme17.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20" Type="http://schemas.openxmlformats.org/officeDocument/2006/relationships/slideLayout" Target="../slideLayouts/slideLayout442.xml"/><Relationship Id="rId29" Type="http://schemas.openxmlformats.org/officeDocument/2006/relationships/slideLayout" Target="../slideLayouts/slideLayout451.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24" Type="http://schemas.openxmlformats.org/officeDocument/2006/relationships/slideLayout" Target="../slideLayouts/slideLayout446.xml"/><Relationship Id="rId32" Type="http://schemas.openxmlformats.org/officeDocument/2006/relationships/slideLayout" Target="../slideLayouts/slideLayout454.xml"/><Relationship Id="rId37" Type="http://schemas.openxmlformats.org/officeDocument/2006/relationships/slideLayout" Target="../slideLayouts/slideLayout459.xml"/><Relationship Id="rId5" Type="http://schemas.openxmlformats.org/officeDocument/2006/relationships/slideLayout" Target="../slideLayouts/slideLayout427.xml"/><Relationship Id="rId15" Type="http://schemas.openxmlformats.org/officeDocument/2006/relationships/slideLayout" Target="../slideLayouts/slideLayout437.xml"/><Relationship Id="rId23" Type="http://schemas.openxmlformats.org/officeDocument/2006/relationships/slideLayout" Target="../slideLayouts/slideLayout445.xml"/><Relationship Id="rId28" Type="http://schemas.openxmlformats.org/officeDocument/2006/relationships/slideLayout" Target="../slideLayouts/slideLayout450.xml"/><Relationship Id="rId36" Type="http://schemas.openxmlformats.org/officeDocument/2006/relationships/slideLayout" Target="../slideLayouts/slideLayout458.xml"/><Relationship Id="rId10" Type="http://schemas.openxmlformats.org/officeDocument/2006/relationships/slideLayout" Target="../slideLayouts/slideLayout432.xml"/><Relationship Id="rId19" Type="http://schemas.openxmlformats.org/officeDocument/2006/relationships/slideLayout" Target="../slideLayouts/slideLayout441.xml"/><Relationship Id="rId31" Type="http://schemas.openxmlformats.org/officeDocument/2006/relationships/slideLayout" Target="../slideLayouts/slideLayout453.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 Id="rId22" Type="http://schemas.openxmlformats.org/officeDocument/2006/relationships/slideLayout" Target="../slideLayouts/slideLayout444.xml"/><Relationship Id="rId27" Type="http://schemas.openxmlformats.org/officeDocument/2006/relationships/slideLayout" Target="../slideLayouts/slideLayout449.xml"/><Relationship Id="rId30" Type="http://schemas.openxmlformats.org/officeDocument/2006/relationships/slideLayout" Target="../slideLayouts/slideLayout452.xml"/><Relationship Id="rId35" Type="http://schemas.openxmlformats.org/officeDocument/2006/relationships/slideLayout" Target="../slideLayouts/slideLayout457.xml"/><Relationship Id="rId8" Type="http://schemas.openxmlformats.org/officeDocument/2006/relationships/slideLayout" Target="../slideLayouts/slideLayout430.xml"/><Relationship Id="rId3" Type="http://schemas.openxmlformats.org/officeDocument/2006/relationships/slideLayout" Target="../slideLayouts/slideLayout42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67.xml"/><Relationship Id="rId13" Type="http://schemas.openxmlformats.org/officeDocument/2006/relationships/slideLayout" Target="../slideLayouts/slideLayout472.xml"/><Relationship Id="rId18" Type="http://schemas.openxmlformats.org/officeDocument/2006/relationships/slideLayout" Target="../slideLayouts/slideLayout477.xml"/><Relationship Id="rId26" Type="http://schemas.openxmlformats.org/officeDocument/2006/relationships/slideLayout" Target="../slideLayouts/slideLayout485.xml"/><Relationship Id="rId3" Type="http://schemas.openxmlformats.org/officeDocument/2006/relationships/slideLayout" Target="../slideLayouts/slideLayout462.xml"/><Relationship Id="rId21" Type="http://schemas.openxmlformats.org/officeDocument/2006/relationships/slideLayout" Target="../slideLayouts/slideLayout480.xml"/><Relationship Id="rId7" Type="http://schemas.openxmlformats.org/officeDocument/2006/relationships/slideLayout" Target="../slideLayouts/slideLayout466.xml"/><Relationship Id="rId12" Type="http://schemas.openxmlformats.org/officeDocument/2006/relationships/slideLayout" Target="../slideLayouts/slideLayout471.xml"/><Relationship Id="rId17" Type="http://schemas.openxmlformats.org/officeDocument/2006/relationships/slideLayout" Target="../slideLayouts/slideLayout476.xml"/><Relationship Id="rId25" Type="http://schemas.openxmlformats.org/officeDocument/2006/relationships/slideLayout" Target="../slideLayouts/slideLayout484.xml"/><Relationship Id="rId2" Type="http://schemas.openxmlformats.org/officeDocument/2006/relationships/slideLayout" Target="../slideLayouts/slideLayout461.xml"/><Relationship Id="rId16" Type="http://schemas.openxmlformats.org/officeDocument/2006/relationships/slideLayout" Target="../slideLayouts/slideLayout475.xml"/><Relationship Id="rId20" Type="http://schemas.openxmlformats.org/officeDocument/2006/relationships/slideLayout" Target="../slideLayouts/slideLayout479.xml"/><Relationship Id="rId1" Type="http://schemas.openxmlformats.org/officeDocument/2006/relationships/slideLayout" Target="../slideLayouts/slideLayout460.xml"/><Relationship Id="rId6" Type="http://schemas.openxmlformats.org/officeDocument/2006/relationships/slideLayout" Target="../slideLayouts/slideLayout465.xml"/><Relationship Id="rId11" Type="http://schemas.openxmlformats.org/officeDocument/2006/relationships/slideLayout" Target="../slideLayouts/slideLayout470.xml"/><Relationship Id="rId24" Type="http://schemas.openxmlformats.org/officeDocument/2006/relationships/slideLayout" Target="../slideLayouts/slideLayout483.xml"/><Relationship Id="rId5" Type="http://schemas.openxmlformats.org/officeDocument/2006/relationships/slideLayout" Target="../slideLayouts/slideLayout464.xml"/><Relationship Id="rId15" Type="http://schemas.openxmlformats.org/officeDocument/2006/relationships/slideLayout" Target="../slideLayouts/slideLayout474.xml"/><Relationship Id="rId23" Type="http://schemas.openxmlformats.org/officeDocument/2006/relationships/slideLayout" Target="../slideLayouts/slideLayout482.xml"/><Relationship Id="rId10" Type="http://schemas.openxmlformats.org/officeDocument/2006/relationships/slideLayout" Target="../slideLayouts/slideLayout469.xml"/><Relationship Id="rId19" Type="http://schemas.openxmlformats.org/officeDocument/2006/relationships/slideLayout" Target="../slideLayouts/slideLayout478.xml"/><Relationship Id="rId4" Type="http://schemas.openxmlformats.org/officeDocument/2006/relationships/slideLayout" Target="../slideLayouts/slideLayout463.xml"/><Relationship Id="rId9" Type="http://schemas.openxmlformats.org/officeDocument/2006/relationships/slideLayout" Target="../slideLayouts/slideLayout468.xml"/><Relationship Id="rId14" Type="http://schemas.openxmlformats.org/officeDocument/2006/relationships/slideLayout" Target="../slideLayouts/slideLayout473.xml"/><Relationship Id="rId22" Type="http://schemas.openxmlformats.org/officeDocument/2006/relationships/slideLayout" Target="../slideLayouts/slideLayout481.xml"/><Relationship Id="rId27"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2.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image" Target="../media/image12.emf"/><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image" Target="../media/image11.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theme" Target="../theme/theme3.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theme" Target="../theme/theme4.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image" Target="../media/image1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image" Target="../media/image16.emf"/><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theme" Target="../theme/theme5.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image" Target="../media/image12.emf"/><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6.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image" Target="../media/image16.emf"/><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theme" Target="../theme/theme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8"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theme" Target="../theme/theme8.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19" Type="http://schemas.openxmlformats.org/officeDocument/2006/relationships/image" Target="../media/image16.emf"/><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image" Target="../media/image16.emf"/><Relationship Id="rId3" Type="http://schemas.openxmlformats.org/officeDocument/2006/relationships/slideLayout" Target="../slideLayouts/slideLayout197.xml"/><Relationship Id="rId21" Type="http://schemas.openxmlformats.org/officeDocument/2006/relationships/slideLayout" Target="../slideLayouts/slideLayout215.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theme" Target="../theme/theme9.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1"/>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5"/>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2"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779574643"/>
      </p:ext>
    </p:extLst>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6" r:id="rId6"/>
    <p:sldLayoutId id="2147484747" r:id="rId7"/>
    <p:sldLayoutId id="2147484748" r:id="rId8"/>
    <p:sldLayoutId id="2147484749"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4756" r:id="rId25"/>
    <p:sldLayoutId id="2147484757"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4765" r:id="rId36"/>
    <p:sldLayoutId id="2147484766" r:id="rId37"/>
    <p:sldLayoutId id="2147483853" r:id="rId38"/>
    <p:sldLayoutId id="2147492804" r:id="rId39"/>
    <p:sldLayoutId id="2147492898" r:id="rId40"/>
  </p:sldLayoutIdLst>
  <p:hf hdr="0" dt="0"/>
  <p:txStyles>
    <p:titleStyle>
      <a:lvl1pPr algn="l" defTabSz="912114"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255246975"/>
      </p:ext>
    </p:extLst>
  </p:cSld>
  <p:clrMap bg1="lt1" tx1="dk1" bg2="lt2" tx2="dk2" accent1="accent1" accent2="accent2" accent3="accent3" accent4="accent4" accent5="accent5" accent6="accent6" hlink="hlink" folHlink="folHlink"/>
  <p:sldLayoutIdLst>
    <p:sldLayoutId id="2147484454" r:id="rId1"/>
    <p:sldLayoutId id="2147484455" r:id="rId2"/>
    <p:sldLayoutId id="2147484456"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7" r:id="rId12"/>
    <p:sldLayoutId id="2147484458" r:id="rId13"/>
    <p:sldLayoutId id="2147484459" r:id="rId14"/>
    <p:sldLayoutId id="2147484460" r:id="rId15"/>
    <p:sldLayoutId id="2147484461" r:id="rId16"/>
    <p:sldLayoutId id="2147484462" r:id="rId17"/>
    <p:sldLayoutId id="2147485724" r:id="rId18"/>
    <p:sldLayoutId id="2147485725" r:id="rId1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14373196"/>
      </p:ext>
    </p:extLst>
  </p:cSld>
  <p:clrMap bg1="lt1" tx1="dk1" bg2="lt2" tx2="dk2" accent1="accent1" accent2="accent2" accent3="accent3" accent4="accent4" accent5="accent5" accent6="accent6" hlink="hlink" folHlink="folHlink"/>
  <p:sldLayoutIdLst>
    <p:sldLayoutId id="2147485748" r:id="rId1"/>
    <p:sldLayoutId id="2147485749" r:id="rId2"/>
    <p:sldLayoutId id="2147485750" r:id="rId3"/>
    <p:sldLayoutId id="2147485751" r:id="rId4"/>
    <p:sldLayoutId id="2147485752" r:id="rId5"/>
    <p:sldLayoutId id="2147485753" r:id="rId6"/>
    <p:sldLayoutId id="2147485754" r:id="rId7"/>
    <p:sldLayoutId id="2147485755" r:id="rId8"/>
    <p:sldLayoutId id="2147485756" r:id="rId9"/>
    <p:sldLayoutId id="2147485757" r:id="rId10"/>
    <p:sldLayoutId id="2147485758" r:id="rId11"/>
    <p:sldLayoutId id="2147485759" r:id="rId12"/>
    <p:sldLayoutId id="2147485760" r:id="rId13"/>
    <p:sldLayoutId id="2147485761" r:id="rId14"/>
    <p:sldLayoutId id="2147485762" r:id="rId15"/>
    <p:sldLayoutId id="2147485763" r:id="rId16"/>
    <p:sldLayoutId id="2147485832" r:id="rId17"/>
    <p:sldLayoutId id="2147485833" r:id="rId18"/>
    <p:sldLayoutId id="2147485766" r:id="rId19"/>
    <p:sldLayoutId id="2147485767" r:id="rId20"/>
    <p:sldLayoutId id="2147485768" r:id="rId2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69951333"/>
      </p:ext>
    </p:extLst>
  </p:cSld>
  <p:clrMap bg1="lt1" tx1="dk1" bg2="lt2" tx2="dk2" accent1="accent1" accent2="accent2" accent3="accent3" accent4="accent4" accent5="accent5" accent6="accent6" hlink="hlink" folHlink="folHlink"/>
  <p:sldLayoutIdLst>
    <p:sldLayoutId id="2147484845" r:id="rId1"/>
    <p:sldLayoutId id="2147484846" r:id="rId2"/>
    <p:sldLayoutId id="2147484847" r:id="rId3"/>
    <p:sldLayoutId id="2147484848" r:id="rId4"/>
    <p:sldLayoutId id="2147484849" r:id="rId5"/>
    <p:sldLayoutId id="2147484850" r:id="rId6"/>
    <p:sldLayoutId id="2147484851" r:id="rId7"/>
    <p:sldLayoutId id="2147484852" r:id="rId8"/>
    <p:sldLayoutId id="2147484853" r:id="rId9"/>
    <p:sldLayoutId id="2147484854" r:id="rId10"/>
    <p:sldLayoutId id="2147484855" r:id="rId11"/>
    <p:sldLayoutId id="2147484856" r:id="rId12"/>
    <p:sldLayoutId id="2147484857" r:id="rId13"/>
    <p:sldLayoutId id="2147484858" r:id="rId14"/>
    <p:sldLayoutId id="2147484859" r:id="rId15"/>
    <p:sldLayoutId id="2147484860" r:id="rId16"/>
    <p:sldLayoutId id="2147484861" r:id="rId17"/>
    <p:sldLayoutId id="2147484862" r:id="rId18"/>
    <p:sldLayoutId id="2147484863" r:id="rId19"/>
    <p:sldLayoutId id="2147484864" r:id="rId20"/>
    <p:sldLayoutId id="2147484865" r:id="rId21"/>
    <p:sldLayoutId id="2147484866" r:id="rId22"/>
    <p:sldLayoutId id="2147484867" r:id="rId23"/>
    <p:sldLayoutId id="2147484868" r:id="rId24"/>
    <p:sldLayoutId id="2147484869" r:id="rId25"/>
    <p:sldLayoutId id="2147484870" r:id="rId26"/>
    <p:sldLayoutId id="2147484871" r:id="rId27"/>
    <p:sldLayoutId id="2147484872" r:id="rId28"/>
    <p:sldLayoutId id="2147484873" r:id="rId29"/>
    <p:sldLayoutId id="2147484874" r:id="rId30"/>
    <p:sldLayoutId id="2147484875" r:id="rId31"/>
    <p:sldLayoutId id="2147484876" r:id="rId32"/>
    <p:sldLayoutId id="2147492796" r:id="rId33"/>
    <p:sldLayoutId id="2147484878" r:id="rId34"/>
    <p:sldLayoutId id="2147484879" r:id="rId35"/>
    <p:sldLayoutId id="2147484880" r:id="rId36"/>
  </p:sldLayoutIdLst>
  <p:transition>
    <p:fade/>
  </p:transition>
  <p:hf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7" y="556384"/>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7" y="1817562"/>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429226" y="2842062"/>
            <a:ext cx="6849372" cy="1164777"/>
          </a:xfrm>
          <a:prstGeom prst="rect">
            <a:avLst/>
          </a:prstGeom>
        </p:spPr>
      </p:pic>
    </p:spTree>
    <p:extLst>
      <p:ext uri="{BB962C8B-B14F-4D97-AF65-F5344CB8AC3E}">
        <p14:creationId xmlns:p14="http://schemas.microsoft.com/office/powerpoint/2010/main" val="1879846744"/>
      </p:ext>
    </p:extLst>
  </p:cSld>
  <p:clrMap bg1="lt1" tx1="dk1" bg2="lt2" tx2="dk2" accent1="accent1" accent2="accent2" accent3="accent3" accent4="accent4" accent5="accent5" accent6="accent6" hlink="hlink" folHlink="folHlink"/>
  <p:sldLayoutIdLst>
    <p:sldLayoutId id="2147485770" r:id="rId1"/>
    <p:sldLayoutId id="2147485771" r:id="rId2"/>
    <p:sldLayoutId id="2147485772" r:id="rId3"/>
    <p:sldLayoutId id="2147485773" r:id="rId4"/>
    <p:sldLayoutId id="2147485774" r:id="rId5"/>
    <p:sldLayoutId id="2147485775" r:id="rId6"/>
    <p:sldLayoutId id="2147485776" r:id="rId7"/>
    <p:sldLayoutId id="2147485777" r:id="rId8"/>
    <p:sldLayoutId id="2147485778" r:id="rId9"/>
    <p:sldLayoutId id="2147485779" r:id="rId10"/>
    <p:sldLayoutId id="2147485780" r:id="rId11"/>
    <p:sldLayoutId id="2147485781" r:id="rId12"/>
    <p:sldLayoutId id="2147485834" r:id="rId13"/>
    <p:sldLayoutId id="2147485835" r:id="rId14"/>
    <p:sldLayoutId id="2147485784" r:id="rId15"/>
    <p:sldLayoutId id="2147485785" r:id="rId16"/>
    <p:sldLayoutId id="2147485786" r:id="rId17"/>
    <p:sldLayoutId id="2147485787" r:id="rId18"/>
    <p:sldLayoutId id="2147485788" r:id="rId19"/>
    <p:sldLayoutId id="2147485789" r:id="rId20"/>
    <p:sldLayoutId id="2147485790" r:id="rId21"/>
  </p:sldLayoutIdLst>
  <p:transition advClick="0" advTm="15000">
    <p:fade/>
  </p:transition>
  <p:hf sldNum="0" hdr="0" dt="0"/>
  <p:txStyles>
    <p:titleStyle>
      <a:lvl1pPr algn="l" defTabSz="913841"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3841"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3841"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3841"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3841"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3841" rtl="0" eaLnBrk="1" fontAlgn="auto" latinLnBrk="0" hangingPunct="1">
        <a:lnSpc>
          <a:spcPct val="100000"/>
        </a:lnSpc>
        <a:spcBef>
          <a:spcPts val="0"/>
        </a:spcBef>
        <a:spcAft>
          <a:spcPts val="0"/>
        </a:spcAft>
        <a:buClrTx/>
        <a:buSzPct val="90000"/>
        <a:buFont typeface="Wingdings" panose="05000000000000000000" pitchFamily="2" charset="2"/>
        <a:buNone/>
        <a:tabLst/>
        <a:defRPr sz="1173" b="1" kern="1200" spc="0" baseline="0">
          <a:solidFill>
            <a:schemeClr val="tx1"/>
          </a:solidFill>
          <a:latin typeface="+mn-lt"/>
          <a:ea typeface="+mn-ea"/>
          <a:cs typeface="+mn-cs"/>
        </a:defRPr>
      </a:lvl5pPr>
      <a:lvl6pPr marL="2284599" indent="0" algn="l" defTabSz="913841"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3841" rtl="0" eaLnBrk="1" latinLnBrk="0" hangingPunct="1">
        <a:lnSpc>
          <a:spcPct val="100000"/>
        </a:lnSpc>
        <a:spcBef>
          <a:spcPts val="0"/>
        </a:spcBef>
        <a:spcAft>
          <a:spcPts val="0"/>
        </a:spcAft>
        <a:buFont typeface="Arial" pitchFamily="34" charset="0"/>
        <a:buNone/>
        <a:defRPr sz="1173"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4003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0" cstate="screen">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5844100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 id="2147483746" r:id="rId40"/>
    <p:sldLayoutId id="2147483747" r:id="rId41"/>
    <p:sldLayoutId id="2147483748" r:id="rId42"/>
    <p:sldLayoutId id="2147483749" r:id="rId43"/>
    <p:sldLayoutId id="2147483750" r:id="rId44"/>
    <p:sldLayoutId id="2147483751" r:id="rId45"/>
    <p:sldLayoutId id="2147483752" r:id="rId46"/>
    <p:sldLayoutId id="2147483753" r:id="rId47"/>
    <p:sldLayoutId id="2147492899" r:id="rId48"/>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942" r:id="rId3"/>
    <p:sldLayoutId id="2147484882" r:id="rId4"/>
    <p:sldLayoutId id="2147489565" r:id="rId5"/>
    <p:sldLayoutId id="2147484912" r:id="rId6"/>
    <p:sldLayoutId id="2147484913" r:id="rId7"/>
    <p:sldLayoutId id="2147489566" r:id="rId8"/>
    <p:sldLayoutId id="2147492778" r:id="rId9"/>
    <p:sldLayoutId id="2147489567" r:id="rId10"/>
    <p:sldLayoutId id="2147489568" r:id="rId11"/>
    <p:sldLayoutId id="2147489569" r:id="rId12"/>
    <p:sldLayoutId id="2147489570" r:id="rId13"/>
    <p:sldLayoutId id="2147484928" r:id="rId14"/>
    <p:sldLayoutId id="2147484929" r:id="rId15"/>
    <p:sldLayoutId id="2147484930" r:id="rId16"/>
    <p:sldLayoutId id="2147489571" r:id="rId17"/>
    <p:sldLayoutId id="2147489572" r:id="rId18"/>
    <p:sldLayoutId id="2147489573" r:id="rId19"/>
    <p:sldLayoutId id="2147489574" r:id="rId20"/>
    <p:sldLayoutId id="2147489575" r:id="rId21"/>
    <p:sldLayoutId id="2147484933" r:id="rId22"/>
    <p:sldLayoutId id="2147484900" r:id="rId23"/>
    <p:sldLayoutId id="2147484901" r:id="rId24"/>
    <p:sldLayoutId id="2147489576" r:id="rId25"/>
    <p:sldLayoutId id="2147489577" r:id="rId26"/>
    <p:sldLayoutId id="2147489578" r:id="rId27"/>
    <p:sldLayoutId id="2147489579" r:id="rId28"/>
    <p:sldLayoutId id="2147489580" r:id="rId29"/>
    <p:sldLayoutId id="2147489581" r:id="rId30"/>
    <p:sldLayoutId id="2147489582" r:id="rId31"/>
    <p:sldLayoutId id="2147492708" r:id="rId32"/>
    <p:sldLayoutId id="214749270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109312420"/>
      </p:ext>
    </p:extLst>
  </p:cSld>
  <p:clrMap bg1="lt1" tx1="dk1" bg2="lt2" tx2="dk2" accent1="accent1" accent2="accent2" accent3="accent3" accent4="accent4" accent5="accent5" accent6="accent6" hlink="hlink" folHlink="folHlink"/>
  <p:sldLayoutIdLst>
    <p:sldLayoutId id="2147492806" r:id="rId1"/>
    <p:sldLayoutId id="2147492807" r:id="rId2"/>
    <p:sldLayoutId id="2147492808" r:id="rId3"/>
    <p:sldLayoutId id="2147492809" r:id="rId4"/>
    <p:sldLayoutId id="2147492810" r:id="rId5"/>
    <p:sldLayoutId id="2147492811" r:id="rId6"/>
    <p:sldLayoutId id="2147492812" r:id="rId7"/>
    <p:sldLayoutId id="2147492813" r:id="rId8"/>
    <p:sldLayoutId id="2147492814" r:id="rId9"/>
    <p:sldLayoutId id="2147492815" r:id="rId10"/>
    <p:sldLayoutId id="2147492816" r:id="rId11"/>
    <p:sldLayoutId id="2147492817" r:id="rId12"/>
    <p:sldLayoutId id="2147492818" r:id="rId13"/>
    <p:sldLayoutId id="2147492819" r:id="rId14"/>
    <p:sldLayoutId id="2147492820" r:id="rId15"/>
    <p:sldLayoutId id="2147492821" r:id="rId16"/>
    <p:sldLayoutId id="2147492822" r:id="rId17"/>
    <p:sldLayoutId id="2147492823" r:id="rId18"/>
    <p:sldLayoutId id="2147492824" r:id="rId19"/>
    <p:sldLayoutId id="2147492825" r:id="rId20"/>
    <p:sldLayoutId id="2147492826" r:id="rId21"/>
    <p:sldLayoutId id="2147492827" r:id="rId22"/>
    <p:sldLayoutId id="2147492828" r:id="rId23"/>
    <p:sldLayoutId id="2147492829" r:id="rId24"/>
    <p:sldLayoutId id="2147492830" r:id="rId25"/>
    <p:sldLayoutId id="2147492831"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13125725"/>
      </p:ext>
    </p:extLst>
  </p:cSld>
  <p:clrMap bg1="lt1" tx1="dk1" bg2="lt2" tx2="dk2" accent1="accent1" accent2="accent2" accent3="accent3" accent4="accent4" accent5="accent5" accent6="accent6" hlink="hlink" folHlink="folHlink"/>
  <p:sldLayoutIdLst>
    <p:sldLayoutId id="2147492833" r:id="rId1"/>
    <p:sldLayoutId id="2147492834" r:id="rId2"/>
    <p:sldLayoutId id="2147492835" r:id="rId3"/>
    <p:sldLayoutId id="2147492836" r:id="rId4"/>
    <p:sldLayoutId id="2147492837" r:id="rId5"/>
    <p:sldLayoutId id="2147492838" r:id="rId6"/>
    <p:sldLayoutId id="2147492839" r:id="rId7"/>
    <p:sldLayoutId id="2147492840" r:id="rId8"/>
    <p:sldLayoutId id="2147492841" r:id="rId9"/>
    <p:sldLayoutId id="2147492842" r:id="rId10"/>
    <p:sldLayoutId id="2147492843" r:id="rId11"/>
    <p:sldLayoutId id="2147492844" r:id="rId12"/>
    <p:sldLayoutId id="2147492845" r:id="rId13"/>
    <p:sldLayoutId id="2147492846" r:id="rId14"/>
    <p:sldLayoutId id="2147492847" r:id="rId15"/>
    <p:sldLayoutId id="2147492848" r:id="rId16"/>
    <p:sldLayoutId id="2147492849" r:id="rId17"/>
    <p:sldLayoutId id="2147492850" r:id="rId18"/>
    <p:sldLayoutId id="2147492851" r:id="rId19"/>
    <p:sldLayoutId id="2147492852" r:id="rId20"/>
    <p:sldLayoutId id="2147492853" r:id="rId21"/>
    <p:sldLayoutId id="2147492854" r:id="rId22"/>
    <p:sldLayoutId id="2147492855" r:id="rId23"/>
    <p:sldLayoutId id="2147492856" r:id="rId24"/>
    <p:sldLayoutId id="2147492857" r:id="rId25"/>
    <p:sldLayoutId id="2147492858" r:id="rId26"/>
    <p:sldLayoutId id="2147492859" r:id="rId27"/>
    <p:sldLayoutId id="2147492860" r:id="rId28"/>
    <p:sldLayoutId id="2147492861" r:id="rId29"/>
    <p:sldLayoutId id="2147492862" r:id="rId30"/>
    <p:sldLayoutId id="2147492863" r:id="rId31"/>
    <p:sldLayoutId id="2147492864" r:id="rId32"/>
    <p:sldLayoutId id="2147492865" r:id="rId33"/>
    <p:sldLayoutId id="2147492866" r:id="rId34"/>
    <p:sldLayoutId id="2147492867" r:id="rId35"/>
    <p:sldLayoutId id="2147492868" r:id="rId36"/>
    <p:sldLayoutId id="214749286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35385577"/>
      </p:ext>
    </p:extLst>
  </p:cSld>
  <p:clrMap bg1="lt1" tx1="dk1" bg2="lt2" tx2="dk2" accent1="accent1" accent2="accent2" accent3="accent3" accent4="accent4" accent5="accent5" accent6="accent6" hlink="hlink" folHlink="folHlink"/>
  <p:sldLayoutIdLst>
    <p:sldLayoutId id="2147492872" r:id="rId1"/>
    <p:sldLayoutId id="2147492873" r:id="rId2"/>
    <p:sldLayoutId id="2147492874" r:id="rId3"/>
    <p:sldLayoutId id="2147492875" r:id="rId4"/>
    <p:sldLayoutId id="2147492876" r:id="rId5"/>
    <p:sldLayoutId id="2147492877" r:id="rId6"/>
    <p:sldLayoutId id="2147492878" r:id="rId7"/>
    <p:sldLayoutId id="2147492879" r:id="rId8"/>
    <p:sldLayoutId id="2147492880" r:id="rId9"/>
    <p:sldLayoutId id="2147492881" r:id="rId10"/>
    <p:sldLayoutId id="2147492882" r:id="rId11"/>
    <p:sldLayoutId id="2147492883" r:id="rId12"/>
    <p:sldLayoutId id="2147492884" r:id="rId13"/>
    <p:sldLayoutId id="2147492885" r:id="rId14"/>
    <p:sldLayoutId id="2147492886" r:id="rId15"/>
    <p:sldLayoutId id="2147492887" r:id="rId16"/>
    <p:sldLayoutId id="2147492888" r:id="rId17"/>
    <p:sldLayoutId id="2147492889" r:id="rId18"/>
    <p:sldLayoutId id="2147492890" r:id="rId19"/>
    <p:sldLayoutId id="2147492891" r:id="rId20"/>
    <p:sldLayoutId id="2147492892" r:id="rId21"/>
    <p:sldLayoutId id="2147492893" r:id="rId22"/>
    <p:sldLayoutId id="2147492894" r:id="rId23"/>
    <p:sldLayoutId id="2147492895" r:id="rId24"/>
    <p:sldLayoutId id="2147492896" r:id="rId25"/>
    <p:sldLayoutId id="2147492897"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165288248"/>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Ls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09351983"/>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 id="2147484392"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718940590"/>
      </p:ext>
    </p:extLst>
  </p:cSld>
  <p:clrMap bg1="dk1" tx1="lt1" bg2="dk2" tx2="lt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92870" r:id="rId2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92177056"/>
      </p:ext>
    </p:extLst>
  </p:cSld>
  <p:clrMap bg1="dk1" tx1="lt1" bg2="dk2" tx2="lt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 id="2147484591" r:id="rId12"/>
    <p:sldLayoutId id="2147484592" r:id="rId13"/>
    <p:sldLayoutId id="2147484593" r:id="rId14"/>
    <p:sldLayoutId id="2147484594" r:id="rId15"/>
    <p:sldLayoutId id="2147484595" r:id="rId16"/>
    <p:sldLayoutId id="2147484596" r:id="rId17"/>
    <p:sldLayoutId id="2147484597" r:id="rId18"/>
    <p:sldLayoutId id="2147484598" r:id="rId19"/>
    <p:sldLayoutId id="2147484599" r:id="rId20"/>
    <p:sldLayoutId id="2147484600" r:id="rId21"/>
    <p:sldLayoutId id="2147484601" r:id="rId22"/>
    <p:sldLayoutId id="2147484602" r:id="rId23"/>
    <p:sldLayoutId id="2147484603" r:id="rId24"/>
    <p:sldLayoutId id="2147484604" r:id="rId25"/>
    <p:sldLayoutId id="2147484605" r:id="rId26"/>
    <p:sldLayoutId id="2147484606"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69071786"/>
      </p:ext>
    </p:extLst>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32185219"/>
      </p:ext>
    </p:extLst>
  </p:cSld>
  <p:clrMap bg1="dk1" tx1="lt1" bg2="dk2" tx2="lt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6175" r:id="rId18"/>
    <p:sldLayoutId id="2147485288" r:id="rId19"/>
    <p:sldLayoutId id="2147492797" r:id="rId20"/>
    <p:sldLayoutId id="2147492798" r:id="rId21"/>
    <p:sldLayoutId id="2147486165" r:id="rId22"/>
    <p:sldLayoutId id="2147486166" r:id="rId23"/>
    <p:sldLayoutId id="2147486167" r:id="rId24"/>
    <p:sldLayoutId id="2147486168" r:id="rId25"/>
    <p:sldLayoutId id="2147486169" r:id="rId26"/>
    <p:sldLayoutId id="2147486170" r:id="rId27"/>
    <p:sldLayoutId id="2147486171" r:id="rId28"/>
    <p:sldLayoutId id="2147486172" r:id="rId29"/>
    <p:sldLayoutId id="2147486173" r:id="rId30"/>
    <p:sldLayoutId id="21474861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089544626"/>
      </p:ext>
    </p:extLst>
  </p:cSld>
  <p:clrMap bg1="dk1" tx1="lt1" bg2="dk2" tx2="lt2" accent1="accent1" accent2="accent2" accent3="accent3" accent4="accent4" accent5="accent5" accent6="accent6" hlink="hlink" folHlink="folHlink"/>
  <p:sldLayoutIdLst>
    <p:sldLayoutId id="2147484723" r:id="rId1"/>
    <p:sldLayoutId id="2147484724" r:id="rId2"/>
    <p:sldLayoutId id="2147484725" r:id="rId3"/>
    <p:sldLayoutId id="2147484726" r:id="rId4"/>
    <p:sldLayoutId id="2147484727" r:id="rId5"/>
    <p:sldLayoutId id="2147484728" r:id="rId6"/>
    <p:sldLayoutId id="2147484729" r:id="rId7"/>
    <p:sldLayoutId id="2147484730" r:id="rId8"/>
    <p:sldLayoutId id="2147484731" r:id="rId9"/>
    <p:sldLayoutId id="2147484732" r:id="rId10"/>
    <p:sldLayoutId id="2147484733" r:id="rId11"/>
    <p:sldLayoutId id="2147484734" r:id="rId12"/>
    <p:sldLayoutId id="2147484735" r:id="rId13"/>
    <p:sldLayoutId id="2147484736" r:id="rId14"/>
    <p:sldLayoutId id="2147484737" r:id="rId15"/>
    <p:sldLayoutId id="2147484738" r:id="rId16"/>
    <p:sldLayoutId id="2147484739" r:id="rId1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3"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6"/>
            <a:ext cx="6858000" cy="1170455"/>
          </a:xfrm>
          <a:prstGeom prst="rect">
            <a:avLst/>
          </a:prstGeom>
        </p:spPr>
      </p:pic>
    </p:spTree>
    <p:extLst>
      <p:ext uri="{BB962C8B-B14F-4D97-AF65-F5344CB8AC3E}">
        <p14:creationId xmlns:p14="http://schemas.microsoft.com/office/powerpoint/2010/main" val="213285073"/>
      </p:ext>
    </p:extLst>
  </p:cSld>
  <p:clrMap bg1="dk1" tx1="lt1" bg2="dk2"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205"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468" marR="0" indent="-22846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6937" marR="0" indent="-22846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847" marR="0" indent="-199910"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478" marR="0" indent="-180871"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348" marR="0" indent="-16817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3562"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8"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2"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7" algn="l" defTabSz="932205" rtl="0" eaLnBrk="1" latinLnBrk="0" hangingPunct="1">
        <a:defRPr sz="1800" kern="1200">
          <a:solidFill>
            <a:schemeClr val="tx1"/>
          </a:solidFill>
          <a:latin typeface="+mn-lt"/>
          <a:ea typeface="+mn-ea"/>
          <a:cs typeface="+mn-cs"/>
        </a:defRPr>
      </a:lvl8pPr>
      <a:lvl9pPr marL="3728820"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notesSlide" Target="../notesSlides/notesSlide11.xml"/><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slideLayout" Target="../slideLayouts/slideLayout22.xml"/><Relationship Id="rId1" Type="http://schemas.openxmlformats.org/officeDocument/2006/relationships/tags" Target="../tags/tag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sv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svg"/></Relationships>
</file>

<file path=ppt/slides/_rels/slide1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svg"/><Relationship Id="rId3" Type="http://schemas.openxmlformats.org/officeDocument/2006/relationships/notesSlide" Target="../notesSlides/notesSlide12.xml"/><Relationship Id="rId7" Type="http://schemas.openxmlformats.org/officeDocument/2006/relationships/image" Target="../media/image105.svg"/><Relationship Id="rId12" Type="http://schemas.openxmlformats.org/officeDocument/2006/relationships/image" Target="../media/image110.png"/><Relationship Id="rId17" Type="http://schemas.openxmlformats.org/officeDocument/2006/relationships/image" Target="../media/image114.svg"/><Relationship Id="rId2" Type="http://schemas.openxmlformats.org/officeDocument/2006/relationships/slideLayout" Target="../slideLayouts/slideLayout22.xml"/><Relationship Id="rId16" Type="http://schemas.openxmlformats.org/officeDocument/2006/relationships/image" Target="../media/image113.png"/><Relationship Id="rId1" Type="http://schemas.openxmlformats.org/officeDocument/2006/relationships/tags" Target="../tags/tag2.xml"/><Relationship Id="rId6" Type="http://schemas.openxmlformats.org/officeDocument/2006/relationships/image" Target="../media/image104.png"/><Relationship Id="rId11" Type="http://schemas.openxmlformats.org/officeDocument/2006/relationships/image" Target="../media/image109.svg"/><Relationship Id="rId5" Type="http://schemas.openxmlformats.org/officeDocument/2006/relationships/image" Target="../media/image103.svg"/><Relationship Id="rId15" Type="http://schemas.openxmlformats.org/officeDocument/2006/relationships/image" Target="../media/image101.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16.png"/></Relationships>
</file>

<file path=ppt/slides/_rels/slide15.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0.png"/><Relationship Id="rId7" Type="http://schemas.openxmlformats.org/officeDocument/2006/relationships/image" Target="../media/image119.png"/><Relationship Id="rId12" Type="http://schemas.openxmlformats.org/officeDocument/2006/relationships/image" Target="../media/image124.svg"/><Relationship Id="rId2" Type="http://schemas.openxmlformats.org/officeDocument/2006/relationships/notesSlide" Target="../notesSlides/notesSlide15.xml"/><Relationship Id="rId1" Type="http://schemas.openxmlformats.org/officeDocument/2006/relationships/slideLayout" Target="../slideLayouts/slideLayout108.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11.svg"/><Relationship Id="rId9" Type="http://schemas.openxmlformats.org/officeDocument/2006/relationships/image" Target="../media/image121.png"/></Relationships>
</file>

<file path=ppt/slides/_rels/slide16.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12.emf"/><Relationship Id="rId3" Type="http://schemas.openxmlformats.org/officeDocument/2006/relationships/image" Target="../media/image110.png"/><Relationship Id="rId7" Type="http://schemas.openxmlformats.org/officeDocument/2006/relationships/image" Target="../media/image119.png"/><Relationship Id="rId12" Type="http://schemas.openxmlformats.org/officeDocument/2006/relationships/image" Target="../media/image124.svg"/><Relationship Id="rId2" Type="http://schemas.openxmlformats.org/officeDocument/2006/relationships/notesSlide" Target="../notesSlides/notesSlide16.xml"/><Relationship Id="rId1" Type="http://schemas.openxmlformats.org/officeDocument/2006/relationships/slideLayout" Target="../slideLayouts/slideLayout108.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11.svg"/><Relationship Id="rId9" Type="http://schemas.openxmlformats.org/officeDocument/2006/relationships/image" Target="../media/image121.png"/></Relationships>
</file>

<file path=ppt/slides/_rels/slide1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25.png"/><Relationship Id="rId18" Type="http://schemas.openxmlformats.org/officeDocument/2006/relationships/image" Target="../media/image110.png"/><Relationship Id="rId3" Type="http://schemas.openxmlformats.org/officeDocument/2006/relationships/notesSlide" Target="../notesSlides/notesSlide17.xml"/><Relationship Id="rId7" Type="http://schemas.openxmlformats.org/officeDocument/2006/relationships/image" Target="../media/image105.svg"/><Relationship Id="rId12" Type="http://schemas.openxmlformats.org/officeDocument/2006/relationships/image" Target="../media/image101.png"/><Relationship Id="rId17" Type="http://schemas.openxmlformats.org/officeDocument/2006/relationships/image" Target="../media/image114.svg"/><Relationship Id="rId2" Type="http://schemas.openxmlformats.org/officeDocument/2006/relationships/slideLayout" Target="../slideLayouts/slideLayout22.xml"/><Relationship Id="rId16" Type="http://schemas.openxmlformats.org/officeDocument/2006/relationships/image" Target="../media/image113.png"/><Relationship Id="rId1" Type="http://schemas.openxmlformats.org/officeDocument/2006/relationships/tags" Target="../tags/tag3.xml"/><Relationship Id="rId6" Type="http://schemas.openxmlformats.org/officeDocument/2006/relationships/image" Target="../media/image104.png"/><Relationship Id="rId11" Type="http://schemas.openxmlformats.org/officeDocument/2006/relationships/image" Target="../media/image109.svg"/><Relationship Id="rId5" Type="http://schemas.openxmlformats.org/officeDocument/2006/relationships/image" Target="../media/image103.svg"/><Relationship Id="rId15" Type="http://schemas.openxmlformats.org/officeDocument/2006/relationships/image" Target="../media/image112.emf"/><Relationship Id="rId10" Type="http://schemas.openxmlformats.org/officeDocument/2006/relationships/image" Target="../media/image108.png"/><Relationship Id="rId19" Type="http://schemas.openxmlformats.org/officeDocument/2006/relationships/image" Target="../media/image111.svg"/><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26.svg"/></Relationships>
</file>

<file path=ppt/slides/_rels/slide1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12.emf"/><Relationship Id="rId3" Type="http://schemas.openxmlformats.org/officeDocument/2006/relationships/notesSlide" Target="../notesSlides/notesSlide18.xml"/><Relationship Id="rId21" Type="http://schemas.openxmlformats.org/officeDocument/2006/relationships/image" Target="../media/image133.svg"/><Relationship Id="rId7" Type="http://schemas.openxmlformats.org/officeDocument/2006/relationships/image" Target="../media/image105.svg"/><Relationship Id="rId12" Type="http://schemas.openxmlformats.org/officeDocument/2006/relationships/image" Target="../media/image101.png"/><Relationship Id="rId17" Type="http://schemas.openxmlformats.org/officeDocument/2006/relationships/image" Target="../media/image129.png"/><Relationship Id="rId25" Type="http://schemas.openxmlformats.org/officeDocument/2006/relationships/image" Target="../media/image111.svg"/><Relationship Id="rId2" Type="http://schemas.openxmlformats.org/officeDocument/2006/relationships/slideLayout" Target="../slideLayouts/slideLayout22.xml"/><Relationship Id="rId16" Type="http://schemas.openxmlformats.org/officeDocument/2006/relationships/image" Target="../media/image128.svg"/><Relationship Id="rId20" Type="http://schemas.openxmlformats.org/officeDocument/2006/relationships/image" Target="../media/image132.png"/><Relationship Id="rId1" Type="http://schemas.openxmlformats.org/officeDocument/2006/relationships/tags" Target="../tags/tag4.xml"/><Relationship Id="rId6" Type="http://schemas.openxmlformats.org/officeDocument/2006/relationships/image" Target="../media/image104.png"/><Relationship Id="rId11" Type="http://schemas.openxmlformats.org/officeDocument/2006/relationships/image" Target="../media/image109.svg"/><Relationship Id="rId24" Type="http://schemas.openxmlformats.org/officeDocument/2006/relationships/image" Target="../media/image110.png"/><Relationship Id="rId5" Type="http://schemas.openxmlformats.org/officeDocument/2006/relationships/image" Target="../media/image103.svg"/><Relationship Id="rId15" Type="http://schemas.openxmlformats.org/officeDocument/2006/relationships/image" Target="../media/image127.png"/><Relationship Id="rId23" Type="http://schemas.openxmlformats.org/officeDocument/2006/relationships/image" Target="../media/image135.svg"/><Relationship Id="rId28" Type="http://schemas.openxmlformats.org/officeDocument/2006/relationships/image" Target="../media/image114.svg"/><Relationship Id="rId10" Type="http://schemas.openxmlformats.org/officeDocument/2006/relationships/image" Target="../media/image108.png"/><Relationship Id="rId19" Type="http://schemas.openxmlformats.org/officeDocument/2006/relationships/image" Target="../media/image131.svg"/><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26.svg"/><Relationship Id="rId22" Type="http://schemas.openxmlformats.org/officeDocument/2006/relationships/image" Target="../media/image134.png"/><Relationship Id="rId27" Type="http://schemas.openxmlformats.org/officeDocument/2006/relationships/image" Target="../media/image1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xml"/><Relationship Id="rId1" Type="http://schemas.openxmlformats.org/officeDocument/2006/relationships/slideLayout" Target="../slideLayouts/slideLayout89.xml"/></Relationships>
</file>

<file path=ppt/slides/_rels/slide2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3.png"/><Relationship Id="rId18" Type="http://schemas.openxmlformats.org/officeDocument/2006/relationships/image" Target="../media/image128.svg"/><Relationship Id="rId26" Type="http://schemas.openxmlformats.org/officeDocument/2006/relationships/image" Target="../media/image110.png"/><Relationship Id="rId3" Type="http://schemas.openxmlformats.org/officeDocument/2006/relationships/notesSlide" Target="../notesSlides/notesSlide20.xml"/><Relationship Id="rId21" Type="http://schemas.openxmlformats.org/officeDocument/2006/relationships/image" Target="../media/image131.svg"/><Relationship Id="rId7" Type="http://schemas.openxmlformats.org/officeDocument/2006/relationships/image" Target="../media/image105.svg"/><Relationship Id="rId12" Type="http://schemas.openxmlformats.org/officeDocument/2006/relationships/image" Target="../media/image101.png"/><Relationship Id="rId17" Type="http://schemas.openxmlformats.org/officeDocument/2006/relationships/image" Target="../media/image127.png"/><Relationship Id="rId25" Type="http://schemas.openxmlformats.org/officeDocument/2006/relationships/image" Target="../media/image135.svg"/><Relationship Id="rId2" Type="http://schemas.openxmlformats.org/officeDocument/2006/relationships/slideLayout" Target="../slideLayouts/slideLayout22.xml"/><Relationship Id="rId16" Type="http://schemas.openxmlformats.org/officeDocument/2006/relationships/image" Target="../media/image126.svg"/><Relationship Id="rId20" Type="http://schemas.openxmlformats.org/officeDocument/2006/relationships/image" Target="../media/image130.png"/><Relationship Id="rId1" Type="http://schemas.openxmlformats.org/officeDocument/2006/relationships/tags" Target="../tags/tag5.xml"/><Relationship Id="rId6" Type="http://schemas.openxmlformats.org/officeDocument/2006/relationships/image" Target="../media/image104.png"/><Relationship Id="rId11" Type="http://schemas.openxmlformats.org/officeDocument/2006/relationships/image" Target="../media/image109.svg"/><Relationship Id="rId24" Type="http://schemas.openxmlformats.org/officeDocument/2006/relationships/image" Target="../media/image134.png"/><Relationship Id="rId5" Type="http://schemas.openxmlformats.org/officeDocument/2006/relationships/image" Target="../media/image103.svg"/><Relationship Id="rId15" Type="http://schemas.openxmlformats.org/officeDocument/2006/relationships/image" Target="../media/image125.png"/><Relationship Id="rId23" Type="http://schemas.openxmlformats.org/officeDocument/2006/relationships/image" Target="../media/image133.svg"/><Relationship Id="rId28" Type="http://schemas.openxmlformats.org/officeDocument/2006/relationships/image" Target="../media/image112.emf"/><Relationship Id="rId10" Type="http://schemas.openxmlformats.org/officeDocument/2006/relationships/image" Target="../media/image108.png"/><Relationship Id="rId19" Type="http://schemas.openxmlformats.org/officeDocument/2006/relationships/image" Target="../media/image129.png"/><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14.svg"/><Relationship Id="rId22" Type="http://schemas.openxmlformats.org/officeDocument/2006/relationships/image" Target="../media/image132.png"/><Relationship Id="rId27" Type="http://schemas.openxmlformats.org/officeDocument/2006/relationships/image" Target="../media/image11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2.xml"/><Relationship Id="rId1" Type="http://schemas.openxmlformats.org/officeDocument/2006/relationships/slideLayout" Target="../slideLayouts/slideLayout105.xml"/></Relationships>
</file>

<file path=ppt/slides/_rels/slide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5.xml"/><Relationship Id="rId1" Type="http://schemas.openxmlformats.org/officeDocument/2006/relationships/slideLayout" Target="../slideLayouts/slideLayout105.xml"/></Relationships>
</file>

<file path=ppt/slides/_rels/slide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6.xml"/><Relationship Id="rId1" Type="http://schemas.openxmlformats.org/officeDocument/2006/relationships/slideLayout" Target="../slideLayouts/slideLayout105.xml"/></Relationships>
</file>

<file path=ppt/slides/_rels/slide2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7.xml"/><Relationship Id="rId1" Type="http://schemas.openxmlformats.org/officeDocument/2006/relationships/slideLayout" Target="../slideLayouts/slideLayout8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xml"/><Relationship Id="rId1" Type="http://schemas.openxmlformats.org/officeDocument/2006/relationships/slideLayout" Target="../slideLayouts/slideLayout89.xml"/></Relationships>
</file>

<file path=ppt/slides/_rels/slide3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notesSlide" Target="../notesSlides/notesSlide30.xml"/><Relationship Id="rId7" Type="http://schemas.openxmlformats.org/officeDocument/2006/relationships/image" Target="../media/image142.png"/><Relationship Id="rId2" Type="http://schemas.openxmlformats.org/officeDocument/2006/relationships/slideLayout" Target="../slideLayouts/slideLayout22.xml"/><Relationship Id="rId1" Type="http://schemas.openxmlformats.org/officeDocument/2006/relationships/tags" Target="../tags/tag6.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12.emf"/><Relationship Id="rId9" Type="http://schemas.openxmlformats.org/officeDocument/2006/relationships/image" Target="../media/image144.png"/></Relationships>
</file>

<file path=ppt/slides/_rels/slide3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notesSlide" Target="../notesSlides/notesSlide31.xml"/><Relationship Id="rId7" Type="http://schemas.openxmlformats.org/officeDocument/2006/relationships/image" Target="../media/image142.png"/><Relationship Id="rId2" Type="http://schemas.openxmlformats.org/officeDocument/2006/relationships/slideLayout" Target="../slideLayouts/slideLayout22.xml"/><Relationship Id="rId1" Type="http://schemas.openxmlformats.org/officeDocument/2006/relationships/tags" Target="../tags/tag7.xml"/><Relationship Id="rId6" Type="http://schemas.openxmlformats.org/officeDocument/2006/relationships/image" Target="../media/image112.emf"/><Relationship Id="rId11" Type="http://schemas.openxmlformats.org/officeDocument/2006/relationships/image" Target="../media/image144.png"/><Relationship Id="rId5" Type="http://schemas.openxmlformats.org/officeDocument/2006/relationships/image" Target="../media/image100.svg"/><Relationship Id="rId10" Type="http://schemas.openxmlformats.org/officeDocument/2006/relationships/image" Target="../media/image111.svg"/><Relationship Id="rId4" Type="http://schemas.openxmlformats.org/officeDocument/2006/relationships/image" Target="../media/image99.png"/><Relationship Id="rId9" Type="http://schemas.openxmlformats.org/officeDocument/2006/relationships/image" Target="../media/image110.png"/></Relationships>
</file>

<file path=ppt/slides/_rels/slide32.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13.png"/><Relationship Id="rId3" Type="http://schemas.openxmlformats.org/officeDocument/2006/relationships/notesSlide" Target="../notesSlides/notesSlide32.xml"/><Relationship Id="rId7" Type="http://schemas.openxmlformats.org/officeDocument/2006/relationships/image" Target="../media/image142.png"/><Relationship Id="rId12" Type="http://schemas.openxmlformats.org/officeDocument/2006/relationships/image" Target="../media/image146.emf"/><Relationship Id="rId2" Type="http://schemas.openxmlformats.org/officeDocument/2006/relationships/slideLayout" Target="../slideLayouts/slideLayout22.xml"/><Relationship Id="rId1" Type="http://schemas.openxmlformats.org/officeDocument/2006/relationships/tags" Target="../tags/tag8.xml"/><Relationship Id="rId6" Type="http://schemas.openxmlformats.org/officeDocument/2006/relationships/image" Target="../media/image112.emf"/><Relationship Id="rId11" Type="http://schemas.openxmlformats.org/officeDocument/2006/relationships/image" Target="../media/image145.emf"/><Relationship Id="rId5" Type="http://schemas.openxmlformats.org/officeDocument/2006/relationships/image" Target="../media/image100.svg"/><Relationship Id="rId15" Type="http://schemas.openxmlformats.org/officeDocument/2006/relationships/image" Target="../media/image144.png"/><Relationship Id="rId10" Type="http://schemas.openxmlformats.org/officeDocument/2006/relationships/image" Target="../media/image111.svg"/><Relationship Id="rId4" Type="http://schemas.openxmlformats.org/officeDocument/2006/relationships/image" Target="../media/image99.png"/><Relationship Id="rId9" Type="http://schemas.openxmlformats.org/officeDocument/2006/relationships/image" Target="../media/image110.png"/><Relationship Id="rId14" Type="http://schemas.openxmlformats.org/officeDocument/2006/relationships/image" Target="../media/image114.svg"/></Relationships>
</file>

<file path=ppt/slides/_rels/slide33.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08.png"/><Relationship Id="rId18" Type="http://schemas.openxmlformats.org/officeDocument/2006/relationships/image" Target="../media/image111.svg"/><Relationship Id="rId3" Type="http://schemas.openxmlformats.org/officeDocument/2006/relationships/notesSlide" Target="../notesSlides/notesSlide33.xml"/><Relationship Id="rId21" Type="http://schemas.openxmlformats.org/officeDocument/2006/relationships/image" Target="../media/image144.png"/><Relationship Id="rId7" Type="http://schemas.openxmlformats.org/officeDocument/2006/relationships/image" Target="../media/image142.png"/><Relationship Id="rId12" Type="http://schemas.openxmlformats.org/officeDocument/2006/relationships/image" Target="../media/image126.svg"/><Relationship Id="rId17" Type="http://schemas.openxmlformats.org/officeDocument/2006/relationships/image" Target="../media/image110.png"/><Relationship Id="rId2" Type="http://schemas.openxmlformats.org/officeDocument/2006/relationships/slideLayout" Target="../slideLayouts/slideLayout22.xml"/><Relationship Id="rId16" Type="http://schemas.openxmlformats.org/officeDocument/2006/relationships/image" Target="../media/image148.jpeg"/><Relationship Id="rId20" Type="http://schemas.openxmlformats.org/officeDocument/2006/relationships/image" Target="../media/image114.svg"/><Relationship Id="rId1" Type="http://schemas.openxmlformats.org/officeDocument/2006/relationships/tags" Target="../tags/tag9.xml"/><Relationship Id="rId6" Type="http://schemas.openxmlformats.org/officeDocument/2006/relationships/image" Target="../media/image112.emf"/><Relationship Id="rId11" Type="http://schemas.openxmlformats.org/officeDocument/2006/relationships/image" Target="../media/image125.png"/><Relationship Id="rId5" Type="http://schemas.openxmlformats.org/officeDocument/2006/relationships/image" Target="../media/image100.svg"/><Relationship Id="rId15" Type="http://schemas.openxmlformats.org/officeDocument/2006/relationships/image" Target="../media/image147.emf"/><Relationship Id="rId10" Type="http://schemas.openxmlformats.org/officeDocument/2006/relationships/image" Target="../media/image146.emf"/><Relationship Id="rId19" Type="http://schemas.openxmlformats.org/officeDocument/2006/relationships/image" Target="../media/image113.png"/><Relationship Id="rId4" Type="http://schemas.openxmlformats.org/officeDocument/2006/relationships/image" Target="../media/image99.png"/><Relationship Id="rId9" Type="http://schemas.openxmlformats.org/officeDocument/2006/relationships/image" Target="../media/image145.emf"/><Relationship Id="rId14" Type="http://schemas.openxmlformats.org/officeDocument/2006/relationships/image" Target="../media/image109.svg"/></Relationships>
</file>

<file path=ppt/slides/_rels/slide34.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42.png"/><Relationship Id="rId18" Type="http://schemas.openxmlformats.org/officeDocument/2006/relationships/image" Target="../media/image114.svg"/><Relationship Id="rId3" Type="http://schemas.openxmlformats.org/officeDocument/2006/relationships/notesSlide" Target="../notesSlides/notesSlide34.xml"/><Relationship Id="rId7" Type="http://schemas.openxmlformats.org/officeDocument/2006/relationships/image" Target="../media/image126.svg"/><Relationship Id="rId12" Type="http://schemas.openxmlformats.org/officeDocument/2006/relationships/image" Target="../media/image147.emf"/><Relationship Id="rId17" Type="http://schemas.openxmlformats.org/officeDocument/2006/relationships/image" Target="../media/image113.png"/><Relationship Id="rId2" Type="http://schemas.openxmlformats.org/officeDocument/2006/relationships/slideLayout" Target="../slideLayouts/slideLayout22.xml"/><Relationship Id="rId16" Type="http://schemas.openxmlformats.org/officeDocument/2006/relationships/image" Target="../media/image146.emf"/><Relationship Id="rId20" Type="http://schemas.openxmlformats.org/officeDocument/2006/relationships/image" Target="../media/image111.svg"/><Relationship Id="rId1" Type="http://schemas.openxmlformats.org/officeDocument/2006/relationships/tags" Target="../tags/tag10.xml"/><Relationship Id="rId6" Type="http://schemas.openxmlformats.org/officeDocument/2006/relationships/image" Target="../media/image125.png"/><Relationship Id="rId11" Type="http://schemas.openxmlformats.org/officeDocument/2006/relationships/image" Target="../media/image112.emf"/><Relationship Id="rId5" Type="http://schemas.openxmlformats.org/officeDocument/2006/relationships/image" Target="../media/image100.svg"/><Relationship Id="rId15" Type="http://schemas.openxmlformats.org/officeDocument/2006/relationships/image" Target="../media/image144.png"/><Relationship Id="rId10" Type="http://schemas.openxmlformats.org/officeDocument/2006/relationships/image" Target="../media/image145.emf"/><Relationship Id="rId19" Type="http://schemas.openxmlformats.org/officeDocument/2006/relationships/image" Target="../media/image110.png"/><Relationship Id="rId4" Type="http://schemas.openxmlformats.org/officeDocument/2006/relationships/image" Target="../media/image99.png"/><Relationship Id="rId9" Type="http://schemas.openxmlformats.org/officeDocument/2006/relationships/image" Target="../media/image109.svg"/><Relationship Id="rId14" Type="http://schemas.openxmlformats.org/officeDocument/2006/relationships/image" Target="../media/image143.png"/></Relationships>
</file>

<file path=ppt/slides/_rels/slide3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42.png"/><Relationship Id="rId18" Type="http://schemas.openxmlformats.org/officeDocument/2006/relationships/image" Target="../media/image114.svg"/><Relationship Id="rId3" Type="http://schemas.openxmlformats.org/officeDocument/2006/relationships/notesSlide" Target="../notesSlides/notesSlide35.xml"/><Relationship Id="rId7" Type="http://schemas.openxmlformats.org/officeDocument/2006/relationships/image" Target="../media/image126.svg"/><Relationship Id="rId12" Type="http://schemas.openxmlformats.org/officeDocument/2006/relationships/image" Target="../media/image147.emf"/><Relationship Id="rId17" Type="http://schemas.openxmlformats.org/officeDocument/2006/relationships/image" Target="../media/image113.png"/><Relationship Id="rId2" Type="http://schemas.openxmlformats.org/officeDocument/2006/relationships/slideLayout" Target="../slideLayouts/slideLayout22.xml"/><Relationship Id="rId16" Type="http://schemas.openxmlformats.org/officeDocument/2006/relationships/image" Target="../media/image146.emf"/><Relationship Id="rId20" Type="http://schemas.openxmlformats.org/officeDocument/2006/relationships/image" Target="../media/image111.svg"/><Relationship Id="rId1" Type="http://schemas.openxmlformats.org/officeDocument/2006/relationships/tags" Target="../tags/tag11.xml"/><Relationship Id="rId6" Type="http://schemas.openxmlformats.org/officeDocument/2006/relationships/image" Target="../media/image125.png"/><Relationship Id="rId11" Type="http://schemas.openxmlformats.org/officeDocument/2006/relationships/image" Target="../media/image112.emf"/><Relationship Id="rId5" Type="http://schemas.openxmlformats.org/officeDocument/2006/relationships/image" Target="../media/image100.svg"/><Relationship Id="rId15" Type="http://schemas.openxmlformats.org/officeDocument/2006/relationships/image" Target="../media/image144.png"/><Relationship Id="rId10" Type="http://schemas.openxmlformats.org/officeDocument/2006/relationships/image" Target="../media/image145.emf"/><Relationship Id="rId19" Type="http://schemas.openxmlformats.org/officeDocument/2006/relationships/image" Target="../media/image110.png"/><Relationship Id="rId4" Type="http://schemas.openxmlformats.org/officeDocument/2006/relationships/image" Target="../media/image99.png"/><Relationship Id="rId9" Type="http://schemas.openxmlformats.org/officeDocument/2006/relationships/image" Target="../media/image109.svg"/><Relationship Id="rId14" Type="http://schemas.openxmlformats.org/officeDocument/2006/relationships/image" Target="../media/image143.png"/></Relationships>
</file>

<file path=ppt/slides/_rels/slide3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42.png"/><Relationship Id="rId18" Type="http://schemas.openxmlformats.org/officeDocument/2006/relationships/image" Target="../media/image110.png"/><Relationship Id="rId3" Type="http://schemas.openxmlformats.org/officeDocument/2006/relationships/notesSlide" Target="../notesSlides/notesSlide36.xml"/><Relationship Id="rId21" Type="http://schemas.openxmlformats.org/officeDocument/2006/relationships/image" Target="../media/image148.jpeg"/><Relationship Id="rId7" Type="http://schemas.openxmlformats.org/officeDocument/2006/relationships/image" Target="../media/image126.svg"/><Relationship Id="rId12" Type="http://schemas.openxmlformats.org/officeDocument/2006/relationships/image" Target="../media/image147.emf"/><Relationship Id="rId17" Type="http://schemas.openxmlformats.org/officeDocument/2006/relationships/image" Target="../media/image114.svg"/><Relationship Id="rId2" Type="http://schemas.openxmlformats.org/officeDocument/2006/relationships/slideLayout" Target="../slideLayouts/slideLayout22.xml"/><Relationship Id="rId16" Type="http://schemas.openxmlformats.org/officeDocument/2006/relationships/image" Target="../media/image113.png"/><Relationship Id="rId20" Type="http://schemas.openxmlformats.org/officeDocument/2006/relationships/image" Target="../media/image144.png"/><Relationship Id="rId1" Type="http://schemas.openxmlformats.org/officeDocument/2006/relationships/tags" Target="../tags/tag12.xml"/><Relationship Id="rId6" Type="http://schemas.openxmlformats.org/officeDocument/2006/relationships/image" Target="../media/image125.png"/><Relationship Id="rId11" Type="http://schemas.openxmlformats.org/officeDocument/2006/relationships/image" Target="../media/image112.emf"/><Relationship Id="rId5" Type="http://schemas.openxmlformats.org/officeDocument/2006/relationships/image" Target="../media/image100.svg"/><Relationship Id="rId15" Type="http://schemas.openxmlformats.org/officeDocument/2006/relationships/image" Target="../media/image146.emf"/><Relationship Id="rId10" Type="http://schemas.openxmlformats.org/officeDocument/2006/relationships/image" Target="../media/image145.emf"/><Relationship Id="rId19" Type="http://schemas.openxmlformats.org/officeDocument/2006/relationships/image" Target="../media/image111.svg"/><Relationship Id="rId4" Type="http://schemas.openxmlformats.org/officeDocument/2006/relationships/image" Target="../media/image99.png"/><Relationship Id="rId9" Type="http://schemas.openxmlformats.org/officeDocument/2006/relationships/image" Target="../media/image109.svg"/><Relationship Id="rId14" Type="http://schemas.openxmlformats.org/officeDocument/2006/relationships/image" Target="../media/image143.png"/></Relationships>
</file>

<file path=ppt/slides/_rels/slide37.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notesSlide" Target="../notesSlides/notesSlide37.xml"/><Relationship Id="rId7" Type="http://schemas.openxmlformats.org/officeDocument/2006/relationships/image" Target="../media/image109.svg"/><Relationship Id="rId2" Type="http://schemas.openxmlformats.org/officeDocument/2006/relationships/slideLayout" Target="../slideLayouts/slideLayout22.xml"/><Relationship Id="rId1" Type="http://schemas.openxmlformats.org/officeDocument/2006/relationships/tags" Target="../tags/tag13.xml"/><Relationship Id="rId6" Type="http://schemas.openxmlformats.org/officeDocument/2006/relationships/image" Target="../media/image108.png"/><Relationship Id="rId11" Type="http://schemas.openxmlformats.org/officeDocument/2006/relationships/image" Target="../media/image111.svg"/><Relationship Id="rId5" Type="http://schemas.openxmlformats.org/officeDocument/2006/relationships/image" Target="../media/image100.svg"/><Relationship Id="rId10" Type="http://schemas.openxmlformats.org/officeDocument/2006/relationships/image" Target="../media/image110.png"/><Relationship Id="rId4" Type="http://schemas.openxmlformats.org/officeDocument/2006/relationships/image" Target="../media/image99.png"/><Relationship Id="rId9" Type="http://schemas.openxmlformats.org/officeDocument/2006/relationships/image" Target="../media/image147.emf"/></Relationships>
</file>

<file path=ppt/slides/_rels/slide3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38.xml"/><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74.xml"/></Relationships>
</file>

<file path=ppt/slides/_rels/slide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90.xml"/><Relationship Id="rId4" Type="http://schemas.openxmlformats.org/officeDocument/2006/relationships/image" Target="../media/image111.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0.xml"/></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90.xml"/><Relationship Id="rId4" Type="http://schemas.openxmlformats.org/officeDocument/2006/relationships/image" Target="../media/image111.svg"/></Relationships>
</file>

<file path=ppt/slides/_rels/slide43.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07.svg"/><Relationship Id="rId18" Type="http://schemas.openxmlformats.org/officeDocument/2006/relationships/image" Target="../media/image112.emf"/><Relationship Id="rId26" Type="http://schemas.openxmlformats.org/officeDocument/2006/relationships/image" Target="../media/image149.emf"/><Relationship Id="rId3" Type="http://schemas.openxmlformats.org/officeDocument/2006/relationships/notesSlide" Target="../notesSlides/notesSlide43.xml"/><Relationship Id="rId21" Type="http://schemas.openxmlformats.org/officeDocument/2006/relationships/image" Target="../media/image143.png"/><Relationship Id="rId7" Type="http://schemas.openxmlformats.org/officeDocument/2006/relationships/image" Target="../media/image100.svg"/><Relationship Id="rId12" Type="http://schemas.openxmlformats.org/officeDocument/2006/relationships/image" Target="../media/image106.png"/><Relationship Id="rId17" Type="http://schemas.openxmlformats.org/officeDocument/2006/relationships/image" Target="../media/image145.emf"/><Relationship Id="rId25" Type="http://schemas.openxmlformats.org/officeDocument/2006/relationships/image" Target="../media/image111.svg"/><Relationship Id="rId2" Type="http://schemas.openxmlformats.org/officeDocument/2006/relationships/slideLayout" Target="../slideLayouts/slideLayout22.xml"/><Relationship Id="rId16" Type="http://schemas.openxmlformats.org/officeDocument/2006/relationships/image" Target="../media/image101.png"/><Relationship Id="rId20" Type="http://schemas.openxmlformats.org/officeDocument/2006/relationships/image" Target="../media/image142.png"/><Relationship Id="rId1" Type="http://schemas.openxmlformats.org/officeDocument/2006/relationships/tags" Target="../tags/tag14.xml"/><Relationship Id="rId6" Type="http://schemas.openxmlformats.org/officeDocument/2006/relationships/image" Target="../media/image99.png"/><Relationship Id="rId11" Type="http://schemas.openxmlformats.org/officeDocument/2006/relationships/image" Target="../media/image105.svg"/><Relationship Id="rId24" Type="http://schemas.openxmlformats.org/officeDocument/2006/relationships/image" Target="../media/image110.png"/><Relationship Id="rId5" Type="http://schemas.openxmlformats.org/officeDocument/2006/relationships/image" Target="../media/image103.svg"/><Relationship Id="rId15" Type="http://schemas.openxmlformats.org/officeDocument/2006/relationships/image" Target="../media/image109.svg"/><Relationship Id="rId23" Type="http://schemas.openxmlformats.org/officeDocument/2006/relationships/image" Target="../media/image146.emf"/><Relationship Id="rId28" Type="http://schemas.openxmlformats.org/officeDocument/2006/relationships/image" Target="../media/image114.svg"/><Relationship Id="rId10" Type="http://schemas.openxmlformats.org/officeDocument/2006/relationships/image" Target="../media/image104.png"/><Relationship Id="rId19" Type="http://schemas.openxmlformats.org/officeDocument/2006/relationships/image" Target="../media/image147.emf"/><Relationship Id="rId4" Type="http://schemas.openxmlformats.org/officeDocument/2006/relationships/image" Target="../media/image102.png"/><Relationship Id="rId9" Type="http://schemas.openxmlformats.org/officeDocument/2006/relationships/image" Target="../media/image126.svg"/><Relationship Id="rId14" Type="http://schemas.openxmlformats.org/officeDocument/2006/relationships/image" Target="../media/image108.png"/><Relationship Id="rId22" Type="http://schemas.openxmlformats.org/officeDocument/2006/relationships/image" Target="../media/image144.png"/><Relationship Id="rId27" Type="http://schemas.openxmlformats.org/officeDocument/2006/relationships/image" Target="../media/image11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2.xml"/><Relationship Id="rId1" Type="http://schemas.openxmlformats.org/officeDocument/2006/relationships/tags" Target="../tags/tag15.xml"/><Relationship Id="rId5" Type="http://schemas.openxmlformats.org/officeDocument/2006/relationships/image" Target="../media/image109.sv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3.png"/><Relationship Id="rId18" Type="http://schemas.openxmlformats.org/officeDocument/2006/relationships/image" Target="../media/image109.svg"/><Relationship Id="rId3" Type="http://schemas.openxmlformats.org/officeDocument/2006/relationships/notesSlide" Target="../notesSlides/notesSlide47.xml"/><Relationship Id="rId7" Type="http://schemas.openxmlformats.org/officeDocument/2006/relationships/image" Target="../media/image151.png"/><Relationship Id="rId12" Type="http://schemas.openxmlformats.org/officeDocument/2006/relationships/image" Target="../media/image142.png"/><Relationship Id="rId17" Type="http://schemas.openxmlformats.org/officeDocument/2006/relationships/image" Target="../media/image108.png"/><Relationship Id="rId2" Type="http://schemas.openxmlformats.org/officeDocument/2006/relationships/slideLayout" Target="../slideLayouts/slideLayout22.xml"/><Relationship Id="rId16" Type="http://schemas.openxmlformats.org/officeDocument/2006/relationships/image" Target="../media/image156.svg"/><Relationship Id="rId1" Type="http://schemas.openxmlformats.org/officeDocument/2006/relationships/tags" Target="../tags/tag16.xml"/><Relationship Id="rId6" Type="http://schemas.openxmlformats.org/officeDocument/2006/relationships/image" Target="../media/image100.svg"/><Relationship Id="rId11" Type="http://schemas.openxmlformats.org/officeDocument/2006/relationships/image" Target="../media/image143.png"/><Relationship Id="rId5" Type="http://schemas.openxmlformats.org/officeDocument/2006/relationships/image" Target="../media/image99.png"/><Relationship Id="rId15" Type="http://schemas.openxmlformats.org/officeDocument/2006/relationships/image" Target="../media/image155.png"/><Relationship Id="rId10" Type="http://schemas.openxmlformats.org/officeDocument/2006/relationships/image" Target="../media/image111.svg"/><Relationship Id="rId19" Type="http://schemas.openxmlformats.org/officeDocument/2006/relationships/image" Target="../media/image101.png"/><Relationship Id="rId4" Type="http://schemas.openxmlformats.org/officeDocument/2006/relationships/image" Target="../media/image150.png"/><Relationship Id="rId9" Type="http://schemas.openxmlformats.org/officeDocument/2006/relationships/image" Target="../media/image110.png"/><Relationship Id="rId14" Type="http://schemas.openxmlformats.org/officeDocument/2006/relationships/image" Target="../media/image154.svg"/></Relationships>
</file>

<file path=ppt/slides/_rels/slide4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8.xml"/><Relationship Id="rId1" Type="http://schemas.openxmlformats.org/officeDocument/2006/relationships/slideLayout" Target="../slideLayouts/slideLayout8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2.xml"/><Relationship Id="rId1" Type="http://schemas.openxmlformats.org/officeDocument/2006/relationships/tags" Target="../tags/tag17.xml"/><Relationship Id="rId5" Type="http://schemas.openxmlformats.org/officeDocument/2006/relationships/image" Target="../media/image158.png"/><Relationship Id="rId4" Type="http://schemas.openxmlformats.org/officeDocument/2006/relationships/image" Target="../media/image112.emf"/></Relationships>
</file>

<file path=ppt/slides/_rels/slide5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12.emf"/><Relationship Id="rId18" Type="http://schemas.openxmlformats.org/officeDocument/2006/relationships/image" Target="../media/image153.png"/><Relationship Id="rId26" Type="http://schemas.openxmlformats.org/officeDocument/2006/relationships/image" Target="../media/image165.emf"/><Relationship Id="rId3" Type="http://schemas.openxmlformats.org/officeDocument/2006/relationships/notesSlide" Target="../notesSlides/notesSlide51.xml"/><Relationship Id="rId21" Type="http://schemas.openxmlformats.org/officeDocument/2006/relationships/image" Target="../media/image160.png"/><Relationship Id="rId7" Type="http://schemas.openxmlformats.org/officeDocument/2006/relationships/image" Target="../media/image111.svg"/><Relationship Id="rId12" Type="http://schemas.openxmlformats.org/officeDocument/2006/relationships/image" Target="../media/image145.emf"/><Relationship Id="rId17" Type="http://schemas.openxmlformats.org/officeDocument/2006/relationships/image" Target="../media/image146.emf"/><Relationship Id="rId25" Type="http://schemas.openxmlformats.org/officeDocument/2006/relationships/image" Target="../media/image164.emf"/><Relationship Id="rId2" Type="http://schemas.openxmlformats.org/officeDocument/2006/relationships/slideLayout" Target="../slideLayouts/slideLayout22.xml"/><Relationship Id="rId16" Type="http://schemas.openxmlformats.org/officeDocument/2006/relationships/image" Target="../media/image143.png"/><Relationship Id="rId20" Type="http://schemas.openxmlformats.org/officeDocument/2006/relationships/image" Target="../media/image159.emf"/><Relationship Id="rId1" Type="http://schemas.openxmlformats.org/officeDocument/2006/relationships/tags" Target="../tags/tag18.xml"/><Relationship Id="rId6" Type="http://schemas.openxmlformats.org/officeDocument/2006/relationships/image" Target="../media/image110.png"/><Relationship Id="rId11" Type="http://schemas.openxmlformats.org/officeDocument/2006/relationships/image" Target="../media/image109.svg"/><Relationship Id="rId24" Type="http://schemas.openxmlformats.org/officeDocument/2006/relationships/image" Target="../media/image163.emf"/><Relationship Id="rId5" Type="http://schemas.openxmlformats.org/officeDocument/2006/relationships/image" Target="../media/image100.svg"/><Relationship Id="rId15" Type="http://schemas.openxmlformats.org/officeDocument/2006/relationships/image" Target="../media/image142.png"/><Relationship Id="rId23" Type="http://schemas.openxmlformats.org/officeDocument/2006/relationships/image" Target="../media/image162.emf"/><Relationship Id="rId28" Type="http://schemas.openxmlformats.org/officeDocument/2006/relationships/image" Target="../media/image114.svg"/><Relationship Id="rId10" Type="http://schemas.openxmlformats.org/officeDocument/2006/relationships/image" Target="../media/image108.png"/><Relationship Id="rId19" Type="http://schemas.openxmlformats.org/officeDocument/2006/relationships/image" Target="../media/image154.svg"/><Relationship Id="rId4" Type="http://schemas.openxmlformats.org/officeDocument/2006/relationships/image" Target="../media/image99.png"/><Relationship Id="rId9" Type="http://schemas.openxmlformats.org/officeDocument/2006/relationships/image" Target="../media/image126.svg"/><Relationship Id="rId14" Type="http://schemas.openxmlformats.org/officeDocument/2006/relationships/image" Target="../media/image147.emf"/><Relationship Id="rId22" Type="http://schemas.openxmlformats.org/officeDocument/2006/relationships/image" Target="../media/image161.svg"/><Relationship Id="rId27" Type="http://schemas.openxmlformats.org/officeDocument/2006/relationships/image" Target="../media/image113.png"/></Relationships>
</file>

<file path=ppt/slides/_rels/slide52.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61.svg"/><Relationship Id="rId18" Type="http://schemas.openxmlformats.org/officeDocument/2006/relationships/image" Target="../media/image151.png"/><Relationship Id="rId3" Type="http://schemas.openxmlformats.org/officeDocument/2006/relationships/notesSlide" Target="../notesSlides/notesSlide52.xml"/><Relationship Id="rId21" Type="http://schemas.openxmlformats.org/officeDocument/2006/relationships/image" Target="../media/image166.png"/><Relationship Id="rId7" Type="http://schemas.openxmlformats.org/officeDocument/2006/relationships/image" Target="../media/image111.svg"/><Relationship Id="rId12" Type="http://schemas.openxmlformats.org/officeDocument/2006/relationships/image" Target="../media/image160.png"/><Relationship Id="rId17" Type="http://schemas.openxmlformats.org/officeDocument/2006/relationships/image" Target="../media/image112.emf"/><Relationship Id="rId2" Type="http://schemas.openxmlformats.org/officeDocument/2006/relationships/slideLayout" Target="../slideLayouts/slideLayout22.xml"/><Relationship Id="rId16" Type="http://schemas.openxmlformats.org/officeDocument/2006/relationships/image" Target="../media/image150.png"/><Relationship Id="rId20" Type="http://schemas.openxmlformats.org/officeDocument/2006/relationships/image" Target="../media/image101.png"/><Relationship Id="rId1" Type="http://schemas.openxmlformats.org/officeDocument/2006/relationships/tags" Target="../tags/tag19.xml"/><Relationship Id="rId6" Type="http://schemas.openxmlformats.org/officeDocument/2006/relationships/image" Target="../media/image110.png"/><Relationship Id="rId11" Type="http://schemas.openxmlformats.org/officeDocument/2006/relationships/image" Target="../media/image154.svg"/><Relationship Id="rId5" Type="http://schemas.openxmlformats.org/officeDocument/2006/relationships/image" Target="../media/image100.svg"/><Relationship Id="rId15" Type="http://schemas.openxmlformats.org/officeDocument/2006/relationships/image" Target="../media/image114.svg"/><Relationship Id="rId10" Type="http://schemas.openxmlformats.org/officeDocument/2006/relationships/image" Target="../media/image153.png"/><Relationship Id="rId19" Type="http://schemas.openxmlformats.org/officeDocument/2006/relationships/image" Target="../media/image152.svg"/><Relationship Id="rId4" Type="http://schemas.openxmlformats.org/officeDocument/2006/relationships/image" Target="../media/image99.png"/><Relationship Id="rId9" Type="http://schemas.openxmlformats.org/officeDocument/2006/relationships/image" Target="../media/image142.png"/><Relationship Id="rId14" Type="http://schemas.openxmlformats.org/officeDocument/2006/relationships/image" Target="../media/image113.png"/><Relationship Id="rId22" Type="http://schemas.openxmlformats.org/officeDocument/2006/relationships/image" Target="../media/image167.svg"/></Relationships>
</file>

<file path=ppt/slides/_rels/slide5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54.svg"/><Relationship Id="rId18" Type="http://schemas.openxmlformats.org/officeDocument/2006/relationships/image" Target="../media/image114.svg"/><Relationship Id="rId3" Type="http://schemas.openxmlformats.org/officeDocument/2006/relationships/notesSlide" Target="../notesSlides/notesSlide53.xml"/><Relationship Id="rId21" Type="http://schemas.openxmlformats.org/officeDocument/2006/relationships/image" Target="../media/image101.png"/><Relationship Id="rId7" Type="http://schemas.openxmlformats.org/officeDocument/2006/relationships/image" Target="../media/image152.svg"/><Relationship Id="rId12" Type="http://schemas.openxmlformats.org/officeDocument/2006/relationships/image" Target="../media/image153.png"/><Relationship Id="rId17" Type="http://schemas.openxmlformats.org/officeDocument/2006/relationships/image" Target="../media/image113.png"/><Relationship Id="rId2" Type="http://schemas.openxmlformats.org/officeDocument/2006/relationships/slideLayout" Target="../slideLayouts/slideLayout22.xml"/><Relationship Id="rId16" Type="http://schemas.openxmlformats.org/officeDocument/2006/relationships/image" Target="../media/image161.svg"/><Relationship Id="rId20" Type="http://schemas.openxmlformats.org/officeDocument/2006/relationships/image" Target="../media/image112.emf"/><Relationship Id="rId1" Type="http://schemas.openxmlformats.org/officeDocument/2006/relationships/tags" Target="../tags/tag20.xml"/><Relationship Id="rId6" Type="http://schemas.openxmlformats.org/officeDocument/2006/relationships/image" Target="../media/image151.png"/><Relationship Id="rId11" Type="http://schemas.openxmlformats.org/officeDocument/2006/relationships/image" Target="../media/image142.png"/><Relationship Id="rId5" Type="http://schemas.openxmlformats.org/officeDocument/2006/relationships/image" Target="../media/image100.svg"/><Relationship Id="rId15" Type="http://schemas.openxmlformats.org/officeDocument/2006/relationships/image" Target="../media/image160.png"/><Relationship Id="rId23" Type="http://schemas.openxmlformats.org/officeDocument/2006/relationships/image" Target="../media/image167.svg"/><Relationship Id="rId10" Type="http://schemas.openxmlformats.org/officeDocument/2006/relationships/image" Target="../media/image143.png"/><Relationship Id="rId19" Type="http://schemas.openxmlformats.org/officeDocument/2006/relationships/image" Target="../media/image150.png"/><Relationship Id="rId4" Type="http://schemas.openxmlformats.org/officeDocument/2006/relationships/image" Target="../media/image99.png"/><Relationship Id="rId9" Type="http://schemas.openxmlformats.org/officeDocument/2006/relationships/image" Target="../media/image111.svg"/><Relationship Id="rId14" Type="http://schemas.openxmlformats.org/officeDocument/2006/relationships/image" Target="../media/image147.emf"/><Relationship Id="rId22" Type="http://schemas.openxmlformats.org/officeDocument/2006/relationships/image" Target="../media/image166.png"/></Relationships>
</file>

<file path=ppt/slides/_rels/slide5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54.svg"/><Relationship Id="rId18" Type="http://schemas.openxmlformats.org/officeDocument/2006/relationships/image" Target="../media/image114.svg"/><Relationship Id="rId3" Type="http://schemas.openxmlformats.org/officeDocument/2006/relationships/notesSlide" Target="../notesSlides/notesSlide54.xml"/><Relationship Id="rId21" Type="http://schemas.openxmlformats.org/officeDocument/2006/relationships/image" Target="../media/image101.png"/><Relationship Id="rId7" Type="http://schemas.openxmlformats.org/officeDocument/2006/relationships/image" Target="../media/image152.svg"/><Relationship Id="rId12" Type="http://schemas.openxmlformats.org/officeDocument/2006/relationships/image" Target="../media/image153.png"/><Relationship Id="rId17" Type="http://schemas.openxmlformats.org/officeDocument/2006/relationships/image" Target="../media/image113.png"/><Relationship Id="rId2" Type="http://schemas.openxmlformats.org/officeDocument/2006/relationships/slideLayout" Target="../slideLayouts/slideLayout22.xml"/><Relationship Id="rId16" Type="http://schemas.openxmlformats.org/officeDocument/2006/relationships/image" Target="../media/image161.svg"/><Relationship Id="rId20" Type="http://schemas.openxmlformats.org/officeDocument/2006/relationships/image" Target="../media/image112.emf"/><Relationship Id="rId1" Type="http://schemas.openxmlformats.org/officeDocument/2006/relationships/tags" Target="../tags/tag21.xml"/><Relationship Id="rId6" Type="http://schemas.openxmlformats.org/officeDocument/2006/relationships/image" Target="../media/image151.png"/><Relationship Id="rId11" Type="http://schemas.openxmlformats.org/officeDocument/2006/relationships/image" Target="../media/image142.png"/><Relationship Id="rId5" Type="http://schemas.openxmlformats.org/officeDocument/2006/relationships/image" Target="../media/image100.svg"/><Relationship Id="rId15" Type="http://schemas.openxmlformats.org/officeDocument/2006/relationships/image" Target="../media/image160.png"/><Relationship Id="rId23" Type="http://schemas.openxmlformats.org/officeDocument/2006/relationships/image" Target="../media/image167.svg"/><Relationship Id="rId10" Type="http://schemas.openxmlformats.org/officeDocument/2006/relationships/image" Target="../media/image143.png"/><Relationship Id="rId19" Type="http://schemas.openxmlformats.org/officeDocument/2006/relationships/image" Target="../media/image150.png"/><Relationship Id="rId4" Type="http://schemas.openxmlformats.org/officeDocument/2006/relationships/image" Target="../media/image99.png"/><Relationship Id="rId9" Type="http://schemas.openxmlformats.org/officeDocument/2006/relationships/image" Target="../media/image111.svg"/><Relationship Id="rId14" Type="http://schemas.openxmlformats.org/officeDocument/2006/relationships/image" Target="../media/image147.emf"/><Relationship Id="rId22" Type="http://schemas.openxmlformats.org/officeDocument/2006/relationships/image" Target="../media/image16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2.xml"/><Relationship Id="rId1" Type="http://schemas.openxmlformats.org/officeDocument/2006/relationships/tags" Target="../tags/tag22.xml"/><Relationship Id="rId4" Type="http://schemas.openxmlformats.org/officeDocument/2006/relationships/image" Target="../media/image112.emf"/></Relationships>
</file>

<file path=ppt/slides/_rels/slide5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42.png"/><Relationship Id="rId18" Type="http://schemas.openxmlformats.org/officeDocument/2006/relationships/image" Target="../media/image160.png"/><Relationship Id="rId3" Type="http://schemas.openxmlformats.org/officeDocument/2006/relationships/notesSlide" Target="../notesSlides/notesSlide56.xml"/><Relationship Id="rId21" Type="http://schemas.openxmlformats.org/officeDocument/2006/relationships/image" Target="../media/image144.png"/><Relationship Id="rId7" Type="http://schemas.openxmlformats.org/officeDocument/2006/relationships/image" Target="../media/image126.svg"/><Relationship Id="rId12" Type="http://schemas.openxmlformats.org/officeDocument/2006/relationships/image" Target="../media/image147.emf"/><Relationship Id="rId17" Type="http://schemas.openxmlformats.org/officeDocument/2006/relationships/image" Target="../media/image154.svg"/><Relationship Id="rId25" Type="http://schemas.openxmlformats.org/officeDocument/2006/relationships/image" Target="../media/image114.svg"/><Relationship Id="rId2" Type="http://schemas.openxmlformats.org/officeDocument/2006/relationships/slideLayout" Target="../slideLayouts/slideLayout22.xml"/><Relationship Id="rId16" Type="http://schemas.openxmlformats.org/officeDocument/2006/relationships/image" Target="../media/image153.png"/><Relationship Id="rId20" Type="http://schemas.openxmlformats.org/officeDocument/2006/relationships/image" Target="../media/image163.emf"/><Relationship Id="rId1" Type="http://schemas.openxmlformats.org/officeDocument/2006/relationships/tags" Target="../tags/tag23.xml"/><Relationship Id="rId6" Type="http://schemas.openxmlformats.org/officeDocument/2006/relationships/image" Target="../media/image125.png"/><Relationship Id="rId11" Type="http://schemas.openxmlformats.org/officeDocument/2006/relationships/image" Target="../media/image112.emf"/><Relationship Id="rId24" Type="http://schemas.openxmlformats.org/officeDocument/2006/relationships/image" Target="../media/image113.png"/><Relationship Id="rId5" Type="http://schemas.openxmlformats.org/officeDocument/2006/relationships/image" Target="../media/image100.svg"/><Relationship Id="rId15" Type="http://schemas.openxmlformats.org/officeDocument/2006/relationships/image" Target="../media/image146.emf"/><Relationship Id="rId23" Type="http://schemas.openxmlformats.org/officeDocument/2006/relationships/image" Target="../media/image111.svg"/><Relationship Id="rId10" Type="http://schemas.openxmlformats.org/officeDocument/2006/relationships/image" Target="../media/image145.emf"/><Relationship Id="rId19" Type="http://schemas.openxmlformats.org/officeDocument/2006/relationships/image" Target="../media/image161.svg"/><Relationship Id="rId4" Type="http://schemas.openxmlformats.org/officeDocument/2006/relationships/image" Target="../media/image99.png"/><Relationship Id="rId9" Type="http://schemas.openxmlformats.org/officeDocument/2006/relationships/image" Target="../media/image109.svg"/><Relationship Id="rId14" Type="http://schemas.openxmlformats.org/officeDocument/2006/relationships/image" Target="../media/image143.png"/><Relationship Id="rId22" Type="http://schemas.openxmlformats.org/officeDocument/2006/relationships/image" Target="../media/image1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5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12.emf"/><Relationship Id="rId18" Type="http://schemas.openxmlformats.org/officeDocument/2006/relationships/image" Target="../media/image153.png"/><Relationship Id="rId26" Type="http://schemas.openxmlformats.org/officeDocument/2006/relationships/image" Target="../media/image114.svg"/><Relationship Id="rId3" Type="http://schemas.openxmlformats.org/officeDocument/2006/relationships/notesSlide" Target="../notesSlides/notesSlide57.xml"/><Relationship Id="rId21" Type="http://schemas.openxmlformats.org/officeDocument/2006/relationships/image" Target="../media/image161.svg"/><Relationship Id="rId7" Type="http://schemas.openxmlformats.org/officeDocument/2006/relationships/image" Target="../media/image111.svg"/><Relationship Id="rId12" Type="http://schemas.openxmlformats.org/officeDocument/2006/relationships/image" Target="../media/image145.emf"/><Relationship Id="rId17" Type="http://schemas.openxmlformats.org/officeDocument/2006/relationships/image" Target="../media/image146.emf"/><Relationship Id="rId25" Type="http://schemas.openxmlformats.org/officeDocument/2006/relationships/image" Target="../media/image113.png"/><Relationship Id="rId2" Type="http://schemas.openxmlformats.org/officeDocument/2006/relationships/slideLayout" Target="../slideLayouts/slideLayout22.xml"/><Relationship Id="rId16" Type="http://schemas.openxmlformats.org/officeDocument/2006/relationships/image" Target="../media/image143.png"/><Relationship Id="rId20" Type="http://schemas.openxmlformats.org/officeDocument/2006/relationships/image" Target="../media/image160.png"/><Relationship Id="rId1" Type="http://schemas.openxmlformats.org/officeDocument/2006/relationships/tags" Target="../tags/tag24.xml"/><Relationship Id="rId6" Type="http://schemas.openxmlformats.org/officeDocument/2006/relationships/image" Target="../media/image110.png"/><Relationship Id="rId11" Type="http://schemas.openxmlformats.org/officeDocument/2006/relationships/image" Target="../media/image109.svg"/><Relationship Id="rId24" Type="http://schemas.openxmlformats.org/officeDocument/2006/relationships/image" Target="../media/image164.emf"/><Relationship Id="rId5" Type="http://schemas.openxmlformats.org/officeDocument/2006/relationships/image" Target="../media/image100.svg"/><Relationship Id="rId15" Type="http://schemas.openxmlformats.org/officeDocument/2006/relationships/image" Target="../media/image142.png"/><Relationship Id="rId23" Type="http://schemas.openxmlformats.org/officeDocument/2006/relationships/image" Target="../media/image163.emf"/><Relationship Id="rId10" Type="http://schemas.openxmlformats.org/officeDocument/2006/relationships/image" Target="../media/image108.png"/><Relationship Id="rId19" Type="http://schemas.openxmlformats.org/officeDocument/2006/relationships/image" Target="../media/image154.svg"/><Relationship Id="rId4" Type="http://schemas.openxmlformats.org/officeDocument/2006/relationships/image" Target="../media/image99.png"/><Relationship Id="rId9" Type="http://schemas.openxmlformats.org/officeDocument/2006/relationships/image" Target="../media/image126.svg"/><Relationship Id="rId14" Type="http://schemas.openxmlformats.org/officeDocument/2006/relationships/image" Target="../media/image147.emf"/><Relationship Id="rId22" Type="http://schemas.openxmlformats.org/officeDocument/2006/relationships/image" Target="../media/image162.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125.xml"/><Relationship Id="rId5" Type="http://schemas.openxmlformats.org/officeDocument/2006/relationships/image" Target="../media/image98.jpe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42.png"/><Relationship Id="rId18" Type="http://schemas.openxmlformats.org/officeDocument/2006/relationships/image" Target="../media/image144.png"/><Relationship Id="rId3" Type="http://schemas.openxmlformats.org/officeDocument/2006/relationships/notesSlide" Target="../notesSlides/notesSlide59.xml"/><Relationship Id="rId21" Type="http://schemas.openxmlformats.org/officeDocument/2006/relationships/image" Target="../media/image113.png"/><Relationship Id="rId7" Type="http://schemas.openxmlformats.org/officeDocument/2006/relationships/image" Target="../media/image126.svg"/><Relationship Id="rId12" Type="http://schemas.openxmlformats.org/officeDocument/2006/relationships/image" Target="../media/image147.emf"/><Relationship Id="rId17" Type="http://schemas.openxmlformats.org/officeDocument/2006/relationships/image" Target="../media/image154.svg"/><Relationship Id="rId2" Type="http://schemas.openxmlformats.org/officeDocument/2006/relationships/slideLayout" Target="../slideLayouts/slideLayout22.xml"/><Relationship Id="rId16" Type="http://schemas.openxmlformats.org/officeDocument/2006/relationships/image" Target="../media/image153.png"/><Relationship Id="rId20" Type="http://schemas.openxmlformats.org/officeDocument/2006/relationships/image" Target="../media/image111.svg"/><Relationship Id="rId1" Type="http://schemas.openxmlformats.org/officeDocument/2006/relationships/tags" Target="../tags/tag25.xml"/><Relationship Id="rId6" Type="http://schemas.openxmlformats.org/officeDocument/2006/relationships/image" Target="../media/image125.png"/><Relationship Id="rId11" Type="http://schemas.openxmlformats.org/officeDocument/2006/relationships/image" Target="../media/image112.emf"/><Relationship Id="rId5" Type="http://schemas.openxmlformats.org/officeDocument/2006/relationships/image" Target="../media/image100.svg"/><Relationship Id="rId15" Type="http://schemas.openxmlformats.org/officeDocument/2006/relationships/image" Target="../media/image146.emf"/><Relationship Id="rId23" Type="http://schemas.openxmlformats.org/officeDocument/2006/relationships/image" Target="../media/image168.emf"/><Relationship Id="rId10" Type="http://schemas.openxmlformats.org/officeDocument/2006/relationships/image" Target="../media/image145.emf"/><Relationship Id="rId19" Type="http://schemas.openxmlformats.org/officeDocument/2006/relationships/image" Target="../media/image110.png"/><Relationship Id="rId4" Type="http://schemas.openxmlformats.org/officeDocument/2006/relationships/image" Target="../media/image99.png"/><Relationship Id="rId9" Type="http://schemas.openxmlformats.org/officeDocument/2006/relationships/image" Target="../media/image109.svg"/><Relationship Id="rId14" Type="http://schemas.openxmlformats.org/officeDocument/2006/relationships/image" Target="../media/image143.png"/><Relationship Id="rId22" Type="http://schemas.openxmlformats.org/officeDocument/2006/relationships/image" Target="../media/image114.svg"/></Relationships>
</file>

<file path=ppt/slides/_rels/slide61.xml.rels><?xml version="1.0" encoding="UTF-8" standalone="yes"?>
<Relationships xmlns="http://schemas.openxmlformats.org/package/2006/relationships"><Relationship Id="rId3" Type="http://schemas.openxmlformats.org/officeDocument/2006/relationships/hyperlink" Target="https://aka.ms/AzureDeveloperSwag" TargetMode="External"/><Relationship Id="rId2" Type="http://schemas.openxmlformats.org/officeDocument/2006/relationships/hyperlink" Target="https://aka.ms/DevNewsletterJoin" TargetMode="External"/><Relationship Id="rId1" Type="http://schemas.openxmlformats.org/officeDocument/2006/relationships/slideLayout" Target="../slideLayouts/slideLayout10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9.xml"/></Relationships>
</file>

<file path=ppt/slides/_rels/slide64.xml.rels><?xml version="1.0" encoding="UTF-8" standalone="yes"?>
<Relationships xmlns="http://schemas.openxmlformats.org/package/2006/relationships"><Relationship Id="rId8" Type="http://schemas.openxmlformats.org/officeDocument/2006/relationships/image" Target="../media/image145.emf"/><Relationship Id="rId13" Type="http://schemas.openxmlformats.org/officeDocument/2006/relationships/image" Target="../media/image109.svg"/><Relationship Id="rId18" Type="http://schemas.openxmlformats.org/officeDocument/2006/relationships/image" Target="../media/image114.svg"/><Relationship Id="rId3" Type="http://schemas.openxmlformats.org/officeDocument/2006/relationships/notesSlide" Target="../notesSlides/notesSlide62.xml"/><Relationship Id="rId7" Type="http://schemas.openxmlformats.org/officeDocument/2006/relationships/image" Target="../media/image14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slideLayout" Target="../slideLayouts/slideLayout22.xml"/><Relationship Id="rId16" Type="http://schemas.openxmlformats.org/officeDocument/2006/relationships/image" Target="../media/image111.svg"/><Relationship Id="rId20" Type="http://schemas.openxmlformats.org/officeDocument/2006/relationships/image" Target="../media/image112.emf"/><Relationship Id="rId1" Type="http://schemas.openxmlformats.org/officeDocument/2006/relationships/tags" Target="../tags/tag26.xml"/><Relationship Id="rId6" Type="http://schemas.openxmlformats.org/officeDocument/2006/relationships/image" Target="../media/image142.png"/><Relationship Id="rId11" Type="http://schemas.openxmlformats.org/officeDocument/2006/relationships/image" Target="../media/image126.svg"/><Relationship Id="rId5" Type="http://schemas.openxmlformats.org/officeDocument/2006/relationships/image" Target="../media/image100.svg"/><Relationship Id="rId15" Type="http://schemas.openxmlformats.org/officeDocument/2006/relationships/image" Target="../media/image110.png"/><Relationship Id="rId10" Type="http://schemas.openxmlformats.org/officeDocument/2006/relationships/image" Target="../media/image125.png"/><Relationship Id="rId19" Type="http://schemas.openxmlformats.org/officeDocument/2006/relationships/image" Target="../media/image144.png"/><Relationship Id="rId4" Type="http://schemas.openxmlformats.org/officeDocument/2006/relationships/image" Target="../media/image99.png"/><Relationship Id="rId9" Type="http://schemas.openxmlformats.org/officeDocument/2006/relationships/image" Target="../media/image146.emf"/><Relationship Id="rId14" Type="http://schemas.openxmlformats.org/officeDocument/2006/relationships/image" Target="../media/image147.emf"/></Relationships>
</file>

<file path=ppt/slides/_rels/slide65.xml.rels><?xml version="1.0" encoding="UTF-8" standalone="yes"?>
<Relationships xmlns="http://schemas.openxmlformats.org/package/2006/relationships"><Relationship Id="rId8" Type="http://schemas.openxmlformats.org/officeDocument/2006/relationships/image" Target="../media/image145.emf"/><Relationship Id="rId13" Type="http://schemas.openxmlformats.org/officeDocument/2006/relationships/image" Target="../media/image109.svg"/><Relationship Id="rId18" Type="http://schemas.openxmlformats.org/officeDocument/2006/relationships/image" Target="../media/image114.svg"/><Relationship Id="rId3" Type="http://schemas.openxmlformats.org/officeDocument/2006/relationships/notesSlide" Target="../notesSlides/notesSlide63.xml"/><Relationship Id="rId7" Type="http://schemas.openxmlformats.org/officeDocument/2006/relationships/image" Target="../media/image14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slideLayout" Target="../slideLayouts/slideLayout22.xml"/><Relationship Id="rId16" Type="http://schemas.openxmlformats.org/officeDocument/2006/relationships/image" Target="../media/image111.svg"/><Relationship Id="rId20" Type="http://schemas.openxmlformats.org/officeDocument/2006/relationships/image" Target="../media/image112.emf"/><Relationship Id="rId1" Type="http://schemas.openxmlformats.org/officeDocument/2006/relationships/tags" Target="../tags/tag27.xml"/><Relationship Id="rId6" Type="http://schemas.openxmlformats.org/officeDocument/2006/relationships/image" Target="../media/image142.png"/><Relationship Id="rId11" Type="http://schemas.openxmlformats.org/officeDocument/2006/relationships/image" Target="../media/image126.svg"/><Relationship Id="rId5" Type="http://schemas.openxmlformats.org/officeDocument/2006/relationships/image" Target="../media/image100.svg"/><Relationship Id="rId15" Type="http://schemas.openxmlformats.org/officeDocument/2006/relationships/image" Target="../media/image110.png"/><Relationship Id="rId10" Type="http://schemas.openxmlformats.org/officeDocument/2006/relationships/image" Target="../media/image125.png"/><Relationship Id="rId19" Type="http://schemas.openxmlformats.org/officeDocument/2006/relationships/image" Target="../media/image144.png"/><Relationship Id="rId4" Type="http://schemas.openxmlformats.org/officeDocument/2006/relationships/image" Target="../media/image99.png"/><Relationship Id="rId9" Type="http://schemas.openxmlformats.org/officeDocument/2006/relationships/image" Target="../media/image146.emf"/><Relationship Id="rId14" Type="http://schemas.openxmlformats.org/officeDocument/2006/relationships/image" Target="../media/image147.emf"/></Relationships>
</file>

<file path=ppt/slides/_rels/slide66.xml.rels><?xml version="1.0" encoding="UTF-8" standalone="yes"?>
<Relationships xmlns="http://schemas.openxmlformats.org/package/2006/relationships"><Relationship Id="rId8" Type="http://schemas.openxmlformats.org/officeDocument/2006/relationships/image" Target="../media/image145.emf"/><Relationship Id="rId13" Type="http://schemas.openxmlformats.org/officeDocument/2006/relationships/image" Target="../media/image109.svg"/><Relationship Id="rId18" Type="http://schemas.openxmlformats.org/officeDocument/2006/relationships/image" Target="../media/image112.emf"/><Relationship Id="rId3" Type="http://schemas.openxmlformats.org/officeDocument/2006/relationships/notesSlide" Target="../notesSlides/notesSlide64.xml"/><Relationship Id="rId7" Type="http://schemas.openxmlformats.org/officeDocument/2006/relationships/image" Target="../media/image143.png"/><Relationship Id="rId12" Type="http://schemas.openxmlformats.org/officeDocument/2006/relationships/image" Target="../media/image108.png"/><Relationship Id="rId17" Type="http://schemas.openxmlformats.org/officeDocument/2006/relationships/image" Target="../media/image144.png"/><Relationship Id="rId2" Type="http://schemas.openxmlformats.org/officeDocument/2006/relationships/slideLayout" Target="../slideLayouts/slideLayout22.xml"/><Relationship Id="rId16" Type="http://schemas.openxmlformats.org/officeDocument/2006/relationships/image" Target="../media/image114.svg"/><Relationship Id="rId20" Type="http://schemas.openxmlformats.org/officeDocument/2006/relationships/image" Target="../media/image111.svg"/><Relationship Id="rId1" Type="http://schemas.openxmlformats.org/officeDocument/2006/relationships/tags" Target="../tags/tag28.xml"/><Relationship Id="rId6" Type="http://schemas.openxmlformats.org/officeDocument/2006/relationships/image" Target="../media/image142.png"/><Relationship Id="rId11" Type="http://schemas.openxmlformats.org/officeDocument/2006/relationships/image" Target="../media/image126.svg"/><Relationship Id="rId5" Type="http://schemas.openxmlformats.org/officeDocument/2006/relationships/image" Target="../media/image100.svg"/><Relationship Id="rId15" Type="http://schemas.openxmlformats.org/officeDocument/2006/relationships/image" Target="../media/image113.png"/><Relationship Id="rId10" Type="http://schemas.openxmlformats.org/officeDocument/2006/relationships/image" Target="../media/image125.png"/><Relationship Id="rId19" Type="http://schemas.openxmlformats.org/officeDocument/2006/relationships/image" Target="../media/image110.png"/><Relationship Id="rId4" Type="http://schemas.openxmlformats.org/officeDocument/2006/relationships/image" Target="../media/image99.png"/><Relationship Id="rId9" Type="http://schemas.openxmlformats.org/officeDocument/2006/relationships/image" Target="../media/image146.emf"/><Relationship Id="rId14" Type="http://schemas.openxmlformats.org/officeDocument/2006/relationships/image" Target="../media/image147.emf"/></Relationships>
</file>

<file path=ppt/slides/_rels/slide6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44.png"/><Relationship Id="rId18" Type="http://schemas.openxmlformats.org/officeDocument/2006/relationships/image" Target="../media/image114.svg"/><Relationship Id="rId3" Type="http://schemas.openxmlformats.org/officeDocument/2006/relationships/notesSlide" Target="../notesSlides/notesSlide65.xml"/><Relationship Id="rId7" Type="http://schemas.openxmlformats.org/officeDocument/2006/relationships/image" Target="../media/image143.png"/><Relationship Id="rId12" Type="http://schemas.openxmlformats.org/officeDocument/2006/relationships/image" Target="../media/image147.emf"/><Relationship Id="rId17" Type="http://schemas.openxmlformats.org/officeDocument/2006/relationships/image" Target="../media/image113.png"/><Relationship Id="rId2" Type="http://schemas.openxmlformats.org/officeDocument/2006/relationships/slideLayout" Target="../slideLayouts/slideLayout22.xml"/><Relationship Id="rId16" Type="http://schemas.openxmlformats.org/officeDocument/2006/relationships/image" Target="../media/image111.svg"/><Relationship Id="rId1" Type="http://schemas.openxmlformats.org/officeDocument/2006/relationships/tags" Target="../tags/tag29.xml"/><Relationship Id="rId6" Type="http://schemas.openxmlformats.org/officeDocument/2006/relationships/image" Target="../media/image142.png"/><Relationship Id="rId11" Type="http://schemas.openxmlformats.org/officeDocument/2006/relationships/image" Target="../media/image109.svg"/><Relationship Id="rId5" Type="http://schemas.openxmlformats.org/officeDocument/2006/relationships/image" Target="../media/image100.svg"/><Relationship Id="rId15" Type="http://schemas.openxmlformats.org/officeDocument/2006/relationships/image" Target="../media/image110.png"/><Relationship Id="rId10" Type="http://schemas.openxmlformats.org/officeDocument/2006/relationships/image" Target="../media/image108.png"/><Relationship Id="rId4" Type="http://schemas.openxmlformats.org/officeDocument/2006/relationships/image" Target="../media/image99.png"/><Relationship Id="rId9" Type="http://schemas.openxmlformats.org/officeDocument/2006/relationships/image" Target="../media/image126.svg"/><Relationship Id="rId14" Type="http://schemas.openxmlformats.org/officeDocument/2006/relationships/image" Target="../media/image112.emf"/></Relationships>
</file>

<file path=ppt/slides/_rels/slide6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12.emf"/><Relationship Id="rId3" Type="http://schemas.openxmlformats.org/officeDocument/2006/relationships/notesSlide" Target="../notesSlides/notesSlide66.xml"/><Relationship Id="rId7" Type="http://schemas.openxmlformats.org/officeDocument/2006/relationships/image" Target="../media/image143.png"/><Relationship Id="rId12" Type="http://schemas.openxmlformats.org/officeDocument/2006/relationships/image" Target="../media/image144.png"/><Relationship Id="rId17" Type="http://schemas.openxmlformats.org/officeDocument/2006/relationships/image" Target="../media/image114.svg"/><Relationship Id="rId2" Type="http://schemas.openxmlformats.org/officeDocument/2006/relationships/slideLayout" Target="../slideLayouts/slideLayout22.xml"/><Relationship Id="rId16" Type="http://schemas.openxmlformats.org/officeDocument/2006/relationships/image" Target="../media/image113.png"/><Relationship Id="rId1" Type="http://schemas.openxmlformats.org/officeDocument/2006/relationships/tags" Target="../tags/tag30.xml"/><Relationship Id="rId6" Type="http://schemas.openxmlformats.org/officeDocument/2006/relationships/image" Target="../media/image142.png"/><Relationship Id="rId11" Type="http://schemas.openxmlformats.org/officeDocument/2006/relationships/image" Target="../media/image109.svg"/><Relationship Id="rId5" Type="http://schemas.openxmlformats.org/officeDocument/2006/relationships/image" Target="../media/image100.svg"/><Relationship Id="rId15" Type="http://schemas.openxmlformats.org/officeDocument/2006/relationships/image" Target="../media/image111.svg"/><Relationship Id="rId10" Type="http://schemas.openxmlformats.org/officeDocument/2006/relationships/image" Target="../media/image108.png"/><Relationship Id="rId4" Type="http://schemas.openxmlformats.org/officeDocument/2006/relationships/image" Target="../media/image99.png"/><Relationship Id="rId9" Type="http://schemas.openxmlformats.org/officeDocument/2006/relationships/image" Target="../media/image126.svg"/><Relationship Id="rId14" Type="http://schemas.openxmlformats.org/officeDocument/2006/relationships/image" Target="../media/image1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E2D6-56AB-4568-9E42-A6556CF2EFE2}"/>
              </a:ext>
            </a:extLst>
          </p:cNvPr>
          <p:cNvSpPr>
            <a:spLocks noGrp="1"/>
          </p:cNvSpPr>
          <p:nvPr>
            <p:ph type="ctrTitle"/>
          </p:nvPr>
        </p:nvSpPr>
        <p:spPr>
          <a:xfrm>
            <a:off x="355140" y="2694513"/>
            <a:ext cx="5426345" cy="2387261"/>
          </a:xfrm>
        </p:spPr>
        <p:txBody>
          <a:bodyPr/>
          <a:lstStyle/>
          <a:p>
            <a:r>
              <a:rPr lang="en-US" sz="5294"/>
              <a:t>Serverless Azure In The Enterprise</a:t>
            </a:r>
            <a:br>
              <a:rPr lang="en-US" sz="5294"/>
            </a:br>
            <a:br>
              <a:rPr lang="en-US" sz="5294"/>
            </a:br>
            <a:r>
              <a:rPr lang="en-US" sz="2400">
                <a:solidFill>
                  <a:schemeClr val="accent3"/>
                </a:solidFill>
              </a:rPr>
              <a:t>Adam Stephensen &amp; Duncan Hunter</a:t>
            </a:r>
            <a:endParaRPr lang="en-US" sz="3137">
              <a:solidFill>
                <a:schemeClr val="accent3"/>
              </a:solidFill>
            </a:endParaRPr>
          </a:p>
        </p:txBody>
      </p:sp>
      <p:pic>
        <p:nvPicPr>
          <p:cNvPr id="6" name="Picture 5" descr="A picture containing building&#10;&#10;Description automatically generated">
            <a:extLst>
              <a:ext uri="{FF2B5EF4-FFF2-40B4-BE49-F238E27FC236}">
                <a16:creationId xmlns:a16="http://schemas.microsoft.com/office/drawing/2014/main" id="{DCAA02A7-7E16-468D-8D83-C55A717578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80182" y="487"/>
            <a:ext cx="6174395" cy="6857027"/>
          </a:xfrm>
          <a:prstGeom prst="rect">
            <a:avLst/>
          </a:prstGeom>
        </p:spPr>
      </p:pic>
    </p:spTree>
    <p:extLst>
      <p:ext uri="{BB962C8B-B14F-4D97-AF65-F5344CB8AC3E}">
        <p14:creationId xmlns:p14="http://schemas.microsoft.com/office/powerpoint/2010/main" val="1899754629"/>
      </p:ext>
    </p:extLst>
  </p:cSld>
  <p:clrMapOvr>
    <a:masterClrMapping/>
  </p:clrMapOvr>
  <mc:AlternateContent xmlns:mc="http://schemas.openxmlformats.org/markup-compatibility/2006" xmlns:p14="http://schemas.microsoft.com/office/powerpoint/2010/main">
    <mc:Choice Requires="p14">
      <p:transition spd="med" p14:dur="700" advTm="13036">
        <p:fade/>
      </p:transition>
    </mc:Choice>
    <mc:Fallback xmlns="">
      <p:transition spd="med" advTm="13036">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62E32E-B668-4A23-8250-8CE2DE215B5E}"/>
              </a:ext>
            </a:extLst>
          </p:cNvPr>
          <p:cNvSpPr>
            <a:spLocks noGrp="1"/>
          </p:cNvSpPr>
          <p:nvPr>
            <p:ph type="body" sz="quarter" idx="10"/>
          </p:nvPr>
        </p:nvSpPr>
        <p:spPr>
          <a:xfrm>
            <a:off x="587686" y="3121223"/>
            <a:ext cx="3599180" cy="615553"/>
          </a:xfrm>
        </p:spPr>
        <p:txBody>
          <a:bodyPr/>
          <a:lstStyle/>
          <a:p>
            <a:r>
              <a:rPr lang="en-AU" sz="4000">
                <a:solidFill>
                  <a:srgbClr val="50E6FF"/>
                </a:solidFill>
              </a:rPr>
              <a:t>Agenda</a:t>
            </a:r>
            <a:endParaRPr lang="en-AU">
              <a:solidFill>
                <a:srgbClr val="50E6FF"/>
              </a:solidFill>
            </a:endParaRPr>
          </a:p>
        </p:txBody>
      </p:sp>
      <p:sp>
        <p:nvSpPr>
          <p:cNvPr id="6" name="Text Placeholder 5">
            <a:extLst>
              <a:ext uri="{FF2B5EF4-FFF2-40B4-BE49-F238E27FC236}">
                <a16:creationId xmlns:a16="http://schemas.microsoft.com/office/drawing/2014/main" id="{B1B8214D-B156-4EA3-B984-A27E58BE2290}"/>
              </a:ext>
            </a:extLst>
          </p:cNvPr>
          <p:cNvSpPr>
            <a:spLocks noGrp="1"/>
          </p:cNvSpPr>
          <p:nvPr>
            <p:ph type="body" sz="quarter" idx="12"/>
          </p:nvPr>
        </p:nvSpPr>
        <p:spPr>
          <a:xfrm>
            <a:off x="5278262" y="2277895"/>
            <a:ext cx="6326052" cy="721700"/>
          </a:xfrm>
          <a:solidFill>
            <a:schemeClr val="accent2"/>
          </a:solidFill>
          <a:ln>
            <a:solidFill>
              <a:srgbClr val="404040"/>
            </a:solidFill>
          </a:ln>
        </p:spPr>
        <p:txBody>
          <a:bodyPr lIns="144000" tIns="144000" rIns="144000" bIns="144000" anchor="ctr"/>
          <a:lstStyle/>
          <a:p>
            <a:r>
              <a:rPr lang="en-GB">
                <a:solidFill>
                  <a:srgbClr val="262626"/>
                </a:solidFill>
              </a:rPr>
              <a:t>How you should build your next app</a:t>
            </a:r>
            <a:endParaRPr lang="en-AU">
              <a:solidFill>
                <a:srgbClr val="262626"/>
              </a:solidFill>
            </a:endParaRPr>
          </a:p>
        </p:txBody>
      </p:sp>
      <p:sp>
        <p:nvSpPr>
          <p:cNvPr id="7" name="Text Placeholder 5">
            <a:extLst>
              <a:ext uri="{FF2B5EF4-FFF2-40B4-BE49-F238E27FC236}">
                <a16:creationId xmlns:a16="http://schemas.microsoft.com/office/drawing/2014/main" id="{AF90798E-47C9-480C-A5B0-035CE7CDB2FE}"/>
              </a:ext>
            </a:extLst>
          </p:cNvPr>
          <p:cNvSpPr txBox="1">
            <a:spLocks/>
          </p:cNvSpPr>
          <p:nvPr/>
        </p:nvSpPr>
        <p:spPr>
          <a:xfrm>
            <a:off x="5278262" y="3101581"/>
            <a:ext cx="6326052" cy="721700"/>
          </a:xfrm>
          <a:prstGeom prst="rect">
            <a:avLst/>
          </a:prstGeom>
          <a:no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t>Why isn’t everyone doing this today?</a:t>
            </a:r>
            <a:endParaRPr lang="en-AU"/>
          </a:p>
        </p:txBody>
      </p:sp>
      <p:sp>
        <p:nvSpPr>
          <p:cNvPr id="9" name="Text Placeholder 5">
            <a:extLst>
              <a:ext uri="{FF2B5EF4-FFF2-40B4-BE49-F238E27FC236}">
                <a16:creationId xmlns:a16="http://schemas.microsoft.com/office/drawing/2014/main" id="{528B9C89-F53C-40D4-802B-109990A90B5F}"/>
              </a:ext>
            </a:extLst>
          </p:cNvPr>
          <p:cNvSpPr txBox="1">
            <a:spLocks/>
          </p:cNvSpPr>
          <p:nvPr/>
        </p:nvSpPr>
        <p:spPr>
          <a:xfrm>
            <a:off x="5278262" y="3925267"/>
            <a:ext cx="6326052" cy="721700"/>
          </a:xfrm>
          <a:prstGeom prst="rect">
            <a:avLst/>
          </a:prstGeom>
          <a:no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t>What are people doing now?</a:t>
            </a:r>
            <a:endParaRPr lang="en-AU"/>
          </a:p>
        </p:txBody>
      </p:sp>
    </p:spTree>
    <p:extLst>
      <p:ext uri="{BB962C8B-B14F-4D97-AF65-F5344CB8AC3E}">
        <p14:creationId xmlns:p14="http://schemas.microsoft.com/office/powerpoint/2010/main" val="1600421926"/>
      </p:ext>
    </p:extLst>
  </p:cSld>
  <p:clrMapOvr>
    <a:masterClrMapping/>
  </p:clrMapOvr>
  <p:transition advTm="1472">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9148" y="6931891"/>
            <a:ext cx="476250" cy="476250"/>
          </a:xfrm>
          <a:prstGeom prst="rect">
            <a:avLst/>
          </a:prstGeom>
        </p:spPr>
      </p:pic>
      <p:pic>
        <p:nvPicPr>
          <p:cNvPr id="21" name="Picture 4" descr="User Circle Icons - Download Free Vector Icons | Noun Project">
            <a:extLst>
              <a:ext uri="{FF2B5EF4-FFF2-40B4-BE49-F238E27FC236}">
                <a16:creationId xmlns:a16="http://schemas.microsoft.com/office/drawing/2014/main" id="{106641C7-446A-4AF7-9B93-29E963E45A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636" y="91505"/>
            <a:ext cx="525575" cy="5255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44" name="Straight Arrow Connector 43">
            <a:extLst>
              <a:ext uri="{FF2B5EF4-FFF2-40B4-BE49-F238E27FC236}">
                <a16:creationId xmlns:a16="http://schemas.microsoft.com/office/drawing/2014/main" id="{EBF4554D-DDC3-4BEC-9E28-7CDF64C97DA0}"/>
              </a:ext>
            </a:extLst>
          </p:cNvPr>
          <p:cNvCxnSpPr>
            <a:cxnSpLocks/>
          </p:cNvCxnSpPr>
          <p:nvPr/>
        </p:nvCxnSpPr>
        <p:spPr>
          <a:xfrm>
            <a:off x="947150" y="641645"/>
            <a:ext cx="822" cy="382317"/>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F55647FE-02AE-4127-AC88-A82F780546FD}"/>
              </a:ext>
            </a:extLst>
          </p:cNvPr>
          <p:cNvGrpSpPr/>
          <p:nvPr/>
        </p:nvGrpSpPr>
        <p:grpSpPr>
          <a:xfrm>
            <a:off x="228595" y="1103046"/>
            <a:ext cx="1449850" cy="1571201"/>
            <a:chOff x="1718064" y="2889420"/>
            <a:chExt cx="1449850" cy="1571201"/>
          </a:xfrm>
        </p:grpSpPr>
        <p:pic>
          <p:nvPicPr>
            <p:cNvPr id="51" name="Graphic 50">
              <a:extLst>
                <a:ext uri="{FF2B5EF4-FFF2-40B4-BE49-F238E27FC236}">
                  <a16:creationId xmlns:a16="http://schemas.microsoft.com/office/drawing/2014/main" id="{C273733F-1881-492F-B4A5-DB61D0765A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0604" y="3249062"/>
              <a:ext cx="525575" cy="525575"/>
            </a:xfrm>
            <a:prstGeom prst="rect">
              <a:avLst/>
            </a:prstGeom>
            <a:effectLst>
              <a:outerShdw blurRad="50800" dist="38100" dir="5400000" algn="t" rotWithShape="0">
                <a:prstClr val="black">
                  <a:alpha val="40000"/>
                </a:prstClr>
              </a:outerShdw>
            </a:effectLst>
          </p:spPr>
        </p:pic>
        <p:pic>
          <p:nvPicPr>
            <p:cNvPr id="52" name="Graphic 51">
              <a:extLst>
                <a:ext uri="{FF2B5EF4-FFF2-40B4-BE49-F238E27FC236}">
                  <a16:creationId xmlns:a16="http://schemas.microsoft.com/office/drawing/2014/main" id="{66EB344F-7C52-46EF-8D5B-76477F7D63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02362" y="3083364"/>
              <a:ext cx="238125" cy="238125"/>
            </a:xfrm>
            <a:prstGeom prst="rect">
              <a:avLst/>
            </a:prstGeom>
            <a:effectLst>
              <a:outerShdw blurRad="50800" dist="38100" dir="5400000" algn="t" rotWithShape="0">
                <a:prstClr val="black">
                  <a:alpha val="40000"/>
                </a:prstClr>
              </a:outerShdw>
            </a:effectLst>
          </p:spPr>
        </p:pic>
        <p:pic>
          <p:nvPicPr>
            <p:cNvPr id="53" name="Graphic 52">
              <a:extLst>
                <a:ext uri="{FF2B5EF4-FFF2-40B4-BE49-F238E27FC236}">
                  <a16:creationId xmlns:a16="http://schemas.microsoft.com/office/drawing/2014/main" id="{1B698C4F-23CC-4A86-B854-3F5872E754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80518" y="3429000"/>
              <a:ext cx="238125" cy="238125"/>
            </a:xfrm>
            <a:prstGeom prst="rect">
              <a:avLst/>
            </a:prstGeom>
            <a:effectLst>
              <a:outerShdw blurRad="50800" dist="38100" dir="5400000" algn="t" rotWithShape="0">
                <a:prstClr val="black">
                  <a:alpha val="40000"/>
                </a:prstClr>
              </a:outerShdw>
            </a:effectLst>
          </p:spPr>
        </p:pic>
        <p:pic>
          <p:nvPicPr>
            <p:cNvPr id="54" name="Graphic 53">
              <a:extLst>
                <a:ext uri="{FF2B5EF4-FFF2-40B4-BE49-F238E27FC236}">
                  <a16:creationId xmlns:a16="http://schemas.microsoft.com/office/drawing/2014/main" id="{3FCB85FD-75A7-44BC-98F7-C7F79EB862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74654" y="3774637"/>
              <a:ext cx="238125" cy="238125"/>
            </a:xfrm>
            <a:prstGeom prst="rect">
              <a:avLst/>
            </a:prstGeom>
            <a:effectLst>
              <a:outerShdw blurRad="50800" dist="38100" dir="5400000" algn="t" rotWithShape="0">
                <a:prstClr val="black">
                  <a:alpha val="40000"/>
                </a:prstClr>
              </a:outerShdw>
            </a:effectLst>
          </p:spPr>
        </p:pic>
        <p:sp>
          <p:nvSpPr>
            <p:cNvPr id="55" name="Rectangle 54">
              <a:extLst>
                <a:ext uri="{FF2B5EF4-FFF2-40B4-BE49-F238E27FC236}">
                  <a16:creationId xmlns:a16="http://schemas.microsoft.com/office/drawing/2014/main" id="{3BD3EC15-4135-47B2-8A44-5A1C448E3871}"/>
                </a:ext>
              </a:extLst>
            </p:cNvPr>
            <p:cNvSpPr/>
            <p:nvPr/>
          </p:nvSpPr>
          <p:spPr>
            <a:xfrm>
              <a:off x="1769345" y="2889420"/>
              <a:ext cx="1398569" cy="126120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56" name="TextBox 55">
              <a:extLst>
                <a:ext uri="{FF2B5EF4-FFF2-40B4-BE49-F238E27FC236}">
                  <a16:creationId xmlns:a16="http://schemas.microsoft.com/office/drawing/2014/main" id="{083EFC3E-BB98-4F32-B293-652DE66F36FF}"/>
                </a:ext>
              </a:extLst>
            </p:cNvPr>
            <p:cNvSpPr txBox="1"/>
            <p:nvPr/>
          </p:nvSpPr>
          <p:spPr>
            <a:xfrm>
              <a:off x="1718064" y="4206705"/>
              <a:ext cx="1437110" cy="253916"/>
            </a:xfrm>
            <a:prstGeom prst="rect">
              <a:avLst/>
            </a:prstGeom>
            <a:noFill/>
            <a:effectLst>
              <a:outerShdw blurRad="50800" dist="38100" dir="2700000" algn="tl" rotWithShape="0">
                <a:prstClr val="black">
                  <a:alpha val="20000"/>
                </a:prstClr>
              </a:outerShdw>
            </a:effectLst>
          </p:spPr>
          <p:txBody>
            <a:bodyPr wrap="square" rtlCol="0">
              <a:spAutoFit/>
            </a:bodyPr>
            <a:lstStyle/>
            <a:p>
              <a:r>
                <a:rPr lang="en-AU" sz="1050">
                  <a:solidFill>
                    <a:schemeClr val="tx1">
                      <a:lumMod val="50000"/>
                      <a:lumOff val="50000"/>
                    </a:schemeClr>
                  </a:solidFill>
                </a:rPr>
                <a:t>Azure Front Door</a:t>
              </a:r>
            </a:p>
          </p:txBody>
        </p:sp>
      </p:grpSp>
    </p:spTree>
    <p:custDataLst>
      <p:tags r:id="rId1"/>
    </p:custDataLst>
    <p:extLst>
      <p:ext uri="{BB962C8B-B14F-4D97-AF65-F5344CB8AC3E}">
        <p14:creationId xmlns:p14="http://schemas.microsoft.com/office/powerpoint/2010/main" val="4091361430"/>
      </p:ext>
    </p:extLst>
  </p:cSld>
  <p:clrMapOvr>
    <a:masterClrMapping/>
  </p:clrMapOvr>
  <mc:AlternateContent xmlns:mc="http://schemas.openxmlformats.org/markup-compatibility/2006" xmlns:p14="http://schemas.microsoft.com/office/powerpoint/2010/main">
    <mc:Choice Requires="p14">
      <p:transition spd="slow" p14:dur="2000" advTm="161690"/>
    </mc:Choice>
    <mc:Fallback xmlns="">
      <p:transition spd="slow" advTm="16169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E712F40-B542-4A2A-A42A-F9C8C44CE5B3}"/>
              </a:ext>
            </a:extLst>
          </p:cNvPr>
          <p:cNvGrpSpPr/>
          <p:nvPr/>
        </p:nvGrpSpPr>
        <p:grpSpPr>
          <a:xfrm>
            <a:off x="228595" y="1103046"/>
            <a:ext cx="1449850" cy="1571201"/>
            <a:chOff x="1718064" y="2889420"/>
            <a:chExt cx="1449850" cy="1571201"/>
          </a:xfrm>
        </p:grpSpPr>
        <p:pic>
          <p:nvPicPr>
            <p:cNvPr id="6" name="Graphic 5">
              <a:extLst>
                <a:ext uri="{FF2B5EF4-FFF2-40B4-BE49-F238E27FC236}">
                  <a16:creationId xmlns:a16="http://schemas.microsoft.com/office/drawing/2014/main" id="{7386E022-299C-49E8-85AC-0B2505D80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20604" y="3249062"/>
              <a:ext cx="525575" cy="525575"/>
            </a:xfrm>
            <a:prstGeom prst="rect">
              <a:avLst/>
            </a:prstGeom>
            <a:effectLst>
              <a:outerShdw blurRad="50800" dist="38100" dir="5400000" algn="t" rotWithShape="0">
                <a:prstClr val="black">
                  <a:alpha val="40000"/>
                </a:prstClr>
              </a:outerShdw>
            </a:effectLst>
          </p:spPr>
        </p:pic>
        <p:pic>
          <p:nvPicPr>
            <p:cNvPr id="41" name="Graphic 40">
              <a:extLst>
                <a:ext uri="{FF2B5EF4-FFF2-40B4-BE49-F238E27FC236}">
                  <a16:creationId xmlns:a16="http://schemas.microsoft.com/office/drawing/2014/main" id="{D6103E38-B0C0-403B-91D3-2D921FFF8C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2362" y="3083364"/>
              <a:ext cx="238125" cy="238125"/>
            </a:xfrm>
            <a:prstGeom prst="rect">
              <a:avLst/>
            </a:prstGeom>
            <a:effectLst>
              <a:outerShdw blurRad="50800" dist="38100" dir="5400000" algn="t" rotWithShape="0">
                <a:prstClr val="black">
                  <a:alpha val="40000"/>
                </a:prstClr>
              </a:outerShdw>
            </a:effectLst>
          </p:spPr>
        </p:pic>
        <p:pic>
          <p:nvPicPr>
            <p:cNvPr id="45" name="Graphic 44">
              <a:extLst>
                <a:ext uri="{FF2B5EF4-FFF2-40B4-BE49-F238E27FC236}">
                  <a16:creationId xmlns:a16="http://schemas.microsoft.com/office/drawing/2014/main" id="{2D653C7B-5A82-4F6A-8DB4-7F3BFCBCBA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80518" y="3429000"/>
              <a:ext cx="238125" cy="238125"/>
            </a:xfrm>
            <a:prstGeom prst="rect">
              <a:avLst/>
            </a:prstGeom>
            <a:effectLst>
              <a:outerShdw blurRad="50800" dist="38100" dir="5400000" algn="t" rotWithShape="0">
                <a:prstClr val="black">
                  <a:alpha val="40000"/>
                </a:prstClr>
              </a:outerShdw>
            </a:effectLst>
          </p:spPr>
        </p:pic>
        <p:pic>
          <p:nvPicPr>
            <p:cNvPr id="63" name="Graphic 62">
              <a:extLst>
                <a:ext uri="{FF2B5EF4-FFF2-40B4-BE49-F238E27FC236}">
                  <a16:creationId xmlns:a16="http://schemas.microsoft.com/office/drawing/2014/main" id="{77AE69F0-D41E-4493-8F34-E5C126B6BF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74654" y="3774637"/>
              <a:ext cx="238125" cy="238125"/>
            </a:xfrm>
            <a:prstGeom prst="rect">
              <a:avLst/>
            </a:prstGeom>
            <a:effectLst>
              <a:outerShdw blurRad="50800" dist="38100" dir="5400000" algn="t" rotWithShape="0">
                <a:prstClr val="black">
                  <a:alpha val="40000"/>
                </a:prstClr>
              </a:outerShdw>
            </a:effectLst>
          </p:spPr>
        </p:pic>
        <p:sp>
          <p:nvSpPr>
            <p:cNvPr id="65" name="Rectangle 64">
              <a:extLst>
                <a:ext uri="{FF2B5EF4-FFF2-40B4-BE49-F238E27FC236}">
                  <a16:creationId xmlns:a16="http://schemas.microsoft.com/office/drawing/2014/main" id="{CC886689-A8C7-4FE2-A32E-CC0AAC081E48}"/>
                </a:ext>
              </a:extLst>
            </p:cNvPr>
            <p:cNvSpPr/>
            <p:nvPr/>
          </p:nvSpPr>
          <p:spPr>
            <a:xfrm>
              <a:off x="1769345" y="2889420"/>
              <a:ext cx="1398569" cy="126120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7" name="TextBox 76">
              <a:extLst>
                <a:ext uri="{FF2B5EF4-FFF2-40B4-BE49-F238E27FC236}">
                  <a16:creationId xmlns:a16="http://schemas.microsoft.com/office/drawing/2014/main" id="{4C80996B-7C41-4C69-ABB2-7C25B2A5F2C8}"/>
                </a:ext>
              </a:extLst>
            </p:cNvPr>
            <p:cNvSpPr txBox="1"/>
            <p:nvPr/>
          </p:nvSpPr>
          <p:spPr>
            <a:xfrm>
              <a:off x="1718064" y="4206705"/>
              <a:ext cx="1437110" cy="253916"/>
            </a:xfrm>
            <a:prstGeom prst="rect">
              <a:avLst/>
            </a:prstGeom>
            <a:noFill/>
            <a:effectLst>
              <a:outerShdw blurRad="50800" dist="38100" dir="2700000" algn="tl" rotWithShape="0">
                <a:prstClr val="black">
                  <a:alpha val="20000"/>
                </a:prstClr>
              </a:outerShdw>
            </a:effectLst>
          </p:spPr>
          <p:txBody>
            <a:bodyPr wrap="square" rtlCol="0">
              <a:spAutoFit/>
            </a:bodyPr>
            <a:lstStyle/>
            <a:p>
              <a:r>
                <a:rPr lang="en-AU" sz="1050">
                  <a:solidFill>
                    <a:schemeClr val="tx1">
                      <a:lumMod val="50000"/>
                      <a:lumOff val="50000"/>
                    </a:schemeClr>
                  </a:solidFill>
                </a:rPr>
                <a:t>Azure Front Door</a:t>
              </a:r>
            </a:p>
          </p:txBody>
        </p:sp>
      </p:grpSp>
      <p:cxnSp>
        <p:nvCxnSpPr>
          <p:cNvPr id="23" name="Straight Arrow Connector 22">
            <a:extLst>
              <a:ext uri="{FF2B5EF4-FFF2-40B4-BE49-F238E27FC236}">
                <a16:creationId xmlns:a16="http://schemas.microsoft.com/office/drawing/2014/main" id="{97F29F17-6589-4E4E-B28F-834724BFC222}"/>
              </a:ext>
            </a:extLst>
          </p:cNvPr>
          <p:cNvCxnSpPr>
            <a:cxnSpLocks/>
          </p:cNvCxnSpPr>
          <p:nvPr/>
        </p:nvCxnSpPr>
        <p:spPr>
          <a:xfrm>
            <a:off x="947150" y="641645"/>
            <a:ext cx="822" cy="382317"/>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A52F626-1EFB-4A4B-A9DB-9157405A95C6}"/>
              </a:ext>
            </a:extLst>
          </p:cNvPr>
          <p:cNvSpPr/>
          <p:nvPr/>
        </p:nvSpPr>
        <p:spPr>
          <a:xfrm>
            <a:off x="4523928" y="63317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18" name="Rectangle 17">
            <a:extLst>
              <a:ext uri="{FF2B5EF4-FFF2-40B4-BE49-F238E27FC236}">
                <a16:creationId xmlns:a16="http://schemas.microsoft.com/office/drawing/2014/main" id="{72F04E14-0B5D-4E00-90DB-940CD19C3F6C}"/>
              </a:ext>
            </a:extLst>
          </p:cNvPr>
          <p:cNvSpPr/>
          <p:nvPr/>
        </p:nvSpPr>
        <p:spPr>
          <a:xfrm>
            <a:off x="6275055" y="63317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22" name="Rectangle 21">
            <a:extLst>
              <a:ext uri="{FF2B5EF4-FFF2-40B4-BE49-F238E27FC236}">
                <a16:creationId xmlns:a16="http://schemas.microsoft.com/office/drawing/2014/main" id="{0BDEF815-926F-41F8-980D-6027E1687ED1}"/>
              </a:ext>
            </a:extLst>
          </p:cNvPr>
          <p:cNvSpPr/>
          <p:nvPr/>
        </p:nvSpPr>
        <p:spPr>
          <a:xfrm>
            <a:off x="2497727" y="410495"/>
            <a:ext cx="7239289" cy="263005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24" name="TextBox 23">
            <a:extLst>
              <a:ext uri="{FF2B5EF4-FFF2-40B4-BE49-F238E27FC236}">
                <a16:creationId xmlns:a16="http://schemas.microsoft.com/office/drawing/2014/main" id="{96FFF510-3DA9-4977-885C-013074A6FABD}"/>
              </a:ext>
            </a:extLst>
          </p:cNvPr>
          <p:cNvSpPr txBox="1"/>
          <p:nvPr/>
        </p:nvSpPr>
        <p:spPr>
          <a:xfrm>
            <a:off x="6287181" y="629836"/>
            <a:ext cx="1200728" cy="261610"/>
          </a:xfrm>
          <a:prstGeom prst="rect">
            <a:avLst/>
          </a:prstGeom>
          <a:noFill/>
        </p:spPr>
        <p:txBody>
          <a:bodyPr wrap="square" rtlCol="0">
            <a:spAutoFit/>
          </a:bodyPr>
          <a:lstStyle/>
          <a:p>
            <a:r>
              <a:rPr lang="en-AU" sz="1050">
                <a:solidFill>
                  <a:schemeClr val="tx1">
                    <a:lumMod val="50000"/>
                    <a:lumOff val="50000"/>
                  </a:schemeClr>
                </a:solidFill>
              </a:rPr>
              <a:t>APIs</a:t>
            </a:r>
          </a:p>
        </p:txBody>
      </p:sp>
      <p:pic>
        <p:nvPicPr>
          <p:cNvPr id="25" name="Graphic 24">
            <a:extLst>
              <a:ext uri="{FF2B5EF4-FFF2-40B4-BE49-F238E27FC236}">
                <a16:creationId xmlns:a16="http://schemas.microsoft.com/office/drawing/2014/main" id="{CF2B9F15-101C-4988-997A-5FB9D1CDC9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49230" y="1284258"/>
            <a:ext cx="371365" cy="371365"/>
          </a:xfrm>
          <a:prstGeom prst="rect">
            <a:avLst/>
          </a:prstGeom>
          <a:effectLst>
            <a:outerShdw blurRad="50800" dist="38100" dir="5400000" algn="t" rotWithShape="0">
              <a:prstClr val="black">
                <a:alpha val="40000"/>
              </a:prstClr>
            </a:outerShdw>
          </a:effectLst>
        </p:spPr>
      </p:pic>
      <p:sp>
        <p:nvSpPr>
          <p:cNvPr id="27" name="TextBox 26">
            <a:extLst>
              <a:ext uri="{FF2B5EF4-FFF2-40B4-BE49-F238E27FC236}">
                <a16:creationId xmlns:a16="http://schemas.microsoft.com/office/drawing/2014/main" id="{540185A7-3EF6-40C0-9669-703D1C6CDA6F}"/>
              </a:ext>
            </a:extLst>
          </p:cNvPr>
          <p:cNvSpPr txBox="1"/>
          <p:nvPr/>
        </p:nvSpPr>
        <p:spPr>
          <a:xfrm>
            <a:off x="2454983" y="3081733"/>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r>
              <a:rPr lang="en-AU" sz="1050">
                <a:solidFill>
                  <a:schemeClr val="tx1">
                    <a:lumMod val="50000"/>
                    <a:lumOff val="50000"/>
                  </a:schemeClr>
                </a:solidFill>
              </a:rPr>
              <a:t>Azure Region #1</a:t>
            </a:r>
          </a:p>
        </p:txBody>
      </p:sp>
      <p:sp>
        <p:nvSpPr>
          <p:cNvPr id="32" name="TextBox 31">
            <a:extLst>
              <a:ext uri="{FF2B5EF4-FFF2-40B4-BE49-F238E27FC236}">
                <a16:creationId xmlns:a16="http://schemas.microsoft.com/office/drawing/2014/main" id="{08B8AAB1-AADF-4163-B434-D1E4C52D31BB}"/>
              </a:ext>
            </a:extLst>
          </p:cNvPr>
          <p:cNvSpPr txBox="1"/>
          <p:nvPr/>
        </p:nvSpPr>
        <p:spPr>
          <a:xfrm>
            <a:off x="4559466" y="626679"/>
            <a:ext cx="1200728" cy="261610"/>
          </a:xfrm>
          <a:prstGeom prst="rect">
            <a:avLst/>
          </a:prstGeom>
          <a:noFill/>
        </p:spPr>
        <p:txBody>
          <a:bodyPr wrap="square" rtlCol="0">
            <a:spAutoFit/>
          </a:bodyPr>
          <a:lstStyle/>
          <a:p>
            <a:r>
              <a:rPr lang="en-AU" sz="1050">
                <a:solidFill>
                  <a:schemeClr val="tx1">
                    <a:lumMod val="50000"/>
                    <a:lumOff val="50000"/>
                  </a:schemeClr>
                </a:solidFill>
              </a:rPr>
              <a:t>API Management</a:t>
            </a:r>
          </a:p>
        </p:txBody>
      </p:sp>
      <p:sp>
        <p:nvSpPr>
          <p:cNvPr id="35" name="TextBox 34">
            <a:extLst>
              <a:ext uri="{FF2B5EF4-FFF2-40B4-BE49-F238E27FC236}">
                <a16:creationId xmlns:a16="http://schemas.microsoft.com/office/drawing/2014/main" id="{BFF58102-147C-496D-BF7E-FFB9CE6E74B5}"/>
              </a:ext>
            </a:extLst>
          </p:cNvPr>
          <p:cNvSpPr txBox="1"/>
          <p:nvPr/>
        </p:nvSpPr>
        <p:spPr>
          <a:xfrm>
            <a:off x="6696332" y="1315134"/>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pic>
        <p:nvPicPr>
          <p:cNvPr id="39" name="Picture 38">
            <a:extLst>
              <a:ext uri="{FF2B5EF4-FFF2-40B4-BE49-F238E27FC236}">
                <a16:creationId xmlns:a16="http://schemas.microsoft.com/office/drawing/2014/main" id="{3E8E48E2-BC75-46F2-9902-298396BA937B}"/>
              </a:ext>
            </a:extLst>
          </p:cNvPr>
          <p:cNvPicPr>
            <a:picLocks noChangeAspect="1"/>
          </p:cNvPicPr>
          <p:nvPr/>
        </p:nvPicPr>
        <p:blipFill>
          <a:blip r:embed="rId14"/>
          <a:stretch>
            <a:fillRect/>
          </a:stretch>
        </p:blipFill>
        <p:spPr>
          <a:xfrm>
            <a:off x="6286635" y="1788771"/>
            <a:ext cx="539750" cy="444500"/>
          </a:xfrm>
          <a:prstGeom prst="rect">
            <a:avLst/>
          </a:prstGeom>
        </p:spPr>
      </p:pic>
      <p:sp>
        <p:nvSpPr>
          <p:cNvPr id="40" name="TextBox 39">
            <a:extLst>
              <a:ext uri="{FF2B5EF4-FFF2-40B4-BE49-F238E27FC236}">
                <a16:creationId xmlns:a16="http://schemas.microsoft.com/office/drawing/2014/main" id="{C9C63DCE-FFFF-4FB1-8207-CB9A5F7DD0C1}"/>
              </a:ext>
            </a:extLst>
          </p:cNvPr>
          <p:cNvSpPr txBox="1"/>
          <p:nvPr/>
        </p:nvSpPr>
        <p:spPr>
          <a:xfrm>
            <a:off x="6728729" y="1770950"/>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sp>
        <p:nvSpPr>
          <p:cNvPr id="42" name="TextBox 41">
            <a:extLst>
              <a:ext uri="{FF2B5EF4-FFF2-40B4-BE49-F238E27FC236}">
                <a16:creationId xmlns:a16="http://schemas.microsoft.com/office/drawing/2014/main" id="{2735AD23-A033-45DF-A285-3F9A2D28113B}"/>
              </a:ext>
            </a:extLst>
          </p:cNvPr>
          <p:cNvSpPr txBox="1"/>
          <p:nvPr/>
        </p:nvSpPr>
        <p:spPr>
          <a:xfrm>
            <a:off x="2497727" y="442495"/>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cxnSp>
        <p:nvCxnSpPr>
          <p:cNvPr id="69" name="Connector: Elbow 68">
            <a:extLst>
              <a:ext uri="{FF2B5EF4-FFF2-40B4-BE49-F238E27FC236}">
                <a16:creationId xmlns:a16="http://schemas.microsoft.com/office/drawing/2014/main" id="{E11B580E-7096-4234-8A4B-D9BE659FB537}"/>
              </a:ext>
            </a:extLst>
          </p:cNvPr>
          <p:cNvCxnSpPr>
            <a:cxnSpLocks/>
            <a:stCxn id="65" idx="3"/>
            <a:endCxn id="17" idx="1"/>
          </p:cNvCxnSpPr>
          <p:nvPr/>
        </p:nvCxnSpPr>
        <p:spPr>
          <a:xfrm>
            <a:off x="1678445" y="1733648"/>
            <a:ext cx="2845483" cy="2265"/>
          </a:xfrm>
          <a:prstGeom prst="bentConnector3">
            <a:avLst>
              <a:gd name="adj1" fmla="val 50000"/>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Picture 4" descr="User Circle Icons - Download Free Vector Icons | Noun Project">
            <a:extLst>
              <a:ext uri="{FF2B5EF4-FFF2-40B4-BE49-F238E27FC236}">
                <a16:creationId xmlns:a16="http://schemas.microsoft.com/office/drawing/2014/main" id="{6861AFB4-AF7E-4002-9921-B78E341493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4636" y="91505"/>
            <a:ext cx="525575" cy="525575"/>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2CA8245D-049C-435A-9F09-B5FD9C947061}"/>
              </a:ext>
            </a:extLst>
          </p:cNvPr>
          <p:cNvGrpSpPr/>
          <p:nvPr/>
        </p:nvGrpSpPr>
        <p:grpSpPr>
          <a:xfrm>
            <a:off x="4669589" y="1486483"/>
            <a:ext cx="1316614" cy="489187"/>
            <a:chOff x="4669589" y="1486483"/>
            <a:chExt cx="1316614" cy="489187"/>
          </a:xfrm>
        </p:grpSpPr>
        <p:pic>
          <p:nvPicPr>
            <p:cNvPr id="29" name="Graphic 28">
              <a:extLst>
                <a:ext uri="{FF2B5EF4-FFF2-40B4-BE49-F238E27FC236}">
                  <a16:creationId xmlns:a16="http://schemas.microsoft.com/office/drawing/2014/main" id="{674B4214-01F7-4A98-A442-42B080B02E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30" name="TextBox 29">
              <a:extLst>
                <a:ext uri="{FF2B5EF4-FFF2-40B4-BE49-F238E27FC236}">
                  <a16:creationId xmlns:a16="http://schemas.microsoft.com/office/drawing/2014/main" id="{AABAE131-359F-4998-8E2D-1650CE8B9FEC}"/>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Tree>
    <p:custDataLst>
      <p:tags r:id="rId1"/>
    </p:custDataLst>
    <p:extLst>
      <p:ext uri="{BB962C8B-B14F-4D97-AF65-F5344CB8AC3E}">
        <p14:creationId xmlns:p14="http://schemas.microsoft.com/office/powerpoint/2010/main" val="603637057"/>
      </p:ext>
    </p:extLst>
  </p:cSld>
  <p:clrMapOvr>
    <a:masterClrMapping/>
  </p:clrMapOvr>
  <mc:AlternateContent xmlns:mc="http://schemas.openxmlformats.org/markup-compatibility/2006" xmlns:p14="http://schemas.microsoft.com/office/powerpoint/2010/main">
    <mc:Choice Requires="p14">
      <p:transition spd="slow" p14:dur="2000" advTm="161690"/>
    </mc:Choice>
    <mc:Fallback xmlns="">
      <p:transition spd="slow" advTm="1616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p:bldP spid="35"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B9D66F7-D659-4D19-9CC0-590FE65F594A}"/>
              </a:ext>
            </a:extLst>
          </p:cNvPr>
          <p:cNvSpPr>
            <a:spLocks noGrp="1"/>
          </p:cNvSpPr>
          <p:nvPr>
            <p:ph type="body" sz="quarter" idx="10"/>
          </p:nvPr>
        </p:nvSpPr>
        <p:spPr>
          <a:xfrm>
            <a:off x="586740" y="420341"/>
            <a:ext cx="11018520" cy="5146024"/>
          </a:xfrm>
        </p:spPr>
        <p:txBody>
          <a:bodyPr/>
          <a:lstStyle/>
          <a:p>
            <a:r>
              <a:rPr lang="en-AU" sz="2000" b="0">
                <a:solidFill>
                  <a:srgbClr val="C586C0"/>
                </a:solidFill>
                <a:effectLst/>
                <a:latin typeface="Consolas" panose="020B0609020204030204" pitchFamily="49" charset="0"/>
              </a:rPr>
              <a:t>using</a:t>
            </a:r>
            <a:r>
              <a:rPr lang="en-AU" sz="2000" b="0">
                <a:solidFill>
                  <a:srgbClr val="D4D4D4"/>
                </a:solidFill>
                <a:effectLst/>
                <a:latin typeface="Consolas" panose="020B0609020204030204" pitchFamily="49" charset="0"/>
              </a:rPr>
              <a:t> </a:t>
            </a:r>
            <a:r>
              <a:rPr lang="en-AU" sz="2000" b="0" err="1">
                <a:solidFill>
                  <a:srgbClr val="4EC9B0"/>
                </a:solidFill>
                <a:effectLst/>
                <a:latin typeface="Consolas" panose="020B0609020204030204" pitchFamily="49" charset="0"/>
              </a:rPr>
              <a:t>System</a:t>
            </a:r>
            <a:r>
              <a:rPr lang="en-AU" sz="2000" b="0" err="1">
                <a:solidFill>
                  <a:srgbClr val="D4D4D4"/>
                </a:solidFill>
                <a:effectLst/>
                <a:latin typeface="Consolas" panose="020B0609020204030204" pitchFamily="49" charset="0"/>
              </a:rPr>
              <a:t>.</a:t>
            </a:r>
            <a:r>
              <a:rPr lang="en-AU" sz="2000" b="0" err="1">
                <a:solidFill>
                  <a:srgbClr val="4EC9B0"/>
                </a:solidFill>
                <a:effectLst/>
                <a:latin typeface="Consolas" panose="020B0609020204030204" pitchFamily="49" charset="0"/>
              </a:rPr>
              <a:t>Net</a:t>
            </a:r>
            <a:r>
              <a:rPr lang="en-AU" sz="2000" b="0">
                <a:solidFill>
                  <a:srgbClr val="D4D4D4"/>
                </a:solidFill>
                <a:effectLst/>
                <a:latin typeface="Consolas" panose="020B0609020204030204" pitchFamily="49" charset="0"/>
              </a:rPr>
              <a:t>;</a:t>
            </a:r>
          </a:p>
          <a:p>
            <a:r>
              <a:rPr lang="en-AU" sz="2000" b="0">
                <a:solidFill>
                  <a:srgbClr val="C586C0"/>
                </a:solidFill>
                <a:effectLst/>
                <a:latin typeface="Consolas" panose="020B0609020204030204" pitchFamily="49" charset="0"/>
              </a:rPr>
              <a:t>using</a:t>
            </a:r>
            <a:r>
              <a:rPr lang="en-AU" sz="2000" b="0">
                <a:solidFill>
                  <a:srgbClr val="D4D4D4"/>
                </a:solidFill>
                <a:effectLst/>
                <a:latin typeface="Consolas" panose="020B0609020204030204" pitchFamily="49" charset="0"/>
              </a:rPr>
              <a:t> </a:t>
            </a:r>
            <a:r>
              <a:rPr lang="en-AU" sz="2000" b="0" err="1">
                <a:solidFill>
                  <a:srgbClr val="4EC9B0"/>
                </a:solidFill>
                <a:effectLst/>
                <a:latin typeface="Consolas" panose="020B0609020204030204" pitchFamily="49" charset="0"/>
              </a:rPr>
              <a:t>Microsoft</a:t>
            </a:r>
            <a:r>
              <a:rPr lang="en-AU" sz="2000" b="0" err="1">
                <a:solidFill>
                  <a:srgbClr val="D4D4D4"/>
                </a:solidFill>
                <a:effectLst/>
                <a:latin typeface="Consolas" panose="020B0609020204030204" pitchFamily="49" charset="0"/>
              </a:rPr>
              <a:t>.</a:t>
            </a:r>
            <a:r>
              <a:rPr lang="en-AU" sz="2000" b="0" err="1">
                <a:solidFill>
                  <a:srgbClr val="4EC9B0"/>
                </a:solidFill>
                <a:effectLst/>
                <a:latin typeface="Consolas" panose="020B0609020204030204" pitchFamily="49" charset="0"/>
              </a:rPr>
              <a:t>AspNetCore</a:t>
            </a:r>
            <a:r>
              <a:rPr lang="en-AU" sz="2000" b="0" err="1">
                <a:solidFill>
                  <a:srgbClr val="D4D4D4"/>
                </a:solidFill>
                <a:effectLst/>
                <a:latin typeface="Consolas" panose="020B0609020204030204" pitchFamily="49" charset="0"/>
              </a:rPr>
              <a:t>.</a:t>
            </a:r>
            <a:r>
              <a:rPr lang="en-AU" sz="2000" b="0" err="1">
                <a:solidFill>
                  <a:srgbClr val="4EC9B0"/>
                </a:solidFill>
                <a:effectLst/>
                <a:latin typeface="Consolas" panose="020B0609020204030204" pitchFamily="49" charset="0"/>
              </a:rPr>
              <a:t>Mvc</a:t>
            </a:r>
            <a:r>
              <a:rPr lang="en-AU" sz="2000" b="0">
                <a:solidFill>
                  <a:srgbClr val="D4D4D4"/>
                </a:solidFill>
                <a:effectLst/>
                <a:latin typeface="Consolas" panose="020B0609020204030204" pitchFamily="49" charset="0"/>
              </a:rPr>
              <a:t>;</a:t>
            </a:r>
          </a:p>
          <a:p>
            <a:r>
              <a:rPr lang="en-AU" sz="2000" b="0">
                <a:solidFill>
                  <a:srgbClr val="C586C0"/>
                </a:solidFill>
                <a:effectLst/>
                <a:latin typeface="Consolas" panose="020B0609020204030204" pitchFamily="49" charset="0"/>
              </a:rPr>
              <a:t>using</a:t>
            </a:r>
            <a:r>
              <a:rPr lang="en-AU" sz="2000" b="0">
                <a:solidFill>
                  <a:srgbClr val="D4D4D4"/>
                </a:solidFill>
                <a:effectLst/>
                <a:latin typeface="Consolas" panose="020B0609020204030204" pitchFamily="49" charset="0"/>
              </a:rPr>
              <a:t> </a:t>
            </a:r>
            <a:r>
              <a:rPr lang="en-AU" sz="2000" b="0" err="1">
                <a:solidFill>
                  <a:srgbClr val="4EC9B0"/>
                </a:solidFill>
                <a:effectLst/>
                <a:latin typeface="Consolas" panose="020B0609020204030204" pitchFamily="49" charset="0"/>
              </a:rPr>
              <a:t>Microsoft</a:t>
            </a:r>
            <a:r>
              <a:rPr lang="en-AU" sz="2000" b="0" err="1">
                <a:solidFill>
                  <a:srgbClr val="D4D4D4"/>
                </a:solidFill>
                <a:effectLst/>
                <a:latin typeface="Consolas" panose="020B0609020204030204" pitchFamily="49" charset="0"/>
              </a:rPr>
              <a:t>.</a:t>
            </a:r>
            <a:r>
              <a:rPr lang="en-AU" sz="2000" b="0" err="1">
                <a:solidFill>
                  <a:srgbClr val="4EC9B0"/>
                </a:solidFill>
                <a:effectLst/>
                <a:latin typeface="Consolas" panose="020B0609020204030204" pitchFamily="49" charset="0"/>
              </a:rPr>
              <a:t>Extensions</a:t>
            </a:r>
            <a:r>
              <a:rPr lang="en-AU" sz="2000" b="0" err="1">
                <a:solidFill>
                  <a:srgbClr val="D4D4D4"/>
                </a:solidFill>
                <a:effectLst/>
                <a:latin typeface="Consolas" panose="020B0609020204030204" pitchFamily="49" charset="0"/>
              </a:rPr>
              <a:t>.</a:t>
            </a:r>
            <a:r>
              <a:rPr lang="en-AU" sz="2000" b="0" err="1">
                <a:solidFill>
                  <a:srgbClr val="4EC9B0"/>
                </a:solidFill>
                <a:effectLst/>
                <a:latin typeface="Consolas" panose="020B0609020204030204" pitchFamily="49" charset="0"/>
              </a:rPr>
              <a:t>Primitives</a:t>
            </a:r>
            <a:r>
              <a:rPr lang="en-AU" sz="2000" b="0">
                <a:solidFill>
                  <a:srgbClr val="D4D4D4"/>
                </a:solidFill>
                <a:effectLst/>
                <a:latin typeface="Consolas" panose="020B0609020204030204" pitchFamily="49" charset="0"/>
              </a:rPr>
              <a:t>;</a:t>
            </a:r>
          </a:p>
          <a:p>
            <a:br>
              <a:rPr lang="en-AU" sz="2000" b="0">
                <a:solidFill>
                  <a:srgbClr val="D4D4D4"/>
                </a:solidFill>
                <a:effectLst/>
                <a:latin typeface="Consolas" panose="020B0609020204030204" pitchFamily="49" charset="0"/>
              </a:rPr>
            </a:br>
            <a:r>
              <a:rPr lang="en-AU" sz="2000" b="0">
                <a:solidFill>
                  <a:srgbClr val="569CD6"/>
                </a:solidFill>
                <a:effectLst/>
                <a:latin typeface="Consolas" panose="020B0609020204030204" pitchFamily="49" charset="0"/>
              </a:rPr>
              <a:t>public</a:t>
            </a:r>
            <a:r>
              <a:rPr lang="en-AU" sz="2000" b="0">
                <a:solidFill>
                  <a:srgbClr val="D4D4D4"/>
                </a:solidFill>
                <a:effectLst/>
                <a:latin typeface="Consolas" panose="020B0609020204030204" pitchFamily="49" charset="0"/>
              </a:rPr>
              <a:t> </a:t>
            </a:r>
            <a:r>
              <a:rPr lang="en-AU" sz="2000" b="0">
                <a:solidFill>
                  <a:srgbClr val="569CD6"/>
                </a:solidFill>
                <a:effectLst/>
                <a:latin typeface="Consolas" panose="020B0609020204030204" pitchFamily="49" charset="0"/>
              </a:rPr>
              <a:t>static</a:t>
            </a:r>
            <a:r>
              <a:rPr lang="en-AU" sz="2000" b="0">
                <a:solidFill>
                  <a:srgbClr val="D4D4D4"/>
                </a:solidFill>
                <a:effectLst/>
                <a:latin typeface="Consolas" panose="020B0609020204030204" pitchFamily="49" charset="0"/>
              </a:rPr>
              <a:t> </a:t>
            </a:r>
            <a:r>
              <a:rPr lang="en-AU" sz="2000" b="0">
                <a:solidFill>
                  <a:srgbClr val="569CD6"/>
                </a:solidFill>
                <a:effectLst/>
                <a:latin typeface="Consolas" panose="020B0609020204030204" pitchFamily="49" charset="0"/>
              </a:rPr>
              <a:t>async</a:t>
            </a:r>
            <a:r>
              <a:rPr lang="en-AU" sz="2000" b="0">
                <a:solidFill>
                  <a:srgbClr val="D4D4D4"/>
                </a:solidFill>
                <a:effectLst/>
                <a:latin typeface="Consolas" panose="020B0609020204030204" pitchFamily="49" charset="0"/>
              </a:rPr>
              <a:t> </a:t>
            </a:r>
            <a:r>
              <a:rPr lang="en-AU" sz="2000" b="0">
                <a:solidFill>
                  <a:srgbClr val="4EC9B0"/>
                </a:solidFill>
                <a:effectLst/>
                <a:latin typeface="Consolas" panose="020B0609020204030204" pitchFamily="49" charset="0"/>
              </a:rPr>
              <a:t>Task</a:t>
            </a:r>
            <a:r>
              <a:rPr lang="en-AU" sz="2000" b="0">
                <a:solidFill>
                  <a:srgbClr val="D4D4D4"/>
                </a:solidFill>
                <a:effectLst/>
                <a:latin typeface="Consolas" panose="020B0609020204030204" pitchFamily="49" charset="0"/>
              </a:rPr>
              <a:t>&lt;</a:t>
            </a:r>
            <a:r>
              <a:rPr lang="en-AU" sz="2000" b="0" err="1">
                <a:solidFill>
                  <a:srgbClr val="4EC9B0"/>
                </a:solidFill>
                <a:effectLst/>
                <a:latin typeface="Consolas" panose="020B0609020204030204" pitchFamily="49" charset="0"/>
              </a:rPr>
              <a:t>IActionResult</a:t>
            </a:r>
            <a:r>
              <a:rPr lang="en-AU" sz="2000" b="0">
                <a:solidFill>
                  <a:srgbClr val="D4D4D4"/>
                </a:solidFill>
                <a:effectLst/>
                <a:latin typeface="Consolas" panose="020B0609020204030204" pitchFamily="49" charset="0"/>
              </a:rPr>
              <a:t>&gt; </a:t>
            </a:r>
            <a:r>
              <a:rPr lang="en-AU" sz="2000" b="0">
                <a:solidFill>
                  <a:srgbClr val="DCDCAA"/>
                </a:solidFill>
                <a:effectLst/>
                <a:latin typeface="Consolas" panose="020B0609020204030204" pitchFamily="49" charset="0"/>
              </a:rPr>
              <a:t>Run</a:t>
            </a:r>
            <a:r>
              <a:rPr lang="en-AU" sz="2000" b="0">
                <a:solidFill>
                  <a:srgbClr val="D4D4D4"/>
                </a:solidFill>
                <a:effectLst/>
                <a:latin typeface="Consolas" panose="020B0609020204030204" pitchFamily="49" charset="0"/>
              </a:rPr>
              <a:t> (</a:t>
            </a:r>
            <a:r>
              <a:rPr lang="en-AU" sz="2000" b="0" err="1">
                <a:solidFill>
                  <a:srgbClr val="4EC9B0"/>
                </a:solidFill>
                <a:effectLst/>
                <a:latin typeface="Consolas" panose="020B0609020204030204" pitchFamily="49" charset="0"/>
              </a:rPr>
              <a:t>HttpRequest</a:t>
            </a:r>
            <a:r>
              <a:rPr lang="en-AU" sz="2000" b="0">
                <a:solidFill>
                  <a:srgbClr val="D4D4D4"/>
                </a:solidFill>
                <a:effectLst/>
                <a:latin typeface="Consolas" panose="020B0609020204030204" pitchFamily="49" charset="0"/>
              </a:rPr>
              <a:t> </a:t>
            </a:r>
            <a:r>
              <a:rPr lang="en-AU" sz="2000" b="0">
                <a:solidFill>
                  <a:srgbClr val="9CDCFE"/>
                </a:solidFill>
                <a:effectLst/>
                <a:latin typeface="Consolas" panose="020B0609020204030204" pitchFamily="49" charset="0"/>
              </a:rPr>
              <a:t>req</a:t>
            </a:r>
            <a:r>
              <a:rPr lang="en-AU" sz="2000" b="0">
                <a:solidFill>
                  <a:srgbClr val="D4D4D4"/>
                </a:solidFill>
                <a:effectLst/>
                <a:latin typeface="Consolas" panose="020B0609020204030204" pitchFamily="49" charset="0"/>
              </a:rPr>
              <a:t>) {</a:t>
            </a:r>
          </a:p>
          <a:p>
            <a:r>
              <a:rPr lang="en-AU" sz="2000" b="0">
                <a:solidFill>
                  <a:srgbClr val="D4D4D4"/>
                </a:solidFill>
                <a:effectLst/>
                <a:latin typeface="Consolas" panose="020B0609020204030204" pitchFamily="49" charset="0"/>
              </a:rPr>
              <a:t>    </a:t>
            </a:r>
            <a:r>
              <a:rPr lang="en-AU" sz="2000" b="0">
                <a:solidFill>
                  <a:srgbClr val="569CD6"/>
                </a:solidFill>
                <a:effectLst/>
                <a:latin typeface="Consolas" panose="020B0609020204030204" pitchFamily="49" charset="0"/>
              </a:rPr>
              <a:t>string</a:t>
            </a:r>
            <a:r>
              <a:rPr lang="en-AU" sz="2000" b="0">
                <a:solidFill>
                  <a:srgbClr val="D4D4D4"/>
                </a:solidFill>
                <a:effectLst/>
                <a:latin typeface="Consolas" panose="020B0609020204030204" pitchFamily="49" charset="0"/>
              </a:rPr>
              <a:t> </a:t>
            </a:r>
            <a:r>
              <a:rPr lang="en-AU" sz="2000" b="0">
                <a:solidFill>
                  <a:srgbClr val="9CDCFE"/>
                </a:solidFill>
                <a:effectLst/>
                <a:latin typeface="Consolas" panose="020B0609020204030204" pitchFamily="49" charset="0"/>
              </a:rPr>
              <a:t>name</a:t>
            </a:r>
            <a:r>
              <a:rPr lang="en-AU" sz="2000" b="0">
                <a:solidFill>
                  <a:srgbClr val="D4D4D4"/>
                </a:solidFill>
                <a:effectLst/>
                <a:latin typeface="Consolas" panose="020B0609020204030204" pitchFamily="49" charset="0"/>
              </a:rPr>
              <a:t> = </a:t>
            </a:r>
            <a:r>
              <a:rPr lang="en-AU" sz="2000" b="0" err="1">
                <a:solidFill>
                  <a:srgbClr val="9CDCFE"/>
                </a:solidFill>
                <a:effectLst/>
                <a:latin typeface="Consolas" panose="020B0609020204030204" pitchFamily="49" charset="0"/>
              </a:rPr>
              <a:t>req</a:t>
            </a:r>
            <a:r>
              <a:rPr lang="en-AU" sz="2000" b="0" err="1">
                <a:solidFill>
                  <a:srgbClr val="D4D4D4"/>
                </a:solidFill>
                <a:effectLst/>
                <a:latin typeface="Consolas" panose="020B0609020204030204" pitchFamily="49" charset="0"/>
              </a:rPr>
              <a:t>.</a:t>
            </a:r>
            <a:r>
              <a:rPr lang="en-AU" sz="2000" b="0" err="1">
                <a:solidFill>
                  <a:srgbClr val="9CDCFE"/>
                </a:solidFill>
                <a:effectLst/>
                <a:latin typeface="Consolas" panose="020B0609020204030204" pitchFamily="49" charset="0"/>
              </a:rPr>
              <a:t>Query</a:t>
            </a:r>
            <a:r>
              <a:rPr lang="en-AU" sz="2000" b="0">
                <a:solidFill>
                  <a:srgbClr val="D4D4D4"/>
                </a:solidFill>
                <a:effectLst/>
                <a:latin typeface="Consolas" panose="020B0609020204030204" pitchFamily="49" charset="0"/>
              </a:rPr>
              <a:t>[</a:t>
            </a:r>
            <a:r>
              <a:rPr lang="en-AU" sz="2000" b="0">
                <a:solidFill>
                  <a:srgbClr val="CE9178"/>
                </a:solidFill>
                <a:effectLst/>
                <a:latin typeface="Consolas" panose="020B0609020204030204" pitchFamily="49" charset="0"/>
              </a:rPr>
              <a:t>"name"</a:t>
            </a:r>
            <a:r>
              <a:rPr lang="en-AU" sz="2000" b="0">
                <a:solidFill>
                  <a:srgbClr val="D4D4D4"/>
                </a:solidFill>
                <a:effectLst/>
                <a:latin typeface="Consolas" panose="020B0609020204030204" pitchFamily="49" charset="0"/>
              </a:rPr>
              <a:t>];</a:t>
            </a:r>
          </a:p>
          <a:p>
            <a:br>
              <a:rPr lang="en-AU" sz="2000" b="0">
                <a:solidFill>
                  <a:srgbClr val="D4D4D4"/>
                </a:solidFill>
                <a:effectLst/>
                <a:latin typeface="Consolas" panose="020B0609020204030204" pitchFamily="49" charset="0"/>
              </a:rPr>
            </a:br>
            <a:r>
              <a:rPr lang="en-AU" sz="2000" b="0">
                <a:solidFill>
                  <a:srgbClr val="D4D4D4"/>
                </a:solidFill>
                <a:effectLst/>
                <a:latin typeface="Consolas" panose="020B0609020204030204" pitchFamily="49" charset="0"/>
              </a:rPr>
              <a:t>    </a:t>
            </a:r>
            <a:r>
              <a:rPr lang="en-AU" sz="2000" b="0">
                <a:solidFill>
                  <a:srgbClr val="569CD6"/>
                </a:solidFill>
                <a:effectLst/>
                <a:latin typeface="Consolas" panose="020B0609020204030204" pitchFamily="49" charset="0"/>
              </a:rPr>
              <a:t>string</a:t>
            </a:r>
            <a:r>
              <a:rPr lang="en-AU" sz="2000" b="0">
                <a:solidFill>
                  <a:srgbClr val="D4D4D4"/>
                </a:solidFill>
                <a:effectLst/>
                <a:latin typeface="Consolas" panose="020B0609020204030204" pitchFamily="49" charset="0"/>
              </a:rPr>
              <a:t> </a:t>
            </a:r>
            <a:r>
              <a:rPr lang="en-AU" sz="2000" b="0" err="1">
                <a:solidFill>
                  <a:srgbClr val="9CDCFE"/>
                </a:solidFill>
                <a:effectLst/>
                <a:latin typeface="Consolas" panose="020B0609020204030204" pitchFamily="49" charset="0"/>
              </a:rPr>
              <a:t>responseMessage</a:t>
            </a:r>
            <a:r>
              <a:rPr lang="en-AU" sz="2000" b="0">
                <a:solidFill>
                  <a:srgbClr val="D4D4D4"/>
                </a:solidFill>
                <a:effectLst/>
                <a:latin typeface="Consolas" panose="020B0609020204030204" pitchFamily="49" charset="0"/>
              </a:rPr>
              <a:t> = </a:t>
            </a:r>
            <a:r>
              <a:rPr lang="en-AU" sz="2000" b="0" err="1">
                <a:solidFill>
                  <a:srgbClr val="9CDCFE"/>
                </a:solidFill>
                <a:effectLst/>
                <a:latin typeface="Consolas" panose="020B0609020204030204" pitchFamily="49" charset="0"/>
              </a:rPr>
              <a:t>string</a:t>
            </a:r>
            <a:r>
              <a:rPr lang="en-AU" sz="2000" b="0" err="1">
                <a:solidFill>
                  <a:srgbClr val="D4D4D4"/>
                </a:solidFill>
                <a:effectLst/>
                <a:latin typeface="Consolas" panose="020B0609020204030204" pitchFamily="49" charset="0"/>
              </a:rPr>
              <a:t>.</a:t>
            </a:r>
            <a:r>
              <a:rPr lang="en-AU" sz="2000" b="0" err="1">
                <a:solidFill>
                  <a:srgbClr val="DCDCAA"/>
                </a:solidFill>
                <a:effectLst/>
                <a:latin typeface="Consolas" panose="020B0609020204030204" pitchFamily="49" charset="0"/>
              </a:rPr>
              <a:t>IsNullOrEmpty</a:t>
            </a:r>
            <a:r>
              <a:rPr lang="en-AU" sz="2000" b="0">
                <a:solidFill>
                  <a:srgbClr val="D4D4D4"/>
                </a:solidFill>
                <a:effectLst/>
                <a:latin typeface="Consolas" panose="020B0609020204030204" pitchFamily="49" charset="0"/>
              </a:rPr>
              <a:t> (</a:t>
            </a:r>
            <a:r>
              <a:rPr lang="en-AU" sz="2000" b="0">
                <a:solidFill>
                  <a:srgbClr val="9CDCFE"/>
                </a:solidFill>
                <a:effectLst/>
                <a:latin typeface="Consolas" panose="020B0609020204030204" pitchFamily="49" charset="0"/>
              </a:rPr>
              <a:t>name</a:t>
            </a:r>
            <a:r>
              <a:rPr lang="en-AU" sz="2000" b="0">
                <a:solidFill>
                  <a:srgbClr val="D4D4D4"/>
                </a:solidFill>
                <a:effectLst/>
                <a:latin typeface="Consolas" panose="020B0609020204030204" pitchFamily="49" charset="0"/>
              </a:rPr>
              <a:t>) ?</a:t>
            </a:r>
          </a:p>
          <a:p>
            <a:r>
              <a:rPr lang="en-AU" sz="2000" b="0">
                <a:solidFill>
                  <a:srgbClr val="D4D4D4"/>
                </a:solidFill>
                <a:effectLst/>
                <a:latin typeface="Consolas" panose="020B0609020204030204" pitchFamily="49" charset="0"/>
              </a:rPr>
              <a:t>        </a:t>
            </a:r>
            <a:r>
              <a:rPr lang="en-AU" sz="2000" b="0">
                <a:solidFill>
                  <a:srgbClr val="CE9178"/>
                </a:solidFill>
                <a:effectLst/>
                <a:latin typeface="Consolas" panose="020B0609020204030204" pitchFamily="49" charset="0"/>
              </a:rPr>
              <a:t>"HTTP triggered function executed."</a:t>
            </a:r>
            <a:r>
              <a:rPr lang="en-AU" sz="2000" b="0">
                <a:solidFill>
                  <a:srgbClr val="D4D4D4"/>
                </a:solidFill>
                <a:effectLst/>
                <a:latin typeface="Consolas" panose="020B0609020204030204" pitchFamily="49" charset="0"/>
              </a:rPr>
              <a:t> :</a:t>
            </a:r>
          </a:p>
          <a:p>
            <a:r>
              <a:rPr lang="en-AU" sz="2000" b="0">
                <a:solidFill>
                  <a:srgbClr val="D4D4D4"/>
                </a:solidFill>
                <a:effectLst/>
                <a:latin typeface="Consolas" panose="020B0609020204030204" pitchFamily="49" charset="0"/>
              </a:rPr>
              <a:t>        </a:t>
            </a:r>
            <a:r>
              <a:rPr lang="en-AU" sz="2000" b="0">
                <a:solidFill>
                  <a:srgbClr val="CE9178"/>
                </a:solidFill>
                <a:effectLst/>
                <a:latin typeface="Consolas" panose="020B0609020204030204" pitchFamily="49" charset="0"/>
              </a:rPr>
              <a:t>$"Hello, {</a:t>
            </a:r>
            <a:r>
              <a:rPr lang="en-AU" sz="2000" b="0">
                <a:solidFill>
                  <a:srgbClr val="9CDCFE"/>
                </a:solidFill>
                <a:effectLst/>
                <a:latin typeface="Consolas" panose="020B0609020204030204" pitchFamily="49" charset="0"/>
              </a:rPr>
              <a:t>name</a:t>
            </a:r>
            <a:r>
              <a:rPr lang="en-AU" sz="2000" b="0">
                <a:solidFill>
                  <a:srgbClr val="CE9178"/>
                </a:solidFill>
                <a:effectLst/>
                <a:latin typeface="Consolas" panose="020B0609020204030204" pitchFamily="49" charset="0"/>
              </a:rPr>
              <a:t>}. HTTP triggered function executed."</a:t>
            </a:r>
            <a:r>
              <a:rPr lang="en-AU" sz="2000" b="0">
                <a:solidFill>
                  <a:srgbClr val="D4D4D4"/>
                </a:solidFill>
                <a:effectLst/>
                <a:latin typeface="Consolas" panose="020B0609020204030204" pitchFamily="49" charset="0"/>
              </a:rPr>
              <a:t>;</a:t>
            </a:r>
          </a:p>
          <a:p>
            <a:br>
              <a:rPr lang="en-AU" sz="2000" b="0">
                <a:solidFill>
                  <a:srgbClr val="D4D4D4"/>
                </a:solidFill>
                <a:effectLst/>
                <a:latin typeface="Consolas" panose="020B0609020204030204" pitchFamily="49" charset="0"/>
              </a:rPr>
            </a:br>
            <a:r>
              <a:rPr lang="en-AU" sz="2000" b="0">
                <a:solidFill>
                  <a:srgbClr val="D4D4D4"/>
                </a:solidFill>
                <a:effectLst/>
                <a:latin typeface="Consolas" panose="020B0609020204030204" pitchFamily="49" charset="0"/>
              </a:rPr>
              <a:t>    </a:t>
            </a:r>
            <a:r>
              <a:rPr lang="en-AU" sz="2000" b="0">
                <a:solidFill>
                  <a:srgbClr val="C586C0"/>
                </a:solidFill>
                <a:effectLst/>
                <a:latin typeface="Consolas" panose="020B0609020204030204" pitchFamily="49" charset="0"/>
              </a:rPr>
              <a:t>return</a:t>
            </a:r>
            <a:r>
              <a:rPr lang="en-AU" sz="2000" b="0">
                <a:solidFill>
                  <a:srgbClr val="D4D4D4"/>
                </a:solidFill>
                <a:effectLst/>
                <a:latin typeface="Consolas" panose="020B0609020204030204" pitchFamily="49" charset="0"/>
              </a:rPr>
              <a:t> </a:t>
            </a:r>
            <a:r>
              <a:rPr lang="en-AU" sz="2000" b="0">
                <a:solidFill>
                  <a:srgbClr val="569CD6"/>
                </a:solidFill>
                <a:effectLst/>
                <a:latin typeface="Consolas" panose="020B0609020204030204" pitchFamily="49" charset="0"/>
              </a:rPr>
              <a:t>new</a:t>
            </a:r>
            <a:r>
              <a:rPr lang="en-AU" sz="2000" b="0">
                <a:solidFill>
                  <a:srgbClr val="D4D4D4"/>
                </a:solidFill>
                <a:effectLst/>
                <a:latin typeface="Consolas" panose="020B0609020204030204" pitchFamily="49" charset="0"/>
              </a:rPr>
              <a:t> </a:t>
            </a:r>
            <a:r>
              <a:rPr lang="en-AU" sz="2000" b="0" err="1">
                <a:solidFill>
                  <a:srgbClr val="4EC9B0"/>
                </a:solidFill>
                <a:effectLst/>
                <a:latin typeface="Consolas" panose="020B0609020204030204" pitchFamily="49" charset="0"/>
              </a:rPr>
              <a:t>OkObjectResult</a:t>
            </a:r>
            <a:r>
              <a:rPr lang="en-AU" sz="2000" b="0">
                <a:solidFill>
                  <a:srgbClr val="D4D4D4"/>
                </a:solidFill>
                <a:effectLst/>
                <a:latin typeface="Consolas" panose="020B0609020204030204" pitchFamily="49" charset="0"/>
              </a:rPr>
              <a:t> (</a:t>
            </a:r>
            <a:r>
              <a:rPr lang="en-AU" sz="2000" b="0" err="1">
                <a:solidFill>
                  <a:srgbClr val="9CDCFE"/>
                </a:solidFill>
                <a:effectLst/>
                <a:latin typeface="Consolas" panose="020B0609020204030204" pitchFamily="49" charset="0"/>
              </a:rPr>
              <a:t>responseMessage</a:t>
            </a:r>
            <a:r>
              <a:rPr lang="en-AU" sz="2000" b="0">
                <a:solidFill>
                  <a:srgbClr val="D4D4D4"/>
                </a:solidFill>
                <a:effectLst/>
                <a:latin typeface="Consolas" panose="020B0609020204030204" pitchFamily="49" charset="0"/>
              </a:rPr>
              <a:t>);</a:t>
            </a:r>
          </a:p>
          <a:p>
            <a:r>
              <a:rPr lang="en-AU" sz="2000" b="0">
                <a:solidFill>
                  <a:srgbClr val="D4D4D4"/>
                </a:solidFill>
                <a:effectLst/>
                <a:latin typeface="Consolas" panose="020B0609020204030204" pitchFamily="49" charset="0"/>
              </a:rPr>
              <a:t>}</a:t>
            </a:r>
          </a:p>
          <a:p>
            <a:endParaRPr lang="en-AU" sz="3200"/>
          </a:p>
        </p:txBody>
      </p:sp>
      <p:sp>
        <p:nvSpPr>
          <p:cNvPr id="5" name="Slide Number Placeholder 4">
            <a:extLst>
              <a:ext uri="{FF2B5EF4-FFF2-40B4-BE49-F238E27FC236}">
                <a16:creationId xmlns:a16="http://schemas.microsoft.com/office/drawing/2014/main" id="{5F6C016B-1904-4C09-AF0E-C56D8B8D8C07}"/>
              </a:ext>
            </a:extLst>
          </p:cNvPr>
          <p:cNvSpPr>
            <a:spLocks noGrp="1"/>
          </p:cNvSpPr>
          <p:nvPr>
            <p:ph type="sldNum" sz="quarter" idx="4294967295"/>
          </p:nvPr>
        </p:nvSpPr>
        <p:spPr>
          <a:xfrm>
            <a:off x="11825288" y="6402388"/>
            <a:ext cx="366712" cy="365125"/>
          </a:xfrm>
          <a:prstGeom prst="rect">
            <a:avLst/>
          </a:prstGeom>
        </p:spPr>
        <p:txBody>
          <a:bodyPr/>
          <a:lstStyle/>
          <a:p>
            <a:fld id="{7B76384A-BF72-4EC3-9EB1-950545506B9E}" type="slidenum">
              <a:rPr lang="en-IN" smtClean="0"/>
              <a:t>13</a:t>
            </a:fld>
            <a:endParaRPr lang="en-IN"/>
          </a:p>
        </p:txBody>
      </p:sp>
    </p:spTree>
    <p:extLst>
      <p:ext uri="{BB962C8B-B14F-4D97-AF65-F5344CB8AC3E}">
        <p14:creationId xmlns:p14="http://schemas.microsoft.com/office/powerpoint/2010/main" val="4497223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C016B-1904-4C09-AF0E-C56D8B8D8C07}"/>
              </a:ext>
            </a:extLst>
          </p:cNvPr>
          <p:cNvSpPr>
            <a:spLocks noGrp="1"/>
          </p:cNvSpPr>
          <p:nvPr>
            <p:ph type="sldNum" sz="quarter" idx="12"/>
          </p:nvPr>
        </p:nvSpPr>
        <p:spPr/>
        <p:txBody>
          <a:bodyPr/>
          <a:lstStyle/>
          <a:p>
            <a:fld id="{7B76384A-BF72-4EC3-9EB1-950545506B9E}" type="slidenum">
              <a:rPr lang="en-IN" smtClean="0"/>
              <a:t>14</a:t>
            </a:fld>
            <a:endParaRPr lang="en-IN"/>
          </a:p>
        </p:txBody>
      </p:sp>
      <p:sp>
        <p:nvSpPr>
          <p:cNvPr id="6" name="AutoShape 2" descr="Screenshot that shows the status for each step in the workflow plus the inputs and outputs in the expanded &quot;Response&quot; action.">
            <a:extLst>
              <a:ext uri="{FF2B5EF4-FFF2-40B4-BE49-F238E27FC236}">
                <a16:creationId xmlns:a16="http://schemas.microsoft.com/office/drawing/2014/main" id="{7456461E-728D-49F9-93FC-C278D91B9C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 name="AutoShape 4" descr="Screenshot that shows the status for each step in the workflow plus the inputs and outputs in the expanded &quot;Response&quot; action.">
            <a:extLst>
              <a:ext uri="{FF2B5EF4-FFF2-40B4-BE49-F238E27FC236}">
                <a16:creationId xmlns:a16="http://schemas.microsoft.com/office/drawing/2014/main" id="{57FB8958-0363-4E3C-980F-DBB626F8F3D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9" name="Title 8">
            <a:extLst>
              <a:ext uri="{FF2B5EF4-FFF2-40B4-BE49-F238E27FC236}">
                <a16:creationId xmlns:a16="http://schemas.microsoft.com/office/drawing/2014/main" id="{CA50A170-3F97-4473-A1DB-2E7D0BF58205}"/>
              </a:ext>
            </a:extLst>
          </p:cNvPr>
          <p:cNvSpPr>
            <a:spLocks noGrp="1"/>
          </p:cNvSpPr>
          <p:nvPr>
            <p:ph type="title"/>
          </p:nvPr>
        </p:nvSpPr>
        <p:spPr/>
        <p:txBody>
          <a:bodyPr/>
          <a:lstStyle/>
          <a:p>
            <a:endParaRPr lang="en-AU"/>
          </a:p>
        </p:txBody>
      </p:sp>
      <p:sp>
        <p:nvSpPr>
          <p:cNvPr id="10" name="AutoShape 6">
            <a:extLst>
              <a:ext uri="{FF2B5EF4-FFF2-40B4-BE49-F238E27FC236}">
                <a16:creationId xmlns:a16="http://schemas.microsoft.com/office/drawing/2014/main" id="{B9F9F1E1-EE48-4E3C-88CB-1E5790BFEF8D}"/>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 name="AutoShape 8">
            <a:extLst>
              <a:ext uri="{FF2B5EF4-FFF2-40B4-BE49-F238E27FC236}">
                <a16:creationId xmlns:a16="http://schemas.microsoft.com/office/drawing/2014/main" id="{051E852B-76EC-4E96-B70F-4DB0E8C1CCAA}"/>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3" name="Picture 12" descr="Graphical user interface, application&#10;&#10;Description automatically generated">
            <a:extLst>
              <a:ext uri="{FF2B5EF4-FFF2-40B4-BE49-F238E27FC236}">
                <a16:creationId xmlns:a16="http://schemas.microsoft.com/office/drawing/2014/main" id="{7C73D224-92C7-4AD2-B1E1-9524122D1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5" y="0"/>
            <a:ext cx="12219711" cy="5430982"/>
          </a:xfrm>
          <a:prstGeom prst="rect">
            <a:avLst/>
          </a:prstGeom>
        </p:spPr>
      </p:pic>
      <p:sp>
        <p:nvSpPr>
          <p:cNvPr id="14" name="Rectangle 13">
            <a:extLst>
              <a:ext uri="{FF2B5EF4-FFF2-40B4-BE49-F238E27FC236}">
                <a16:creationId xmlns:a16="http://schemas.microsoft.com/office/drawing/2014/main" id="{1FDF45A1-EC12-494F-9ACD-D6A57DED13CF}"/>
              </a:ext>
            </a:extLst>
          </p:cNvPr>
          <p:cNvSpPr/>
          <p:nvPr/>
        </p:nvSpPr>
        <p:spPr>
          <a:xfrm>
            <a:off x="1" y="5365940"/>
            <a:ext cx="4922428" cy="14920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E0F0D873-B2C7-4BB6-BD1D-D8C2379F274B}"/>
              </a:ext>
            </a:extLst>
          </p:cNvPr>
          <p:cNvSpPr/>
          <p:nvPr/>
        </p:nvSpPr>
        <p:spPr>
          <a:xfrm>
            <a:off x="4812920" y="5381143"/>
            <a:ext cx="7395841" cy="14920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0146F4D4-8358-46FA-95BB-522342CF0CD6}"/>
              </a:ext>
            </a:extLst>
          </p:cNvPr>
          <p:cNvPicPr>
            <a:picLocks noChangeAspect="1"/>
          </p:cNvPicPr>
          <p:nvPr/>
        </p:nvPicPr>
        <p:blipFill>
          <a:blip r:embed="rId4"/>
          <a:stretch>
            <a:fillRect/>
          </a:stretch>
        </p:blipFill>
        <p:spPr>
          <a:xfrm>
            <a:off x="-31552" y="-6712"/>
            <a:ext cx="12219711" cy="6907376"/>
          </a:xfrm>
          <a:prstGeom prst="rect">
            <a:avLst/>
          </a:prstGeom>
        </p:spPr>
      </p:pic>
    </p:spTree>
    <p:extLst>
      <p:ext uri="{BB962C8B-B14F-4D97-AF65-F5344CB8AC3E}">
        <p14:creationId xmlns:p14="http://schemas.microsoft.com/office/powerpoint/2010/main" val="3174212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3BBE-B5DD-4910-938C-653AA75C545C}"/>
              </a:ext>
            </a:extLst>
          </p:cNvPr>
          <p:cNvSpPr>
            <a:spLocks noGrp="1"/>
          </p:cNvSpPr>
          <p:nvPr>
            <p:ph type="title"/>
          </p:nvPr>
        </p:nvSpPr>
        <p:spPr>
          <a:xfrm>
            <a:off x="571970" y="1092125"/>
            <a:ext cx="10946460" cy="645367"/>
          </a:xfrm>
        </p:spPr>
        <p:txBody>
          <a:bodyPr wrap="square" anchor="t">
            <a:normAutofit/>
          </a:bodyPr>
          <a:lstStyle/>
          <a:p>
            <a:pPr algn="ctr"/>
            <a:r>
              <a:rPr lang="en-AU"/>
              <a:t>Ways to Run Functions</a:t>
            </a:r>
          </a:p>
        </p:txBody>
      </p:sp>
      <p:sp>
        <p:nvSpPr>
          <p:cNvPr id="16" name="AutoShape 4">
            <a:extLst>
              <a:ext uri="{FF2B5EF4-FFF2-40B4-BE49-F238E27FC236}">
                <a16:creationId xmlns:a16="http://schemas.microsoft.com/office/drawing/2014/main" id="{92B6517A-4F61-43C7-A5C5-DE36AD4AAF2D}"/>
              </a:ext>
            </a:extLst>
          </p:cNvPr>
          <p:cNvSpPr>
            <a:spLocks noChangeAspect="1" noChangeArrowheads="1"/>
          </p:cNvSpPr>
          <p:nvPr/>
        </p:nvSpPr>
        <p:spPr bwMode="auto">
          <a:xfrm>
            <a:off x="6045200" y="38570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48" name="Group 47">
            <a:extLst>
              <a:ext uri="{FF2B5EF4-FFF2-40B4-BE49-F238E27FC236}">
                <a16:creationId xmlns:a16="http://schemas.microsoft.com/office/drawing/2014/main" id="{1F30E6D9-9F5A-4E28-A807-C19AD1AC8B8E}"/>
              </a:ext>
            </a:extLst>
          </p:cNvPr>
          <p:cNvGrpSpPr/>
          <p:nvPr/>
        </p:nvGrpSpPr>
        <p:grpSpPr>
          <a:xfrm>
            <a:off x="212499" y="1926689"/>
            <a:ext cx="1976212" cy="3835400"/>
            <a:chOff x="314097" y="2245997"/>
            <a:chExt cx="1976212" cy="3835400"/>
          </a:xfrm>
        </p:grpSpPr>
        <p:sp>
          <p:nvSpPr>
            <p:cNvPr id="19" name="Rectangle 18">
              <a:extLst>
                <a:ext uri="{FF2B5EF4-FFF2-40B4-BE49-F238E27FC236}">
                  <a16:creationId xmlns:a16="http://schemas.microsoft.com/office/drawing/2014/main" id="{FBAC037E-62C5-47D3-AB71-6AD8D3D315D6}"/>
                </a:ext>
              </a:extLst>
            </p:cNvPr>
            <p:cNvSpPr/>
            <p:nvPr/>
          </p:nvSpPr>
          <p:spPr bwMode="auto">
            <a:xfrm>
              <a:off x="330880" y="2245997"/>
              <a:ext cx="1959429" cy="3835400"/>
            </a:xfrm>
            <a:prstGeom prst="rect">
              <a:avLst/>
            </a:prstGeom>
            <a:solidFill>
              <a:schemeClr val="bg1">
                <a:lumMod val="85000"/>
                <a:lumOff val="1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84E87599-40F0-4846-BAEF-CDEB140CB8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545" y="3851261"/>
              <a:ext cx="1392239" cy="1392239"/>
            </a:xfrm>
            <a:prstGeom prst="rect">
              <a:avLst/>
            </a:prstGeom>
          </p:spPr>
        </p:pic>
        <p:sp>
          <p:nvSpPr>
            <p:cNvPr id="37" name="TextBox 36">
              <a:extLst>
                <a:ext uri="{FF2B5EF4-FFF2-40B4-BE49-F238E27FC236}">
                  <a16:creationId xmlns:a16="http://schemas.microsoft.com/office/drawing/2014/main" id="{05B70902-1DEE-42C9-815A-783AA4F95EAB}"/>
                </a:ext>
              </a:extLst>
            </p:cNvPr>
            <p:cNvSpPr txBox="1"/>
            <p:nvPr/>
          </p:nvSpPr>
          <p:spPr>
            <a:xfrm>
              <a:off x="314097" y="2378366"/>
              <a:ext cx="1976212" cy="492443"/>
            </a:xfrm>
            <a:prstGeom prst="rect">
              <a:avLst/>
            </a:prstGeom>
            <a:noFill/>
          </p:spPr>
          <p:txBody>
            <a:bodyPr wrap="square" lIns="0" tIns="0" rIns="0" bIns="0" rtlCol="0">
              <a:spAutoFit/>
            </a:bodyPr>
            <a:lstStyle/>
            <a:p>
              <a:pPr algn="ctr"/>
              <a:r>
                <a:rPr lang="en-AU">
                  <a:solidFill>
                    <a:schemeClr val="tx1">
                      <a:lumMod val="85000"/>
                    </a:schemeClr>
                  </a:solidFill>
                </a:rPr>
                <a:t>Consumption</a:t>
              </a:r>
              <a:endParaRPr lang="en-AU" sz="2000">
                <a:solidFill>
                  <a:schemeClr val="tx1">
                    <a:lumMod val="85000"/>
                  </a:schemeClr>
                </a:solidFill>
              </a:endParaRPr>
            </a:p>
            <a:p>
              <a:pPr algn="ctr"/>
              <a:r>
                <a:rPr lang="en-AU" sz="1400" i="1">
                  <a:solidFill>
                    <a:schemeClr val="tx1">
                      <a:lumMod val="85000"/>
                    </a:schemeClr>
                  </a:solidFill>
                </a:rPr>
                <a:t>Serverless</a:t>
              </a:r>
              <a:endParaRPr lang="en-AU" i="1">
                <a:solidFill>
                  <a:schemeClr val="tx1">
                    <a:lumMod val="85000"/>
                  </a:schemeClr>
                </a:solidFill>
              </a:endParaRPr>
            </a:p>
          </p:txBody>
        </p:sp>
      </p:grpSp>
      <p:grpSp>
        <p:nvGrpSpPr>
          <p:cNvPr id="49" name="Group 48">
            <a:extLst>
              <a:ext uri="{FF2B5EF4-FFF2-40B4-BE49-F238E27FC236}">
                <a16:creationId xmlns:a16="http://schemas.microsoft.com/office/drawing/2014/main" id="{5A2B68C0-A31D-4891-8724-93752AE6A791}"/>
              </a:ext>
            </a:extLst>
          </p:cNvPr>
          <p:cNvGrpSpPr/>
          <p:nvPr/>
        </p:nvGrpSpPr>
        <p:grpSpPr>
          <a:xfrm>
            <a:off x="2188711" y="1926689"/>
            <a:ext cx="1983891" cy="3835400"/>
            <a:chOff x="2290309" y="2245997"/>
            <a:chExt cx="1983891" cy="3835400"/>
          </a:xfrm>
        </p:grpSpPr>
        <p:sp>
          <p:nvSpPr>
            <p:cNvPr id="21" name="Rectangle 20">
              <a:extLst>
                <a:ext uri="{FF2B5EF4-FFF2-40B4-BE49-F238E27FC236}">
                  <a16:creationId xmlns:a16="http://schemas.microsoft.com/office/drawing/2014/main" id="{D7B7D739-FEA9-4EA3-8FDA-0E67F31B179A}"/>
                </a:ext>
              </a:extLst>
            </p:cNvPr>
            <p:cNvSpPr/>
            <p:nvPr/>
          </p:nvSpPr>
          <p:spPr bwMode="auto">
            <a:xfrm>
              <a:off x="2290309" y="2245997"/>
              <a:ext cx="1959429" cy="3835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DCB38811-B6FD-445C-9CEA-8C048164B0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0346" y="3851262"/>
              <a:ext cx="1392238" cy="1392238"/>
            </a:xfrm>
            <a:prstGeom prst="rect">
              <a:avLst/>
            </a:prstGeom>
          </p:spPr>
        </p:pic>
        <p:sp>
          <p:nvSpPr>
            <p:cNvPr id="39" name="TextBox 38">
              <a:extLst>
                <a:ext uri="{FF2B5EF4-FFF2-40B4-BE49-F238E27FC236}">
                  <a16:creationId xmlns:a16="http://schemas.microsoft.com/office/drawing/2014/main" id="{E468C6E8-51C0-4A15-9158-2167B345DD7B}"/>
                </a:ext>
              </a:extLst>
            </p:cNvPr>
            <p:cNvSpPr txBox="1"/>
            <p:nvPr/>
          </p:nvSpPr>
          <p:spPr>
            <a:xfrm>
              <a:off x="2297988" y="2378365"/>
              <a:ext cx="1976212" cy="707886"/>
            </a:xfrm>
            <a:prstGeom prst="rect">
              <a:avLst/>
            </a:prstGeom>
            <a:noFill/>
          </p:spPr>
          <p:txBody>
            <a:bodyPr wrap="square" lIns="0" tIns="0" rIns="0" bIns="0" rtlCol="0">
              <a:spAutoFit/>
            </a:bodyPr>
            <a:lstStyle/>
            <a:p>
              <a:pPr algn="ctr"/>
              <a:r>
                <a:rPr lang="en-AU">
                  <a:solidFill>
                    <a:schemeClr val="tx1">
                      <a:lumMod val="85000"/>
                    </a:schemeClr>
                  </a:solidFill>
                </a:rPr>
                <a:t>App Service Plan</a:t>
              </a:r>
            </a:p>
            <a:p>
              <a:pPr algn="ctr"/>
              <a:r>
                <a:rPr lang="en-AU" sz="1400" i="1">
                  <a:solidFill>
                    <a:schemeClr val="tx1">
                      <a:lumMod val="85000"/>
                    </a:schemeClr>
                  </a:solidFill>
                </a:rPr>
                <a:t>Free, Basic, Standard &amp; Premium</a:t>
              </a:r>
            </a:p>
          </p:txBody>
        </p:sp>
      </p:grpSp>
      <p:grpSp>
        <p:nvGrpSpPr>
          <p:cNvPr id="50" name="Group 49">
            <a:extLst>
              <a:ext uri="{FF2B5EF4-FFF2-40B4-BE49-F238E27FC236}">
                <a16:creationId xmlns:a16="http://schemas.microsoft.com/office/drawing/2014/main" id="{421C45AE-E7E5-4B13-B344-785981FE1106}"/>
              </a:ext>
            </a:extLst>
          </p:cNvPr>
          <p:cNvGrpSpPr/>
          <p:nvPr/>
        </p:nvGrpSpPr>
        <p:grpSpPr>
          <a:xfrm>
            <a:off x="4100476" y="1923992"/>
            <a:ext cx="2007093" cy="3835400"/>
            <a:chOff x="4202074" y="2243300"/>
            <a:chExt cx="2007093" cy="3835400"/>
          </a:xfrm>
        </p:grpSpPr>
        <p:sp>
          <p:nvSpPr>
            <p:cNvPr id="23" name="Rectangle 22">
              <a:extLst>
                <a:ext uri="{FF2B5EF4-FFF2-40B4-BE49-F238E27FC236}">
                  <a16:creationId xmlns:a16="http://schemas.microsoft.com/office/drawing/2014/main" id="{58AB0DD6-EBCC-446E-997E-E5E3AA369839}"/>
                </a:ext>
              </a:extLst>
            </p:cNvPr>
            <p:cNvSpPr/>
            <p:nvPr/>
          </p:nvSpPr>
          <p:spPr bwMode="auto">
            <a:xfrm>
              <a:off x="4249738" y="2243300"/>
              <a:ext cx="1959429" cy="3835400"/>
            </a:xfrm>
            <a:prstGeom prst="rect">
              <a:avLst/>
            </a:prstGeom>
            <a:solidFill>
              <a:schemeClr val="bg1">
                <a:lumMod val="85000"/>
                <a:lumOff val="1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a:extLst>
                <a:ext uri="{FF2B5EF4-FFF2-40B4-BE49-F238E27FC236}">
                  <a16:creationId xmlns:a16="http://schemas.microsoft.com/office/drawing/2014/main" id="{4712B05C-F870-4849-8649-8965EEE30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6892" y="3851262"/>
              <a:ext cx="1392238" cy="1392238"/>
            </a:xfrm>
            <a:prstGeom prst="rect">
              <a:avLst/>
            </a:prstGeom>
          </p:spPr>
        </p:pic>
        <p:sp>
          <p:nvSpPr>
            <p:cNvPr id="41" name="TextBox 40">
              <a:extLst>
                <a:ext uri="{FF2B5EF4-FFF2-40B4-BE49-F238E27FC236}">
                  <a16:creationId xmlns:a16="http://schemas.microsoft.com/office/drawing/2014/main" id="{CAD2AE54-4845-4DF8-BB60-B905AB41231B}"/>
                </a:ext>
              </a:extLst>
            </p:cNvPr>
            <p:cNvSpPr txBox="1"/>
            <p:nvPr/>
          </p:nvSpPr>
          <p:spPr>
            <a:xfrm>
              <a:off x="4202074" y="2375668"/>
              <a:ext cx="1976212" cy="769441"/>
            </a:xfrm>
            <a:prstGeom prst="rect">
              <a:avLst/>
            </a:prstGeom>
            <a:noFill/>
          </p:spPr>
          <p:txBody>
            <a:bodyPr wrap="square" lIns="0" tIns="0" rIns="0" bIns="0" rtlCol="0">
              <a:spAutoFit/>
            </a:bodyPr>
            <a:lstStyle/>
            <a:p>
              <a:pPr algn="ctr"/>
              <a:r>
                <a:rPr lang="en-AU">
                  <a:solidFill>
                    <a:schemeClr val="tx1">
                      <a:lumMod val="85000"/>
                    </a:schemeClr>
                  </a:solidFill>
                </a:rPr>
                <a:t>App Service Environment</a:t>
              </a:r>
            </a:p>
            <a:p>
              <a:pPr algn="ctr"/>
              <a:r>
                <a:rPr lang="en-AU" sz="1400" i="1">
                  <a:solidFill>
                    <a:schemeClr val="tx1">
                      <a:lumMod val="85000"/>
                    </a:schemeClr>
                  </a:solidFill>
                </a:rPr>
                <a:t>Network Isolation</a:t>
              </a:r>
              <a:endParaRPr lang="en-AU" i="1">
                <a:solidFill>
                  <a:schemeClr val="tx1">
                    <a:lumMod val="85000"/>
                  </a:schemeClr>
                </a:solidFill>
              </a:endParaRPr>
            </a:p>
          </p:txBody>
        </p:sp>
      </p:grpSp>
      <p:grpSp>
        <p:nvGrpSpPr>
          <p:cNvPr id="51" name="Group 50">
            <a:extLst>
              <a:ext uri="{FF2B5EF4-FFF2-40B4-BE49-F238E27FC236}">
                <a16:creationId xmlns:a16="http://schemas.microsoft.com/office/drawing/2014/main" id="{264168FC-9CCF-4EF8-8B97-0AC3E28A653F}"/>
              </a:ext>
            </a:extLst>
          </p:cNvPr>
          <p:cNvGrpSpPr/>
          <p:nvPr/>
        </p:nvGrpSpPr>
        <p:grpSpPr>
          <a:xfrm>
            <a:off x="6083456" y="1923992"/>
            <a:ext cx="1983542" cy="3835400"/>
            <a:chOff x="6185054" y="2243300"/>
            <a:chExt cx="1983542" cy="3835400"/>
          </a:xfrm>
        </p:grpSpPr>
        <p:sp>
          <p:nvSpPr>
            <p:cNvPr id="25" name="Rectangle 24">
              <a:extLst>
                <a:ext uri="{FF2B5EF4-FFF2-40B4-BE49-F238E27FC236}">
                  <a16:creationId xmlns:a16="http://schemas.microsoft.com/office/drawing/2014/main" id="{AB66304B-E839-4972-B9D8-5C9BE5A84B22}"/>
                </a:ext>
              </a:extLst>
            </p:cNvPr>
            <p:cNvSpPr/>
            <p:nvPr/>
          </p:nvSpPr>
          <p:spPr bwMode="auto">
            <a:xfrm>
              <a:off x="6209167" y="2243300"/>
              <a:ext cx="1959429" cy="3835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5F282AB2-F33E-4F36-B2F0-8CD9853391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24122" y="3858895"/>
              <a:ext cx="1385025" cy="1392239"/>
            </a:xfrm>
            <a:prstGeom prst="rect">
              <a:avLst/>
            </a:prstGeom>
          </p:spPr>
        </p:pic>
        <p:sp>
          <p:nvSpPr>
            <p:cNvPr id="43" name="TextBox 42">
              <a:extLst>
                <a:ext uri="{FF2B5EF4-FFF2-40B4-BE49-F238E27FC236}">
                  <a16:creationId xmlns:a16="http://schemas.microsoft.com/office/drawing/2014/main" id="{610D211C-678A-4DB0-9755-5401E5A8D0FF}"/>
                </a:ext>
              </a:extLst>
            </p:cNvPr>
            <p:cNvSpPr txBox="1"/>
            <p:nvPr/>
          </p:nvSpPr>
          <p:spPr>
            <a:xfrm>
              <a:off x="6185054" y="2414331"/>
              <a:ext cx="1976212" cy="492443"/>
            </a:xfrm>
            <a:prstGeom prst="rect">
              <a:avLst/>
            </a:prstGeom>
            <a:noFill/>
          </p:spPr>
          <p:txBody>
            <a:bodyPr wrap="square" lIns="0" tIns="0" rIns="0" bIns="0" rtlCol="0">
              <a:spAutoFit/>
            </a:bodyPr>
            <a:lstStyle/>
            <a:p>
              <a:pPr algn="ctr"/>
              <a:r>
                <a:rPr lang="en-AU">
                  <a:solidFill>
                    <a:schemeClr val="tx1">
                      <a:lumMod val="85000"/>
                    </a:schemeClr>
                  </a:solidFill>
                </a:rPr>
                <a:t>Azure Stack</a:t>
              </a:r>
            </a:p>
            <a:p>
              <a:pPr algn="ctr"/>
              <a:r>
                <a:rPr lang="en-AU" sz="1400" i="1">
                  <a:solidFill>
                    <a:schemeClr val="tx1">
                      <a:lumMod val="85000"/>
                    </a:schemeClr>
                  </a:solidFill>
                </a:rPr>
                <a:t>On Premise</a:t>
              </a:r>
            </a:p>
          </p:txBody>
        </p:sp>
      </p:grpSp>
      <p:grpSp>
        <p:nvGrpSpPr>
          <p:cNvPr id="52" name="Group 51">
            <a:extLst>
              <a:ext uri="{FF2B5EF4-FFF2-40B4-BE49-F238E27FC236}">
                <a16:creationId xmlns:a16="http://schemas.microsoft.com/office/drawing/2014/main" id="{393E8AE0-C0E1-4A7F-B86F-ADCEDB5F0F6D}"/>
              </a:ext>
            </a:extLst>
          </p:cNvPr>
          <p:cNvGrpSpPr/>
          <p:nvPr/>
        </p:nvGrpSpPr>
        <p:grpSpPr>
          <a:xfrm>
            <a:off x="8050215" y="1926689"/>
            <a:ext cx="1993344" cy="3835400"/>
            <a:chOff x="8151813" y="2245997"/>
            <a:chExt cx="1993344" cy="3835400"/>
          </a:xfrm>
        </p:grpSpPr>
        <p:sp>
          <p:nvSpPr>
            <p:cNvPr id="27" name="Rectangle 26">
              <a:extLst>
                <a:ext uri="{FF2B5EF4-FFF2-40B4-BE49-F238E27FC236}">
                  <a16:creationId xmlns:a16="http://schemas.microsoft.com/office/drawing/2014/main" id="{69C43BE0-DC55-4450-B649-58621AB962DA}"/>
                </a:ext>
              </a:extLst>
            </p:cNvPr>
            <p:cNvSpPr/>
            <p:nvPr/>
          </p:nvSpPr>
          <p:spPr bwMode="auto">
            <a:xfrm>
              <a:off x="8151813" y="2245997"/>
              <a:ext cx="1959429" cy="3835400"/>
            </a:xfrm>
            <a:prstGeom prst="rect">
              <a:avLst/>
            </a:prstGeom>
            <a:solidFill>
              <a:schemeClr val="bg1">
                <a:lumMod val="85000"/>
                <a:lumOff val="1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a:extLst>
                <a:ext uri="{FF2B5EF4-FFF2-40B4-BE49-F238E27FC236}">
                  <a16:creationId xmlns:a16="http://schemas.microsoft.com/office/drawing/2014/main" id="{9F13CB85-CFD1-4B6E-A000-2009E3DD71E4}"/>
                </a:ext>
              </a:extLst>
            </p:cNvPr>
            <p:cNvGrpSpPr/>
            <p:nvPr/>
          </p:nvGrpSpPr>
          <p:grpSpPr>
            <a:xfrm>
              <a:off x="8361169" y="3833799"/>
              <a:ext cx="1557500" cy="1557500"/>
              <a:chOff x="8259569" y="3572588"/>
              <a:chExt cx="1557500" cy="1557500"/>
            </a:xfrm>
          </p:grpSpPr>
          <p:pic>
            <p:nvPicPr>
              <p:cNvPr id="4" name="Graphic 3">
                <a:extLst>
                  <a:ext uri="{FF2B5EF4-FFF2-40B4-BE49-F238E27FC236}">
                    <a16:creationId xmlns:a16="http://schemas.microsoft.com/office/drawing/2014/main" id="{FED9B951-2D45-41C0-A778-F22675E7F0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59569" y="3572588"/>
                <a:ext cx="1557500" cy="1557500"/>
              </a:xfrm>
              <a:prstGeom prst="rect">
                <a:avLst/>
              </a:prstGeom>
            </p:spPr>
          </p:pic>
          <p:pic>
            <p:nvPicPr>
              <p:cNvPr id="35" name="Graphic 34">
                <a:extLst>
                  <a:ext uri="{FF2B5EF4-FFF2-40B4-BE49-F238E27FC236}">
                    <a16:creationId xmlns:a16="http://schemas.microsoft.com/office/drawing/2014/main" id="{F30C0AC1-EF22-433E-ADB4-511F99DBD0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7661" y="3922288"/>
                <a:ext cx="858099" cy="858099"/>
              </a:xfrm>
              <a:prstGeom prst="rect">
                <a:avLst/>
              </a:prstGeom>
            </p:spPr>
          </p:pic>
        </p:grpSp>
        <p:sp>
          <p:nvSpPr>
            <p:cNvPr id="45" name="TextBox 44">
              <a:extLst>
                <a:ext uri="{FF2B5EF4-FFF2-40B4-BE49-F238E27FC236}">
                  <a16:creationId xmlns:a16="http://schemas.microsoft.com/office/drawing/2014/main" id="{9D571E20-6C1F-4482-A9A3-63023F8C8B61}"/>
                </a:ext>
              </a:extLst>
            </p:cNvPr>
            <p:cNvSpPr txBox="1"/>
            <p:nvPr/>
          </p:nvSpPr>
          <p:spPr>
            <a:xfrm>
              <a:off x="8168945" y="2414330"/>
              <a:ext cx="1976212" cy="984885"/>
            </a:xfrm>
            <a:prstGeom prst="rect">
              <a:avLst/>
            </a:prstGeom>
            <a:noFill/>
          </p:spPr>
          <p:txBody>
            <a:bodyPr wrap="square" lIns="0" tIns="0" rIns="0" bIns="0" rtlCol="0">
              <a:spAutoFit/>
            </a:bodyPr>
            <a:lstStyle/>
            <a:p>
              <a:pPr algn="ctr"/>
              <a:r>
                <a:rPr lang="en-AU">
                  <a:solidFill>
                    <a:schemeClr val="tx1">
                      <a:lumMod val="85000"/>
                    </a:schemeClr>
                  </a:solidFill>
                </a:rPr>
                <a:t>Azure Function</a:t>
              </a:r>
            </a:p>
            <a:p>
              <a:pPr algn="ctr"/>
              <a:r>
                <a:rPr lang="en-AU">
                  <a:solidFill>
                    <a:schemeClr val="tx1">
                      <a:lumMod val="85000"/>
                    </a:schemeClr>
                  </a:solidFill>
                </a:rPr>
                <a:t> Run Time</a:t>
              </a:r>
            </a:p>
            <a:p>
              <a:pPr algn="ctr"/>
              <a:r>
                <a:rPr lang="en-AU" sz="1400" i="1">
                  <a:solidFill>
                    <a:schemeClr val="tx1">
                      <a:lumMod val="85000"/>
                    </a:schemeClr>
                  </a:solidFill>
                </a:rPr>
                <a:t>Functions on</a:t>
              </a:r>
            </a:p>
            <a:p>
              <a:pPr algn="ctr"/>
              <a:r>
                <a:rPr lang="en-AU" sz="1400" i="1">
                  <a:solidFill>
                    <a:schemeClr val="tx1">
                      <a:lumMod val="85000"/>
                    </a:schemeClr>
                  </a:solidFill>
                </a:rPr>
                <a:t>Your Servers</a:t>
              </a:r>
              <a:endParaRPr lang="en-AU" i="1">
                <a:solidFill>
                  <a:schemeClr val="tx1">
                    <a:lumMod val="85000"/>
                  </a:schemeClr>
                </a:solidFill>
              </a:endParaRPr>
            </a:p>
          </p:txBody>
        </p:sp>
      </p:grpSp>
      <p:grpSp>
        <p:nvGrpSpPr>
          <p:cNvPr id="53" name="Group 52">
            <a:extLst>
              <a:ext uri="{FF2B5EF4-FFF2-40B4-BE49-F238E27FC236}">
                <a16:creationId xmlns:a16="http://schemas.microsoft.com/office/drawing/2014/main" id="{7AD654A1-A3ED-4D13-8D78-7E8DCBB7B484}"/>
              </a:ext>
            </a:extLst>
          </p:cNvPr>
          <p:cNvGrpSpPr/>
          <p:nvPr/>
        </p:nvGrpSpPr>
        <p:grpSpPr>
          <a:xfrm>
            <a:off x="9971433" y="1926689"/>
            <a:ext cx="1997640" cy="3835400"/>
            <a:chOff x="10073031" y="2245997"/>
            <a:chExt cx="1997640" cy="3835400"/>
          </a:xfrm>
        </p:grpSpPr>
        <p:sp>
          <p:nvSpPr>
            <p:cNvPr id="29" name="Rectangle 28">
              <a:extLst>
                <a:ext uri="{FF2B5EF4-FFF2-40B4-BE49-F238E27FC236}">
                  <a16:creationId xmlns:a16="http://schemas.microsoft.com/office/drawing/2014/main" id="{7190E531-DFE1-4631-BAE5-00E24F057622}"/>
                </a:ext>
              </a:extLst>
            </p:cNvPr>
            <p:cNvSpPr/>
            <p:nvPr/>
          </p:nvSpPr>
          <p:spPr bwMode="auto">
            <a:xfrm>
              <a:off x="10111242" y="2245997"/>
              <a:ext cx="1959429" cy="3835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43F545C1-55C7-4BAB-8C7A-3C1DF0396F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53908" y="3857547"/>
              <a:ext cx="1392238" cy="1392238"/>
            </a:xfrm>
            <a:prstGeom prst="rect">
              <a:avLst/>
            </a:prstGeom>
          </p:spPr>
        </p:pic>
        <p:sp>
          <p:nvSpPr>
            <p:cNvPr id="47" name="TextBox 46">
              <a:extLst>
                <a:ext uri="{FF2B5EF4-FFF2-40B4-BE49-F238E27FC236}">
                  <a16:creationId xmlns:a16="http://schemas.microsoft.com/office/drawing/2014/main" id="{8AB5AA8F-298B-4319-86C5-AF6DD4EE2460}"/>
                </a:ext>
              </a:extLst>
            </p:cNvPr>
            <p:cNvSpPr txBox="1"/>
            <p:nvPr/>
          </p:nvSpPr>
          <p:spPr>
            <a:xfrm>
              <a:off x="10073031" y="2411633"/>
              <a:ext cx="1976212" cy="492443"/>
            </a:xfrm>
            <a:prstGeom prst="rect">
              <a:avLst/>
            </a:prstGeom>
            <a:noFill/>
          </p:spPr>
          <p:txBody>
            <a:bodyPr wrap="square" lIns="0" tIns="0" rIns="0" bIns="0" rtlCol="0">
              <a:spAutoFit/>
            </a:bodyPr>
            <a:lstStyle/>
            <a:p>
              <a:pPr algn="ctr"/>
              <a:r>
                <a:rPr lang="en-AU">
                  <a:solidFill>
                    <a:schemeClr val="tx1">
                      <a:lumMod val="85000"/>
                    </a:schemeClr>
                  </a:solidFill>
                </a:rPr>
                <a:t>Azure IoT Edge</a:t>
              </a:r>
            </a:p>
            <a:p>
              <a:pPr algn="ctr"/>
              <a:r>
                <a:rPr lang="en-AU" sz="1400" i="1">
                  <a:solidFill>
                    <a:schemeClr val="tx1">
                      <a:lumMod val="85000"/>
                    </a:schemeClr>
                  </a:solidFill>
                </a:rPr>
                <a:t>On Devices</a:t>
              </a:r>
              <a:endParaRPr lang="en-AU" i="1">
                <a:solidFill>
                  <a:schemeClr val="tx1">
                    <a:lumMod val="85000"/>
                  </a:schemeClr>
                </a:solidFill>
              </a:endParaRPr>
            </a:p>
          </p:txBody>
        </p:sp>
      </p:grpSp>
    </p:spTree>
    <p:extLst>
      <p:ext uri="{BB962C8B-B14F-4D97-AF65-F5344CB8AC3E}">
        <p14:creationId xmlns:p14="http://schemas.microsoft.com/office/powerpoint/2010/main" val="1602428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3BBE-B5DD-4910-938C-653AA75C545C}"/>
              </a:ext>
            </a:extLst>
          </p:cNvPr>
          <p:cNvSpPr>
            <a:spLocks noGrp="1"/>
          </p:cNvSpPr>
          <p:nvPr>
            <p:ph type="title"/>
          </p:nvPr>
        </p:nvSpPr>
        <p:spPr>
          <a:xfrm>
            <a:off x="571970" y="1092125"/>
            <a:ext cx="10946460" cy="645367"/>
          </a:xfrm>
        </p:spPr>
        <p:txBody>
          <a:bodyPr wrap="square" anchor="t">
            <a:normAutofit/>
          </a:bodyPr>
          <a:lstStyle/>
          <a:p>
            <a:pPr algn="ctr"/>
            <a:r>
              <a:rPr lang="en-AU"/>
              <a:t>Ways to Run Functions &amp; Logic Apps</a:t>
            </a:r>
          </a:p>
        </p:txBody>
      </p:sp>
      <p:sp>
        <p:nvSpPr>
          <p:cNvPr id="16" name="AutoShape 4">
            <a:extLst>
              <a:ext uri="{FF2B5EF4-FFF2-40B4-BE49-F238E27FC236}">
                <a16:creationId xmlns:a16="http://schemas.microsoft.com/office/drawing/2014/main" id="{92B6517A-4F61-43C7-A5C5-DE36AD4AAF2D}"/>
              </a:ext>
            </a:extLst>
          </p:cNvPr>
          <p:cNvSpPr>
            <a:spLocks noChangeAspect="1" noChangeArrowheads="1"/>
          </p:cNvSpPr>
          <p:nvPr/>
        </p:nvSpPr>
        <p:spPr bwMode="auto">
          <a:xfrm>
            <a:off x="6045200" y="38570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48" name="Group 47">
            <a:extLst>
              <a:ext uri="{FF2B5EF4-FFF2-40B4-BE49-F238E27FC236}">
                <a16:creationId xmlns:a16="http://schemas.microsoft.com/office/drawing/2014/main" id="{1F30E6D9-9F5A-4E28-A807-C19AD1AC8B8E}"/>
              </a:ext>
            </a:extLst>
          </p:cNvPr>
          <p:cNvGrpSpPr/>
          <p:nvPr/>
        </p:nvGrpSpPr>
        <p:grpSpPr>
          <a:xfrm>
            <a:off x="212499" y="1926689"/>
            <a:ext cx="1976212" cy="3835400"/>
            <a:chOff x="314097" y="2245997"/>
            <a:chExt cx="1976212" cy="3835400"/>
          </a:xfrm>
        </p:grpSpPr>
        <p:sp>
          <p:nvSpPr>
            <p:cNvPr id="19" name="Rectangle 18">
              <a:extLst>
                <a:ext uri="{FF2B5EF4-FFF2-40B4-BE49-F238E27FC236}">
                  <a16:creationId xmlns:a16="http://schemas.microsoft.com/office/drawing/2014/main" id="{FBAC037E-62C5-47D3-AB71-6AD8D3D315D6}"/>
                </a:ext>
              </a:extLst>
            </p:cNvPr>
            <p:cNvSpPr/>
            <p:nvPr/>
          </p:nvSpPr>
          <p:spPr bwMode="auto">
            <a:xfrm>
              <a:off x="330880" y="2245997"/>
              <a:ext cx="1959429" cy="3835400"/>
            </a:xfrm>
            <a:prstGeom prst="rect">
              <a:avLst/>
            </a:prstGeom>
            <a:solidFill>
              <a:schemeClr val="bg1">
                <a:lumMod val="85000"/>
                <a:lumOff val="1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84E87599-40F0-4846-BAEF-CDEB140CB8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545" y="3851261"/>
              <a:ext cx="1392239" cy="1392239"/>
            </a:xfrm>
            <a:prstGeom prst="rect">
              <a:avLst/>
            </a:prstGeom>
          </p:spPr>
        </p:pic>
        <p:sp>
          <p:nvSpPr>
            <p:cNvPr id="37" name="TextBox 36">
              <a:extLst>
                <a:ext uri="{FF2B5EF4-FFF2-40B4-BE49-F238E27FC236}">
                  <a16:creationId xmlns:a16="http://schemas.microsoft.com/office/drawing/2014/main" id="{05B70902-1DEE-42C9-815A-783AA4F95EAB}"/>
                </a:ext>
              </a:extLst>
            </p:cNvPr>
            <p:cNvSpPr txBox="1"/>
            <p:nvPr/>
          </p:nvSpPr>
          <p:spPr>
            <a:xfrm>
              <a:off x="314097" y="2378366"/>
              <a:ext cx="1976212" cy="492443"/>
            </a:xfrm>
            <a:prstGeom prst="rect">
              <a:avLst/>
            </a:prstGeom>
            <a:noFill/>
          </p:spPr>
          <p:txBody>
            <a:bodyPr wrap="square" lIns="0" tIns="0" rIns="0" bIns="0" rtlCol="0">
              <a:spAutoFit/>
            </a:bodyPr>
            <a:lstStyle/>
            <a:p>
              <a:pPr algn="ctr"/>
              <a:r>
                <a:rPr lang="en-AU">
                  <a:solidFill>
                    <a:schemeClr val="tx1">
                      <a:lumMod val="85000"/>
                    </a:schemeClr>
                  </a:solidFill>
                </a:rPr>
                <a:t>Consumption</a:t>
              </a:r>
              <a:endParaRPr lang="en-AU" sz="2000">
                <a:solidFill>
                  <a:schemeClr val="tx1">
                    <a:lumMod val="85000"/>
                  </a:schemeClr>
                </a:solidFill>
              </a:endParaRPr>
            </a:p>
            <a:p>
              <a:pPr algn="ctr"/>
              <a:r>
                <a:rPr lang="en-AU" sz="1400" i="1">
                  <a:solidFill>
                    <a:schemeClr val="tx1">
                      <a:lumMod val="85000"/>
                    </a:schemeClr>
                  </a:solidFill>
                </a:rPr>
                <a:t>Serverless</a:t>
              </a:r>
              <a:endParaRPr lang="en-AU" i="1">
                <a:solidFill>
                  <a:schemeClr val="tx1">
                    <a:lumMod val="85000"/>
                  </a:schemeClr>
                </a:solidFill>
              </a:endParaRPr>
            </a:p>
          </p:txBody>
        </p:sp>
      </p:grpSp>
      <p:grpSp>
        <p:nvGrpSpPr>
          <p:cNvPr id="49" name="Group 48">
            <a:extLst>
              <a:ext uri="{FF2B5EF4-FFF2-40B4-BE49-F238E27FC236}">
                <a16:creationId xmlns:a16="http://schemas.microsoft.com/office/drawing/2014/main" id="{5A2B68C0-A31D-4891-8724-93752AE6A791}"/>
              </a:ext>
            </a:extLst>
          </p:cNvPr>
          <p:cNvGrpSpPr/>
          <p:nvPr/>
        </p:nvGrpSpPr>
        <p:grpSpPr>
          <a:xfrm>
            <a:off x="2188711" y="1926689"/>
            <a:ext cx="1983891" cy="3835400"/>
            <a:chOff x="2290309" y="2245997"/>
            <a:chExt cx="1983891" cy="3835400"/>
          </a:xfrm>
        </p:grpSpPr>
        <p:sp>
          <p:nvSpPr>
            <p:cNvPr id="21" name="Rectangle 20">
              <a:extLst>
                <a:ext uri="{FF2B5EF4-FFF2-40B4-BE49-F238E27FC236}">
                  <a16:creationId xmlns:a16="http://schemas.microsoft.com/office/drawing/2014/main" id="{D7B7D739-FEA9-4EA3-8FDA-0E67F31B179A}"/>
                </a:ext>
              </a:extLst>
            </p:cNvPr>
            <p:cNvSpPr/>
            <p:nvPr/>
          </p:nvSpPr>
          <p:spPr bwMode="auto">
            <a:xfrm>
              <a:off x="2290309" y="2245997"/>
              <a:ext cx="1959429" cy="3835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DCB38811-B6FD-445C-9CEA-8C048164B0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0346" y="3851262"/>
              <a:ext cx="1392238" cy="1392238"/>
            </a:xfrm>
            <a:prstGeom prst="rect">
              <a:avLst/>
            </a:prstGeom>
          </p:spPr>
        </p:pic>
        <p:sp>
          <p:nvSpPr>
            <p:cNvPr id="39" name="TextBox 38">
              <a:extLst>
                <a:ext uri="{FF2B5EF4-FFF2-40B4-BE49-F238E27FC236}">
                  <a16:creationId xmlns:a16="http://schemas.microsoft.com/office/drawing/2014/main" id="{E468C6E8-51C0-4A15-9158-2167B345DD7B}"/>
                </a:ext>
              </a:extLst>
            </p:cNvPr>
            <p:cNvSpPr txBox="1"/>
            <p:nvPr/>
          </p:nvSpPr>
          <p:spPr>
            <a:xfrm>
              <a:off x="2297988" y="2378365"/>
              <a:ext cx="1976212" cy="707886"/>
            </a:xfrm>
            <a:prstGeom prst="rect">
              <a:avLst/>
            </a:prstGeom>
            <a:noFill/>
          </p:spPr>
          <p:txBody>
            <a:bodyPr wrap="square" lIns="0" tIns="0" rIns="0" bIns="0" rtlCol="0">
              <a:spAutoFit/>
            </a:bodyPr>
            <a:lstStyle/>
            <a:p>
              <a:pPr algn="ctr"/>
              <a:r>
                <a:rPr lang="en-AU">
                  <a:solidFill>
                    <a:schemeClr val="tx1">
                      <a:lumMod val="85000"/>
                    </a:schemeClr>
                  </a:solidFill>
                </a:rPr>
                <a:t>App Service Plan</a:t>
              </a:r>
            </a:p>
            <a:p>
              <a:pPr algn="ctr"/>
              <a:r>
                <a:rPr lang="en-AU" sz="1400" i="1">
                  <a:solidFill>
                    <a:schemeClr val="tx1">
                      <a:lumMod val="85000"/>
                    </a:schemeClr>
                  </a:solidFill>
                </a:rPr>
                <a:t>Free, Basic, Standard &amp; Premium</a:t>
              </a:r>
            </a:p>
          </p:txBody>
        </p:sp>
      </p:grpSp>
      <p:grpSp>
        <p:nvGrpSpPr>
          <p:cNvPr id="50" name="Group 49">
            <a:extLst>
              <a:ext uri="{FF2B5EF4-FFF2-40B4-BE49-F238E27FC236}">
                <a16:creationId xmlns:a16="http://schemas.microsoft.com/office/drawing/2014/main" id="{421C45AE-E7E5-4B13-B344-785981FE1106}"/>
              </a:ext>
            </a:extLst>
          </p:cNvPr>
          <p:cNvGrpSpPr/>
          <p:nvPr/>
        </p:nvGrpSpPr>
        <p:grpSpPr>
          <a:xfrm>
            <a:off x="4100476" y="1923992"/>
            <a:ext cx="2007093" cy="3835400"/>
            <a:chOff x="4202074" y="2243300"/>
            <a:chExt cx="2007093" cy="3835400"/>
          </a:xfrm>
        </p:grpSpPr>
        <p:sp>
          <p:nvSpPr>
            <p:cNvPr id="23" name="Rectangle 22">
              <a:extLst>
                <a:ext uri="{FF2B5EF4-FFF2-40B4-BE49-F238E27FC236}">
                  <a16:creationId xmlns:a16="http://schemas.microsoft.com/office/drawing/2014/main" id="{58AB0DD6-EBCC-446E-997E-E5E3AA369839}"/>
                </a:ext>
              </a:extLst>
            </p:cNvPr>
            <p:cNvSpPr/>
            <p:nvPr/>
          </p:nvSpPr>
          <p:spPr bwMode="auto">
            <a:xfrm>
              <a:off x="4249738" y="2243300"/>
              <a:ext cx="1959429" cy="3835400"/>
            </a:xfrm>
            <a:prstGeom prst="rect">
              <a:avLst/>
            </a:prstGeom>
            <a:solidFill>
              <a:schemeClr val="bg1">
                <a:lumMod val="85000"/>
                <a:lumOff val="1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a:extLst>
                <a:ext uri="{FF2B5EF4-FFF2-40B4-BE49-F238E27FC236}">
                  <a16:creationId xmlns:a16="http://schemas.microsoft.com/office/drawing/2014/main" id="{4712B05C-F870-4849-8649-8965EEE30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6892" y="3851262"/>
              <a:ext cx="1392238" cy="1392238"/>
            </a:xfrm>
            <a:prstGeom prst="rect">
              <a:avLst/>
            </a:prstGeom>
          </p:spPr>
        </p:pic>
        <p:sp>
          <p:nvSpPr>
            <p:cNvPr id="41" name="TextBox 40">
              <a:extLst>
                <a:ext uri="{FF2B5EF4-FFF2-40B4-BE49-F238E27FC236}">
                  <a16:creationId xmlns:a16="http://schemas.microsoft.com/office/drawing/2014/main" id="{CAD2AE54-4845-4DF8-BB60-B905AB41231B}"/>
                </a:ext>
              </a:extLst>
            </p:cNvPr>
            <p:cNvSpPr txBox="1"/>
            <p:nvPr/>
          </p:nvSpPr>
          <p:spPr>
            <a:xfrm>
              <a:off x="4202074" y="2375668"/>
              <a:ext cx="1976212" cy="769441"/>
            </a:xfrm>
            <a:prstGeom prst="rect">
              <a:avLst/>
            </a:prstGeom>
            <a:noFill/>
          </p:spPr>
          <p:txBody>
            <a:bodyPr wrap="square" lIns="0" tIns="0" rIns="0" bIns="0" rtlCol="0">
              <a:spAutoFit/>
            </a:bodyPr>
            <a:lstStyle/>
            <a:p>
              <a:pPr algn="ctr"/>
              <a:r>
                <a:rPr lang="en-AU">
                  <a:solidFill>
                    <a:schemeClr val="tx1">
                      <a:lumMod val="85000"/>
                    </a:schemeClr>
                  </a:solidFill>
                </a:rPr>
                <a:t>App Service Environment</a:t>
              </a:r>
            </a:p>
            <a:p>
              <a:pPr algn="ctr"/>
              <a:r>
                <a:rPr lang="en-AU" sz="1400" i="1">
                  <a:solidFill>
                    <a:schemeClr val="tx1">
                      <a:lumMod val="85000"/>
                    </a:schemeClr>
                  </a:solidFill>
                </a:rPr>
                <a:t>Network Isolation</a:t>
              </a:r>
              <a:endParaRPr lang="en-AU" i="1">
                <a:solidFill>
                  <a:schemeClr val="tx1">
                    <a:lumMod val="85000"/>
                  </a:schemeClr>
                </a:solidFill>
              </a:endParaRPr>
            </a:p>
          </p:txBody>
        </p:sp>
      </p:grpSp>
      <p:grpSp>
        <p:nvGrpSpPr>
          <p:cNvPr id="51" name="Group 50">
            <a:extLst>
              <a:ext uri="{FF2B5EF4-FFF2-40B4-BE49-F238E27FC236}">
                <a16:creationId xmlns:a16="http://schemas.microsoft.com/office/drawing/2014/main" id="{264168FC-9CCF-4EF8-8B97-0AC3E28A653F}"/>
              </a:ext>
            </a:extLst>
          </p:cNvPr>
          <p:cNvGrpSpPr/>
          <p:nvPr/>
        </p:nvGrpSpPr>
        <p:grpSpPr>
          <a:xfrm>
            <a:off x="6083456" y="1923992"/>
            <a:ext cx="1983542" cy="3835400"/>
            <a:chOff x="6185054" y="2243300"/>
            <a:chExt cx="1983542" cy="3835400"/>
          </a:xfrm>
        </p:grpSpPr>
        <p:sp>
          <p:nvSpPr>
            <p:cNvPr id="25" name="Rectangle 24">
              <a:extLst>
                <a:ext uri="{FF2B5EF4-FFF2-40B4-BE49-F238E27FC236}">
                  <a16:creationId xmlns:a16="http://schemas.microsoft.com/office/drawing/2014/main" id="{AB66304B-E839-4972-B9D8-5C9BE5A84B22}"/>
                </a:ext>
              </a:extLst>
            </p:cNvPr>
            <p:cNvSpPr/>
            <p:nvPr/>
          </p:nvSpPr>
          <p:spPr bwMode="auto">
            <a:xfrm>
              <a:off x="6209167" y="2243300"/>
              <a:ext cx="1959429" cy="3835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5F282AB2-F33E-4F36-B2F0-8CD9853391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24122" y="3858895"/>
              <a:ext cx="1385025" cy="1392239"/>
            </a:xfrm>
            <a:prstGeom prst="rect">
              <a:avLst/>
            </a:prstGeom>
          </p:spPr>
        </p:pic>
        <p:sp>
          <p:nvSpPr>
            <p:cNvPr id="43" name="TextBox 42">
              <a:extLst>
                <a:ext uri="{FF2B5EF4-FFF2-40B4-BE49-F238E27FC236}">
                  <a16:creationId xmlns:a16="http://schemas.microsoft.com/office/drawing/2014/main" id="{610D211C-678A-4DB0-9755-5401E5A8D0FF}"/>
                </a:ext>
              </a:extLst>
            </p:cNvPr>
            <p:cNvSpPr txBox="1"/>
            <p:nvPr/>
          </p:nvSpPr>
          <p:spPr>
            <a:xfrm>
              <a:off x="6185054" y="2414331"/>
              <a:ext cx="1976212" cy="492443"/>
            </a:xfrm>
            <a:prstGeom prst="rect">
              <a:avLst/>
            </a:prstGeom>
            <a:noFill/>
          </p:spPr>
          <p:txBody>
            <a:bodyPr wrap="square" lIns="0" tIns="0" rIns="0" bIns="0" rtlCol="0">
              <a:spAutoFit/>
            </a:bodyPr>
            <a:lstStyle/>
            <a:p>
              <a:pPr algn="ctr"/>
              <a:r>
                <a:rPr lang="en-AU">
                  <a:solidFill>
                    <a:schemeClr val="tx1">
                      <a:lumMod val="85000"/>
                    </a:schemeClr>
                  </a:solidFill>
                </a:rPr>
                <a:t>Azure Stack</a:t>
              </a:r>
            </a:p>
            <a:p>
              <a:pPr algn="ctr"/>
              <a:r>
                <a:rPr lang="en-AU" sz="1400" i="1">
                  <a:solidFill>
                    <a:schemeClr val="tx1">
                      <a:lumMod val="85000"/>
                    </a:schemeClr>
                  </a:solidFill>
                </a:rPr>
                <a:t>On Premise</a:t>
              </a:r>
            </a:p>
          </p:txBody>
        </p:sp>
      </p:grpSp>
      <p:grpSp>
        <p:nvGrpSpPr>
          <p:cNvPr id="52" name="Group 51">
            <a:extLst>
              <a:ext uri="{FF2B5EF4-FFF2-40B4-BE49-F238E27FC236}">
                <a16:creationId xmlns:a16="http://schemas.microsoft.com/office/drawing/2014/main" id="{393E8AE0-C0E1-4A7F-B86F-ADCEDB5F0F6D}"/>
              </a:ext>
            </a:extLst>
          </p:cNvPr>
          <p:cNvGrpSpPr/>
          <p:nvPr/>
        </p:nvGrpSpPr>
        <p:grpSpPr>
          <a:xfrm>
            <a:off x="8050215" y="1926689"/>
            <a:ext cx="1993344" cy="3835400"/>
            <a:chOff x="8151813" y="2245997"/>
            <a:chExt cx="1993344" cy="3835400"/>
          </a:xfrm>
        </p:grpSpPr>
        <p:sp>
          <p:nvSpPr>
            <p:cNvPr id="27" name="Rectangle 26">
              <a:extLst>
                <a:ext uri="{FF2B5EF4-FFF2-40B4-BE49-F238E27FC236}">
                  <a16:creationId xmlns:a16="http://schemas.microsoft.com/office/drawing/2014/main" id="{69C43BE0-DC55-4450-B649-58621AB962DA}"/>
                </a:ext>
              </a:extLst>
            </p:cNvPr>
            <p:cNvSpPr/>
            <p:nvPr/>
          </p:nvSpPr>
          <p:spPr bwMode="auto">
            <a:xfrm>
              <a:off x="8151813" y="2245997"/>
              <a:ext cx="1959429" cy="3835400"/>
            </a:xfrm>
            <a:prstGeom prst="rect">
              <a:avLst/>
            </a:prstGeom>
            <a:solidFill>
              <a:schemeClr val="bg1">
                <a:lumMod val="85000"/>
                <a:lumOff val="1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a:extLst>
                <a:ext uri="{FF2B5EF4-FFF2-40B4-BE49-F238E27FC236}">
                  <a16:creationId xmlns:a16="http://schemas.microsoft.com/office/drawing/2014/main" id="{9F13CB85-CFD1-4B6E-A000-2009E3DD71E4}"/>
                </a:ext>
              </a:extLst>
            </p:cNvPr>
            <p:cNvGrpSpPr/>
            <p:nvPr/>
          </p:nvGrpSpPr>
          <p:grpSpPr>
            <a:xfrm>
              <a:off x="8361169" y="3833799"/>
              <a:ext cx="1557500" cy="1557500"/>
              <a:chOff x="8259569" y="3572588"/>
              <a:chExt cx="1557500" cy="1557500"/>
            </a:xfrm>
          </p:grpSpPr>
          <p:pic>
            <p:nvPicPr>
              <p:cNvPr id="4" name="Graphic 3">
                <a:extLst>
                  <a:ext uri="{FF2B5EF4-FFF2-40B4-BE49-F238E27FC236}">
                    <a16:creationId xmlns:a16="http://schemas.microsoft.com/office/drawing/2014/main" id="{FED9B951-2D45-41C0-A778-F22675E7F0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59569" y="3572588"/>
                <a:ext cx="1557500" cy="1557500"/>
              </a:xfrm>
              <a:prstGeom prst="rect">
                <a:avLst/>
              </a:prstGeom>
            </p:spPr>
          </p:pic>
          <p:pic>
            <p:nvPicPr>
              <p:cNvPr id="35" name="Graphic 34">
                <a:extLst>
                  <a:ext uri="{FF2B5EF4-FFF2-40B4-BE49-F238E27FC236}">
                    <a16:creationId xmlns:a16="http://schemas.microsoft.com/office/drawing/2014/main" id="{F30C0AC1-EF22-433E-ADB4-511F99DBD0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7661" y="3922288"/>
                <a:ext cx="858099" cy="858099"/>
              </a:xfrm>
              <a:prstGeom prst="rect">
                <a:avLst/>
              </a:prstGeom>
            </p:spPr>
          </p:pic>
        </p:grpSp>
        <p:sp>
          <p:nvSpPr>
            <p:cNvPr id="45" name="TextBox 44">
              <a:extLst>
                <a:ext uri="{FF2B5EF4-FFF2-40B4-BE49-F238E27FC236}">
                  <a16:creationId xmlns:a16="http://schemas.microsoft.com/office/drawing/2014/main" id="{9D571E20-6C1F-4482-A9A3-63023F8C8B61}"/>
                </a:ext>
              </a:extLst>
            </p:cNvPr>
            <p:cNvSpPr txBox="1"/>
            <p:nvPr/>
          </p:nvSpPr>
          <p:spPr>
            <a:xfrm>
              <a:off x="8168945" y="2414330"/>
              <a:ext cx="1976212" cy="984885"/>
            </a:xfrm>
            <a:prstGeom prst="rect">
              <a:avLst/>
            </a:prstGeom>
            <a:noFill/>
          </p:spPr>
          <p:txBody>
            <a:bodyPr wrap="square" lIns="0" tIns="0" rIns="0" bIns="0" rtlCol="0">
              <a:spAutoFit/>
            </a:bodyPr>
            <a:lstStyle/>
            <a:p>
              <a:pPr algn="ctr"/>
              <a:r>
                <a:rPr lang="en-AU">
                  <a:solidFill>
                    <a:schemeClr val="tx1">
                      <a:lumMod val="85000"/>
                    </a:schemeClr>
                  </a:solidFill>
                </a:rPr>
                <a:t>Azure Function</a:t>
              </a:r>
            </a:p>
            <a:p>
              <a:pPr algn="ctr"/>
              <a:r>
                <a:rPr lang="en-AU">
                  <a:solidFill>
                    <a:schemeClr val="tx1">
                      <a:lumMod val="85000"/>
                    </a:schemeClr>
                  </a:solidFill>
                </a:rPr>
                <a:t> Run Time</a:t>
              </a:r>
            </a:p>
            <a:p>
              <a:pPr algn="ctr"/>
              <a:r>
                <a:rPr lang="en-AU" sz="1400" i="1">
                  <a:solidFill>
                    <a:schemeClr val="tx1">
                      <a:lumMod val="85000"/>
                    </a:schemeClr>
                  </a:solidFill>
                </a:rPr>
                <a:t>Functions on</a:t>
              </a:r>
            </a:p>
            <a:p>
              <a:pPr algn="ctr"/>
              <a:r>
                <a:rPr lang="en-AU" sz="1400" i="1">
                  <a:solidFill>
                    <a:schemeClr val="tx1">
                      <a:lumMod val="85000"/>
                    </a:schemeClr>
                  </a:solidFill>
                </a:rPr>
                <a:t>Your Servers</a:t>
              </a:r>
              <a:endParaRPr lang="en-AU" i="1">
                <a:solidFill>
                  <a:schemeClr val="tx1">
                    <a:lumMod val="85000"/>
                  </a:schemeClr>
                </a:solidFill>
              </a:endParaRPr>
            </a:p>
          </p:txBody>
        </p:sp>
      </p:grpSp>
      <p:grpSp>
        <p:nvGrpSpPr>
          <p:cNvPr id="53" name="Group 52">
            <a:extLst>
              <a:ext uri="{FF2B5EF4-FFF2-40B4-BE49-F238E27FC236}">
                <a16:creationId xmlns:a16="http://schemas.microsoft.com/office/drawing/2014/main" id="{7AD654A1-A3ED-4D13-8D78-7E8DCBB7B484}"/>
              </a:ext>
            </a:extLst>
          </p:cNvPr>
          <p:cNvGrpSpPr/>
          <p:nvPr/>
        </p:nvGrpSpPr>
        <p:grpSpPr>
          <a:xfrm>
            <a:off x="9971433" y="1926689"/>
            <a:ext cx="1997640" cy="3835400"/>
            <a:chOff x="10073031" y="2245997"/>
            <a:chExt cx="1997640" cy="3835400"/>
          </a:xfrm>
        </p:grpSpPr>
        <p:sp>
          <p:nvSpPr>
            <p:cNvPr id="29" name="Rectangle 28">
              <a:extLst>
                <a:ext uri="{FF2B5EF4-FFF2-40B4-BE49-F238E27FC236}">
                  <a16:creationId xmlns:a16="http://schemas.microsoft.com/office/drawing/2014/main" id="{7190E531-DFE1-4631-BAE5-00E24F057622}"/>
                </a:ext>
              </a:extLst>
            </p:cNvPr>
            <p:cNvSpPr/>
            <p:nvPr/>
          </p:nvSpPr>
          <p:spPr bwMode="auto">
            <a:xfrm>
              <a:off x="10111242" y="2245997"/>
              <a:ext cx="1959429" cy="38354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43F545C1-55C7-4BAB-8C7A-3C1DF0396F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53908" y="3857547"/>
              <a:ext cx="1392238" cy="1392238"/>
            </a:xfrm>
            <a:prstGeom prst="rect">
              <a:avLst/>
            </a:prstGeom>
          </p:spPr>
        </p:pic>
        <p:sp>
          <p:nvSpPr>
            <p:cNvPr id="47" name="TextBox 46">
              <a:extLst>
                <a:ext uri="{FF2B5EF4-FFF2-40B4-BE49-F238E27FC236}">
                  <a16:creationId xmlns:a16="http://schemas.microsoft.com/office/drawing/2014/main" id="{8AB5AA8F-298B-4319-86C5-AF6DD4EE2460}"/>
                </a:ext>
              </a:extLst>
            </p:cNvPr>
            <p:cNvSpPr txBox="1"/>
            <p:nvPr/>
          </p:nvSpPr>
          <p:spPr>
            <a:xfrm>
              <a:off x="10073031" y="2411633"/>
              <a:ext cx="1976212" cy="492443"/>
            </a:xfrm>
            <a:prstGeom prst="rect">
              <a:avLst/>
            </a:prstGeom>
            <a:noFill/>
          </p:spPr>
          <p:txBody>
            <a:bodyPr wrap="square" lIns="0" tIns="0" rIns="0" bIns="0" rtlCol="0">
              <a:spAutoFit/>
            </a:bodyPr>
            <a:lstStyle/>
            <a:p>
              <a:pPr algn="ctr"/>
              <a:r>
                <a:rPr lang="en-AU">
                  <a:solidFill>
                    <a:schemeClr val="tx1">
                      <a:lumMod val="85000"/>
                    </a:schemeClr>
                  </a:solidFill>
                </a:rPr>
                <a:t>Azure IoT Edge</a:t>
              </a:r>
            </a:p>
            <a:p>
              <a:pPr algn="ctr"/>
              <a:r>
                <a:rPr lang="en-AU" sz="1400" i="1">
                  <a:solidFill>
                    <a:schemeClr val="tx1">
                      <a:lumMod val="85000"/>
                    </a:schemeClr>
                  </a:solidFill>
                </a:rPr>
                <a:t>On Devices</a:t>
              </a:r>
              <a:endParaRPr lang="en-AU" i="1">
                <a:solidFill>
                  <a:schemeClr val="tx1">
                    <a:lumMod val="85000"/>
                  </a:schemeClr>
                </a:solidFill>
              </a:endParaRPr>
            </a:p>
          </p:txBody>
        </p:sp>
      </p:grpSp>
      <p:pic>
        <p:nvPicPr>
          <p:cNvPr id="55" name="Picture 54">
            <a:extLst>
              <a:ext uri="{FF2B5EF4-FFF2-40B4-BE49-F238E27FC236}">
                <a16:creationId xmlns:a16="http://schemas.microsoft.com/office/drawing/2014/main" id="{60AFBA00-7434-4EF7-9AB1-7829E75A1E20}"/>
              </a:ext>
            </a:extLst>
          </p:cNvPr>
          <p:cNvPicPr>
            <a:picLocks noChangeAspect="1"/>
          </p:cNvPicPr>
          <p:nvPr/>
        </p:nvPicPr>
        <p:blipFill>
          <a:blip r:embed="rId13"/>
          <a:stretch>
            <a:fillRect/>
          </a:stretch>
        </p:blipFill>
        <p:spPr>
          <a:xfrm>
            <a:off x="3056498" y="1737492"/>
            <a:ext cx="5990214" cy="4933118"/>
          </a:xfrm>
          <a:prstGeom prst="rect">
            <a:avLst/>
          </a:prstGeom>
          <a:solidFill>
            <a:schemeClr val="bg1">
              <a:lumMod val="85000"/>
              <a:lumOff val="15000"/>
            </a:schemeClr>
          </a:solidFill>
        </p:spPr>
      </p:pic>
    </p:spTree>
    <p:extLst>
      <p:ext uri="{BB962C8B-B14F-4D97-AF65-F5344CB8AC3E}">
        <p14:creationId xmlns:p14="http://schemas.microsoft.com/office/powerpoint/2010/main" val="2383202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E712F40-B542-4A2A-A42A-F9C8C44CE5B3}"/>
              </a:ext>
            </a:extLst>
          </p:cNvPr>
          <p:cNvGrpSpPr/>
          <p:nvPr/>
        </p:nvGrpSpPr>
        <p:grpSpPr>
          <a:xfrm>
            <a:off x="228595" y="1103046"/>
            <a:ext cx="1449850" cy="1571201"/>
            <a:chOff x="1718064" y="2889420"/>
            <a:chExt cx="1449850" cy="1571201"/>
          </a:xfrm>
        </p:grpSpPr>
        <p:pic>
          <p:nvPicPr>
            <p:cNvPr id="6" name="Graphic 5">
              <a:extLst>
                <a:ext uri="{FF2B5EF4-FFF2-40B4-BE49-F238E27FC236}">
                  <a16:creationId xmlns:a16="http://schemas.microsoft.com/office/drawing/2014/main" id="{7386E022-299C-49E8-85AC-0B2505D80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20604" y="3249062"/>
              <a:ext cx="525575" cy="525575"/>
            </a:xfrm>
            <a:prstGeom prst="rect">
              <a:avLst/>
            </a:prstGeom>
            <a:effectLst>
              <a:outerShdw blurRad="50800" dist="38100" dir="5400000" algn="t" rotWithShape="0">
                <a:prstClr val="black">
                  <a:alpha val="40000"/>
                </a:prstClr>
              </a:outerShdw>
            </a:effectLst>
          </p:spPr>
        </p:pic>
        <p:pic>
          <p:nvPicPr>
            <p:cNvPr id="41" name="Graphic 40">
              <a:extLst>
                <a:ext uri="{FF2B5EF4-FFF2-40B4-BE49-F238E27FC236}">
                  <a16:creationId xmlns:a16="http://schemas.microsoft.com/office/drawing/2014/main" id="{D6103E38-B0C0-403B-91D3-2D921FFF8C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2362" y="3083364"/>
              <a:ext cx="238125" cy="238125"/>
            </a:xfrm>
            <a:prstGeom prst="rect">
              <a:avLst/>
            </a:prstGeom>
            <a:effectLst>
              <a:outerShdw blurRad="50800" dist="38100" dir="5400000" algn="t" rotWithShape="0">
                <a:prstClr val="black">
                  <a:alpha val="40000"/>
                </a:prstClr>
              </a:outerShdw>
            </a:effectLst>
          </p:spPr>
        </p:pic>
        <p:pic>
          <p:nvPicPr>
            <p:cNvPr id="45" name="Graphic 44">
              <a:extLst>
                <a:ext uri="{FF2B5EF4-FFF2-40B4-BE49-F238E27FC236}">
                  <a16:creationId xmlns:a16="http://schemas.microsoft.com/office/drawing/2014/main" id="{2D653C7B-5A82-4F6A-8DB4-7F3BFCBCBA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80518" y="3429000"/>
              <a:ext cx="238125" cy="238125"/>
            </a:xfrm>
            <a:prstGeom prst="rect">
              <a:avLst/>
            </a:prstGeom>
            <a:effectLst>
              <a:outerShdw blurRad="50800" dist="38100" dir="5400000" algn="t" rotWithShape="0">
                <a:prstClr val="black">
                  <a:alpha val="40000"/>
                </a:prstClr>
              </a:outerShdw>
            </a:effectLst>
          </p:spPr>
        </p:pic>
        <p:pic>
          <p:nvPicPr>
            <p:cNvPr id="63" name="Graphic 62">
              <a:extLst>
                <a:ext uri="{FF2B5EF4-FFF2-40B4-BE49-F238E27FC236}">
                  <a16:creationId xmlns:a16="http://schemas.microsoft.com/office/drawing/2014/main" id="{77AE69F0-D41E-4493-8F34-E5C126B6BF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74654" y="3774637"/>
              <a:ext cx="238125" cy="238125"/>
            </a:xfrm>
            <a:prstGeom prst="rect">
              <a:avLst/>
            </a:prstGeom>
            <a:effectLst>
              <a:outerShdw blurRad="50800" dist="38100" dir="5400000" algn="t" rotWithShape="0">
                <a:prstClr val="black">
                  <a:alpha val="40000"/>
                </a:prstClr>
              </a:outerShdw>
            </a:effectLst>
          </p:spPr>
        </p:pic>
        <p:sp>
          <p:nvSpPr>
            <p:cNvPr id="65" name="Rectangle 64">
              <a:extLst>
                <a:ext uri="{FF2B5EF4-FFF2-40B4-BE49-F238E27FC236}">
                  <a16:creationId xmlns:a16="http://schemas.microsoft.com/office/drawing/2014/main" id="{CC886689-A8C7-4FE2-A32E-CC0AAC081E48}"/>
                </a:ext>
              </a:extLst>
            </p:cNvPr>
            <p:cNvSpPr/>
            <p:nvPr/>
          </p:nvSpPr>
          <p:spPr>
            <a:xfrm>
              <a:off x="1769345" y="2889420"/>
              <a:ext cx="1398569" cy="126120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7" name="TextBox 76">
              <a:extLst>
                <a:ext uri="{FF2B5EF4-FFF2-40B4-BE49-F238E27FC236}">
                  <a16:creationId xmlns:a16="http://schemas.microsoft.com/office/drawing/2014/main" id="{4C80996B-7C41-4C69-ABB2-7C25B2A5F2C8}"/>
                </a:ext>
              </a:extLst>
            </p:cNvPr>
            <p:cNvSpPr txBox="1"/>
            <p:nvPr/>
          </p:nvSpPr>
          <p:spPr>
            <a:xfrm>
              <a:off x="1718064" y="4206705"/>
              <a:ext cx="1437110" cy="253916"/>
            </a:xfrm>
            <a:prstGeom prst="rect">
              <a:avLst/>
            </a:prstGeom>
            <a:noFill/>
            <a:effectLst>
              <a:outerShdw blurRad="50800" dist="38100" dir="2700000" algn="tl" rotWithShape="0">
                <a:prstClr val="black">
                  <a:alpha val="20000"/>
                </a:prstClr>
              </a:outerShdw>
            </a:effectLst>
          </p:spPr>
          <p:txBody>
            <a:bodyPr wrap="square" rtlCol="0">
              <a:spAutoFit/>
            </a:bodyPr>
            <a:lstStyle/>
            <a:p>
              <a:r>
                <a:rPr lang="en-AU" sz="1050">
                  <a:solidFill>
                    <a:schemeClr val="tx1">
                      <a:lumMod val="50000"/>
                      <a:lumOff val="50000"/>
                    </a:schemeClr>
                  </a:solidFill>
                </a:rPr>
                <a:t>Azure Front Door</a:t>
              </a:r>
            </a:p>
          </p:txBody>
        </p:sp>
      </p:grpSp>
      <p:pic>
        <p:nvPicPr>
          <p:cNvPr id="21" name="Picture 4" descr="User Circle Icons - Download Free Vector Icons | Noun Project">
            <a:extLst>
              <a:ext uri="{FF2B5EF4-FFF2-40B4-BE49-F238E27FC236}">
                <a16:creationId xmlns:a16="http://schemas.microsoft.com/office/drawing/2014/main" id="{106641C7-446A-4AF7-9B93-29E963E45A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922" y="93973"/>
            <a:ext cx="525575" cy="5255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97F29F17-6589-4E4E-B28F-834724BFC222}"/>
              </a:ext>
            </a:extLst>
          </p:cNvPr>
          <p:cNvCxnSpPr>
            <a:cxnSpLocks/>
          </p:cNvCxnSpPr>
          <p:nvPr/>
        </p:nvCxnSpPr>
        <p:spPr>
          <a:xfrm>
            <a:off x="947150" y="641645"/>
            <a:ext cx="822" cy="382317"/>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A52F626-1EFB-4A4B-A9DB-9157405A95C6}"/>
              </a:ext>
            </a:extLst>
          </p:cNvPr>
          <p:cNvSpPr/>
          <p:nvPr/>
        </p:nvSpPr>
        <p:spPr>
          <a:xfrm>
            <a:off x="4523928" y="63317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18" name="Rectangle 17">
            <a:extLst>
              <a:ext uri="{FF2B5EF4-FFF2-40B4-BE49-F238E27FC236}">
                <a16:creationId xmlns:a16="http://schemas.microsoft.com/office/drawing/2014/main" id="{72F04E14-0B5D-4E00-90DB-940CD19C3F6C}"/>
              </a:ext>
            </a:extLst>
          </p:cNvPr>
          <p:cNvSpPr/>
          <p:nvPr/>
        </p:nvSpPr>
        <p:spPr>
          <a:xfrm>
            <a:off x="6275055" y="63317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20" name="Rectangle 19">
            <a:extLst>
              <a:ext uri="{FF2B5EF4-FFF2-40B4-BE49-F238E27FC236}">
                <a16:creationId xmlns:a16="http://schemas.microsoft.com/office/drawing/2014/main" id="{FE4A8EB5-86F8-423A-9486-E21A08CE99CA}"/>
              </a:ext>
            </a:extLst>
          </p:cNvPr>
          <p:cNvSpPr/>
          <p:nvPr/>
        </p:nvSpPr>
        <p:spPr>
          <a:xfrm>
            <a:off x="7996079" y="63317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22" name="Rectangle 21">
            <a:extLst>
              <a:ext uri="{FF2B5EF4-FFF2-40B4-BE49-F238E27FC236}">
                <a16:creationId xmlns:a16="http://schemas.microsoft.com/office/drawing/2014/main" id="{0BDEF815-926F-41F8-980D-6027E1687ED1}"/>
              </a:ext>
            </a:extLst>
          </p:cNvPr>
          <p:cNvSpPr/>
          <p:nvPr/>
        </p:nvSpPr>
        <p:spPr>
          <a:xfrm>
            <a:off x="2497727" y="410495"/>
            <a:ext cx="7239289" cy="263005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24" name="TextBox 23">
            <a:extLst>
              <a:ext uri="{FF2B5EF4-FFF2-40B4-BE49-F238E27FC236}">
                <a16:creationId xmlns:a16="http://schemas.microsoft.com/office/drawing/2014/main" id="{96FFF510-3DA9-4977-885C-013074A6FABD}"/>
              </a:ext>
            </a:extLst>
          </p:cNvPr>
          <p:cNvSpPr txBox="1"/>
          <p:nvPr/>
        </p:nvSpPr>
        <p:spPr>
          <a:xfrm>
            <a:off x="6287181" y="629836"/>
            <a:ext cx="1200728" cy="261610"/>
          </a:xfrm>
          <a:prstGeom prst="rect">
            <a:avLst/>
          </a:prstGeom>
          <a:noFill/>
        </p:spPr>
        <p:txBody>
          <a:bodyPr wrap="square" rtlCol="0">
            <a:spAutoFit/>
          </a:bodyPr>
          <a:lstStyle/>
          <a:p>
            <a:r>
              <a:rPr lang="en-AU" sz="1050">
                <a:solidFill>
                  <a:schemeClr val="tx1">
                    <a:lumMod val="50000"/>
                    <a:lumOff val="50000"/>
                  </a:schemeClr>
                </a:solidFill>
              </a:rPr>
              <a:t>APIs</a:t>
            </a:r>
          </a:p>
        </p:txBody>
      </p:sp>
      <p:sp>
        <p:nvSpPr>
          <p:cNvPr id="27" name="TextBox 26">
            <a:extLst>
              <a:ext uri="{FF2B5EF4-FFF2-40B4-BE49-F238E27FC236}">
                <a16:creationId xmlns:a16="http://schemas.microsoft.com/office/drawing/2014/main" id="{540185A7-3EF6-40C0-9669-703D1C6CDA6F}"/>
              </a:ext>
            </a:extLst>
          </p:cNvPr>
          <p:cNvSpPr txBox="1"/>
          <p:nvPr/>
        </p:nvSpPr>
        <p:spPr>
          <a:xfrm>
            <a:off x="2454983" y="3081733"/>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r>
              <a:rPr lang="en-AU" sz="1050">
                <a:solidFill>
                  <a:schemeClr val="tx1">
                    <a:lumMod val="50000"/>
                    <a:lumOff val="50000"/>
                  </a:schemeClr>
                </a:solidFill>
              </a:rPr>
              <a:t>Azure Region #1</a:t>
            </a:r>
          </a:p>
        </p:txBody>
      </p:sp>
      <p:pic>
        <p:nvPicPr>
          <p:cNvPr id="29" name="Graphic 28">
            <a:extLst>
              <a:ext uri="{FF2B5EF4-FFF2-40B4-BE49-F238E27FC236}">
                <a16:creationId xmlns:a16="http://schemas.microsoft.com/office/drawing/2014/main" id="{FD1C0A29-9EFB-46B0-A858-694DF52018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25642" y="1917008"/>
            <a:ext cx="368279" cy="337589"/>
          </a:xfrm>
          <a:prstGeom prst="rect">
            <a:avLst/>
          </a:prstGeom>
          <a:effectLst>
            <a:outerShdw blurRad="50800" dist="38100" dir="5400000" algn="t" rotWithShape="0">
              <a:prstClr val="black">
                <a:alpha val="40000"/>
              </a:prstClr>
            </a:outerShdw>
          </a:effectLst>
        </p:spPr>
      </p:pic>
      <p:pic>
        <p:nvPicPr>
          <p:cNvPr id="30" name="Graphic 29">
            <a:extLst>
              <a:ext uri="{FF2B5EF4-FFF2-40B4-BE49-F238E27FC236}">
                <a16:creationId xmlns:a16="http://schemas.microsoft.com/office/drawing/2014/main" id="{DFDE0093-4784-4314-A1BC-E130DA19EF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41740" y="1268100"/>
            <a:ext cx="337589" cy="337589"/>
          </a:xfrm>
          <a:prstGeom prst="rect">
            <a:avLst/>
          </a:prstGeom>
          <a:effectLst>
            <a:outerShdw blurRad="50800" dist="38100" dir="5400000" algn="t" rotWithShape="0">
              <a:prstClr val="black">
                <a:alpha val="40000"/>
              </a:prstClr>
            </a:outerShdw>
          </a:effectLst>
        </p:spPr>
      </p:pic>
      <p:sp>
        <p:nvSpPr>
          <p:cNvPr id="31" name="TextBox 30">
            <a:extLst>
              <a:ext uri="{FF2B5EF4-FFF2-40B4-BE49-F238E27FC236}">
                <a16:creationId xmlns:a16="http://schemas.microsoft.com/office/drawing/2014/main" id="{8BF23B58-0006-45BD-8C05-0BD28DE91D17}"/>
              </a:ext>
            </a:extLst>
          </p:cNvPr>
          <p:cNvSpPr txBox="1"/>
          <p:nvPr/>
        </p:nvSpPr>
        <p:spPr>
          <a:xfrm>
            <a:off x="7996080" y="641948"/>
            <a:ext cx="1200728" cy="261610"/>
          </a:xfrm>
          <a:prstGeom prst="rect">
            <a:avLst/>
          </a:prstGeom>
          <a:noFill/>
        </p:spPr>
        <p:txBody>
          <a:bodyPr wrap="square" rtlCol="0">
            <a:spAutoFit/>
          </a:bodyPr>
          <a:lstStyle/>
          <a:p>
            <a:r>
              <a:rPr lang="en-AU" sz="1050">
                <a:solidFill>
                  <a:schemeClr val="tx1">
                    <a:lumMod val="50000"/>
                    <a:lumOff val="50000"/>
                  </a:schemeClr>
                </a:solidFill>
              </a:rPr>
              <a:t>Data Services</a:t>
            </a:r>
          </a:p>
        </p:txBody>
      </p:sp>
      <p:sp>
        <p:nvSpPr>
          <p:cNvPr id="32" name="TextBox 31">
            <a:extLst>
              <a:ext uri="{FF2B5EF4-FFF2-40B4-BE49-F238E27FC236}">
                <a16:creationId xmlns:a16="http://schemas.microsoft.com/office/drawing/2014/main" id="{08B8AAB1-AADF-4163-B434-D1E4C52D31BB}"/>
              </a:ext>
            </a:extLst>
          </p:cNvPr>
          <p:cNvSpPr txBox="1"/>
          <p:nvPr/>
        </p:nvSpPr>
        <p:spPr>
          <a:xfrm>
            <a:off x="4559466" y="626679"/>
            <a:ext cx="1200728" cy="261610"/>
          </a:xfrm>
          <a:prstGeom prst="rect">
            <a:avLst/>
          </a:prstGeom>
          <a:noFill/>
        </p:spPr>
        <p:txBody>
          <a:bodyPr wrap="square" rtlCol="0">
            <a:spAutoFit/>
          </a:bodyPr>
          <a:lstStyle/>
          <a:p>
            <a:r>
              <a:rPr lang="en-AU" sz="1050">
                <a:solidFill>
                  <a:schemeClr val="tx1">
                    <a:lumMod val="50000"/>
                    <a:lumOff val="50000"/>
                  </a:schemeClr>
                </a:solidFill>
              </a:rPr>
              <a:t>API Management</a:t>
            </a:r>
          </a:p>
        </p:txBody>
      </p:sp>
      <p:sp>
        <p:nvSpPr>
          <p:cNvPr id="37" name="TextBox 36">
            <a:extLst>
              <a:ext uri="{FF2B5EF4-FFF2-40B4-BE49-F238E27FC236}">
                <a16:creationId xmlns:a16="http://schemas.microsoft.com/office/drawing/2014/main" id="{319A8FD9-9115-4CEB-AE99-51F6E6A6111E}"/>
              </a:ext>
            </a:extLst>
          </p:cNvPr>
          <p:cNvSpPr txBox="1"/>
          <p:nvPr/>
        </p:nvSpPr>
        <p:spPr>
          <a:xfrm>
            <a:off x="8479329" y="1323135"/>
            <a:ext cx="1029407" cy="253916"/>
          </a:xfrm>
          <a:prstGeom prst="rect">
            <a:avLst/>
          </a:prstGeom>
          <a:noFill/>
        </p:spPr>
        <p:txBody>
          <a:bodyPr wrap="square" rtlCol="0">
            <a:spAutoFit/>
          </a:bodyPr>
          <a:lstStyle/>
          <a:p>
            <a:r>
              <a:rPr lang="en-AU" sz="1050">
                <a:solidFill>
                  <a:srgbClr val="404040"/>
                </a:solidFill>
              </a:rPr>
              <a:t>Azure Storage</a:t>
            </a:r>
          </a:p>
        </p:txBody>
      </p:sp>
      <p:sp>
        <p:nvSpPr>
          <p:cNvPr id="38" name="TextBox 37">
            <a:extLst>
              <a:ext uri="{FF2B5EF4-FFF2-40B4-BE49-F238E27FC236}">
                <a16:creationId xmlns:a16="http://schemas.microsoft.com/office/drawing/2014/main" id="{FCAEDE52-B396-4C4D-83BD-4E401C0C9761}"/>
              </a:ext>
            </a:extLst>
          </p:cNvPr>
          <p:cNvSpPr txBox="1"/>
          <p:nvPr/>
        </p:nvSpPr>
        <p:spPr>
          <a:xfrm>
            <a:off x="8479328" y="1958844"/>
            <a:ext cx="1029407" cy="253916"/>
          </a:xfrm>
          <a:prstGeom prst="rect">
            <a:avLst/>
          </a:prstGeom>
          <a:noFill/>
        </p:spPr>
        <p:txBody>
          <a:bodyPr wrap="square" rtlCol="0">
            <a:spAutoFit/>
          </a:bodyPr>
          <a:lstStyle/>
          <a:p>
            <a:r>
              <a:rPr lang="en-AU" sz="1050">
                <a:solidFill>
                  <a:srgbClr val="404040"/>
                </a:solidFill>
              </a:rPr>
              <a:t>Cosmos Db</a:t>
            </a:r>
          </a:p>
        </p:txBody>
      </p:sp>
      <p:pic>
        <p:nvPicPr>
          <p:cNvPr id="39" name="Picture 38">
            <a:extLst>
              <a:ext uri="{FF2B5EF4-FFF2-40B4-BE49-F238E27FC236}">
                <a16:creationId xmlns:a16="http://schemas.microsoft.com/office/drawing/2014/main" id="{3E8E48E2-BC75-46F2-9902-298396BA937B}"/>
              </a:ext>
            </a:extLst>
          </p:cNvPr>
          <p:cNvPicPr>
            <a:picLocks noChangeAspect="1"/>
          </p:cNvPicPr>
          <p:nvPr/>
        </p:nvPicPr>
        <p:blipFill>
          <a:blip r:embed="rId15"/>
          <a:stretch>
            <a:fillRect/>
          </a:stretch>
        </p:blipFill>
        <p:spPr>
          <a:xfrm>
            <a:off x="6286635" y="1788771"/>
            <a:ext cx="539750" cy="444500"/>
          </a:xfrm>
          <a:prstGeom prst="rect">
            <a:avLst/>
          </a:prstGeom>
        </p:spPr>
      </p:pic>
      <p:sp>
        <p:nvSpPr>
          <p:cNvPr id="40" name="TextBox 39">
            <a:extLst>
              <a:ext uri="{FF2B5EF4-FFF2-40B4-BE49-F238E27FC236}">
                <a16:creationId xmlns:a16="http://schemas.microsoft.com/office/drawing/2014/main" id="{C9C63DCE-FFFF-4FB1-8207-CB9A5F7DD0C1}"/>
              </a:ext>
            </a:extLst>
          </p:cNvPr>
          <p:cNvSpPr txBox="1"/>
          <p:nvPr/>
        </p:nvSpPr>
        <p:spPr>
          <a:xfrm>
            <a:off x="6728729" y="1770950"/>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sp>
        <p:nvSpPr>
          <p:cNvPr id="42" name="TextBox 41">
            <a:extLst>
              <a:ext uri="{FF2B5EF4-FFF2-40B4-BE49-F238E27FC236}">
                <a16:creationId xmlns:a16="http://schemas.microsoft.com/office/drawing/2014/main" id="{2735AD23-A033-45DF-A285-3F9A2D28113B}"/>
              </a:ext>
            </a:extLst>
          </p:cNvPr>
          <p:cNvSpPr txBox="1"/>
          <p:nvPr/>
        </p:nvSpPr>
        <p:spPr>
          <a:xfrm>
            <a:off x="2497727" y="442495"/>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cxnSp>
        <p:nvCxnSpPr>
          <p:cNvPr id="69" name="Connector: Elbow 68">
            <a:extLst>
              <a:ext uri="{FF2B5EF4-FFF2-40B4-BE49-F238E27FC236}">
                <a16:creationId xmlns:a16="http://schemas.microsoft.com/office/drawing/2014/main" id="{E11B580E-7096-4234-8A4B-D9BE659FB537}"/>
              </a:ext>
            </a:extLst>
          </p:cNvPr>
          <p:cNvCxnSpPr>
            <a:cxnSpLocks/>
            <a:stCxn id="65" idx="3"/>
            <a:endCxn id="17" idx="1"/>
          </p:cNvCxnSpPr>
          <p:nvPr/>
        </p:nvCxnSpPr>
        <p:spPr>
          <a:xfrm>
            <a:off x="1678445" y="1733648"/>
            <a:ext cx="2845483" cy="2265"/>
          </a:xfrm>
          <a:prstGeom prst="bentConnector3">
            <a:avLst>
              <a:gd name="adj1" fmla="val 50000"/>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5B24251-6882-40CD-ABFD-92745A23259F}"/>
              </a:ext>
            </a:extLst>
          </p:cNvPr>
          <p:cNvGrpSpPr/>
          <p:nvPr/>
        </p:nvGrpSpPr>
        <p:grpSpPr>
          <a:xfrm>
            <a:off x="4669589" y="1486483"/>
            <a:ext cx="1316614" cy="489187"/>
            <a:chOff x="4669589" y="1486483"/>
            <a:chExt cx="1316614" cy="489187"/>
          </a:xfrm>
        </p:grpSpPr>
        <p:pic>
          <p:nvPicPr>
            <p:cNvPr id="126" name="Graphic 125">
              <a:extLst>
                <a:ext uri="{FF2B5EF4-FFF2-40B4-BE49-F238E27FC236}">
                  <a16:creationId xmlns:a16="http://schemas.microsoft.com/office/drawing/2014/main" id="{38EB5F59-1266-410F-AA56-FDAB5995C2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128" name="TextBox 127">
              <a:extLst>
                <a:ext uri="{FF2B5EF4-FFF2-40B4-BE49-F238E27FC236}">
                  <a16:creationId xmlns:a16="http://schemas.microsoft.com/office/drawing/2014/main" id="{F2DC0DE9-F08C-4E8A-BFDE-AE74EB8D4D46}"/>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pic>
        <p:nvPicPr>
          <p:cNvPr id="3" name="Graphic 2">
            <a:extLst>
              <a:ext uri="{FF2B5EF4-FFF2-40B4-BE49-F238E27FC236}">
                <a16:creationId xmlns:a16="http://schemas.microsoft.com/office/drawing/2014/main" id="{8C221215-B558-473C-A08E-6C5BAEDC07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49230" y="1284258"/>
            <a:ext cx="371365" cy="371365"/>
          </a:xfrm>
          <a:prstGeom prst="rect">
            <a:avLst/>
          </a:prstGeom>
          <a:effectLst>
            <a:outerShdw blurRad="50800" dist="38100" dir="5400000" algn="t" rotWithShape="0">
              <a:prstClr val="black">
                <a:alpha val="40000"/>
              </a:prstClr>
            </a:outerShdw>
          </a:effectLst>
        </p:spPr>
      </p:pic>
      <p:sp>
        <p:nvSpPr>
          <p:cNvPr id="4" name="TextBox 3">
            <a:extLst>
              <a:ext uri="{FF2B5EF4-FFF2-40B4-BE49-F238E27FC236}">
                <a16:creationId xmlns:a16="http://schemas.microsoft.com/office/drawing/2014/main" id="{E4A7104D-3432-49EB-AA8D-76B064F382DB}"/>
              </a:ext>
            </a:extLst>
          </p:cNvPr>
          <p:cNvSpPr txBox="1"/>
          <p:nvPr/>
        </p:nvSpPr>
        <p:spPr>
          <a:xfrm>
            <a:off x="6696332" y="1315134"/>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spTree>
    <p:custDataLst>
      <p:tags r:id="rId1"/>
    </p:custDataLst>
    <p:extLst>
      <p:ext uri="{BB962C8B-B14F-4D97-AF65-F5344CB8AC3E}">
        <p14:creationId xmlns:p14="http://schemas.microsoft.com/office/powerpoint/2010/main" val="812478751"/>
      </p:ext>
    </p:extLst>
  </p:cSld>
  <p:clrMapOvr>
    <a:masterClrMapping/>
  </p:clrMapOvr>
  <mc:AlternateContent xmlns:mc="http://schemas.openxmlformats.org/markup-compatibility/2006" xmlns:p14="http://schemas.microsoft.com/office/powerpoint/2010/main">
    <mc:Choice Requires="p14">
      <p:transition spd="slow" p14:dur="2000" advTm="161690"/>
    </mc:Choice>
    <mc:Fallback xmlns="">
      <p:transition spd="slow" advTm="16169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E712F40-B542-4A2A-A42A-F9C8C44CE5B3}"/>
              </a:ext>
            </a:extLst>
          </p:cNvPr>
          <p:cNvGrpSpPr/>
          <p:nvPr/>
        </p:nvGrpSpPr>
        <p:grpSpPr>
          <a:xfrm>
            <a:off x="228595" y="1103046"/>
            <a:ext cx="1449850" cy="1571201"/>
            <a:chOff x="1718064" y="2889420"/>
            <a:chExt cx="1449850" cy="1571201"/>
          </a:xfrm>
        </p:grpSpPr>
        <p:pic>
          <p:nvPicPr>
            <p:cNvPr id="6" name="Graphic 5">
              <a:extLst>
                <a:ext uri="{FF2B5EF4-FFF2-40B4-BE49-F238E27FC236}">
                  <a16:creationId xmlns:a16="http://schemas.microsoft.com/office/drawing/2014/main" id="{7386E022-299C-49E8-85AC-0B2505D80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20604" y="3249062"/>
              <a:ext cx="525575" cy="525575"/>
            </a:xfrm>
            <a:prstGeom prst="rect">
              <a:avLst/>
            </a:prstGeom>
            <a:effectLst>
              <a:outerShdw blurRad="50800" dist="38100" dir="5400000" algn="t" rotWithShape="0">
                <a:prstClr val="black">
                  <a:alpha val="40000"/>
                </a:prstClr>
              </a:outerShdw>
            </a:effectLst>
          </p:spPr>
        </p:pic>
        <p:pic>
          <p:nvPicPr>
            <p:cNvPr id="41" name="Graphic 40">
              <a:extLst>
                <a:ext uri="{FF2B5EF4-FFF2-40B4-BE49-F238E27FC236}">
                  <a16:creationId xmlns:a16="http://schemas.microsoft.com/office/drawing/2014/main" id="{D6103E38-B0C0-403B-91D3-2D921FFF8C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2362" y="3083364"/>
              <a:ext cx="238125" cy="238125"/>
            </a:xfrm>
            <a:prstGeom prst="rect">
              <a:avLst/>
            </a:prstGeom>
            <a:effectLst>
              <a:outerShdw blurRad="50800" dist="38100" dir="5400000" algn="t" rotWithShape="0">
                <a:prstClr val="black">
                  <a:alpha val="40000"/>
                </a:prstClr>
              </a:outerShdw>
            </a:effectLst>
          </p:spPr>
        </p:pic>
        <p:pic>
          <p:nvPicPr>
            <p:cNvPr id="45" name="Graphic 44">
              <a:extLst>
                <a:ext uri="{FF2B5EF4-FFF2-40B4-BE49-F238E27FC236}">
                  <a16:creationId xmlns:a16="http://schemas.microsoft.com/office/drawing/2014/main" id="{2D653C7B-5A82-4F6A-8DB4-7F3BFCBCBA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80518" y="3429000"/>
              <a:ext cx="238125" cy="238125"/>
            </a:xfrm>
            <a:prstGeom prst="rect">
              <a:avLst/>
            </a:prstGeom>
            <a:effectLst>
              <a:outerShdw blurRad="50800" dist="38100" dir="5400000" algn="t" rotWithShape="0">
                <a:prstClr val="black">
                  <a:alpha val="40000"/>
                </a:prstClr>
              </a:outerShdw>
            </a:effectLst>
          </p:spPr>
        </p:pic>
        <p:pic>
          <p:nvPicPr>
            <p:cNvPr id="63" name="Graphic 62">
              <a:extLst>
                <a:ext uri="{FF2B5EF4-FFF2-40B4-BE49-F238E27FC236}">
                  <a16:creationId xmlns:a16="http://schemas.microsoft.com/office/drawing/2014/main" id="{77AE69F0-D41E-4493-8F34-E5C126B6BF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74654" y="3774637"/>
              <a:ext cx="238125" cy="238125"/>
            </a:xfrm>
            <a:prstGeom prst="rect">
              <a:avLst/>
            </a:prstGeom>
            <a:effectLst>
              <a:outerShdw blurRad="50800" dist="38100" dir="5400000" algn="t" rotWithShape="0">
                <a:prstClr val="black">
                  <a:alpha val="40000"/>
                </a:prstClr>
              </a:outerShdw>
            </a:effectLst>
          </p:spPr>
        </p:pic>
        <p:sp>
          <p:nvSpPr>
            <p:cNvPr id="65" name="Rectangle 64">
              <a:extLst>
                <a:ext uri="{FF2B5EF4-FFF2-40B4-BE49-F238E27FC236}">
                  <a16:creationId xmlns:a16="http://schemas.microsoft.com/office/drawing/2014/main" id="{CC886689-A8C7-4FE2-A32E-CC0AAC081E48}"/>
                </a:ext>
              </a:extLst>
            </p:cNvPr>
            <p:cNvSpPr/>
            <p:nvPr/>
          </p:nvSpPr>
          <p:spPr>
            <a:xfrm>
              <a:off x="1769345" y="2889420"/>
              <a:ext cx="1398569" cy="126120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7" name="TextBox 76">
              <a:extLst>
                <a:ext uri="{FF2B5EF4-FFF2-40B4-BE49-F238E27FC236}">
                  <a16:creationId xmlns:a16="http://schemas.microsoft.com/office/drawing/2014/main" id="{4C80996B-7C41-4C69-ABB2-7C25B2A5F2C8}"/>
                </a:ext>
              </a:extLst>
            </p:cNvPr>
            <p:cNvSpPr txBox="1"/>
            <p:nvPr/>
          </p:nvSpPr>
          <p:spPr>
            <a:xfrm>
              <a:off x="1718064" y="4206705"/>
              <a:ext cx="1437110" cy="253916"/>
            </a:xfrm>
            <a:prstGeom prst="rect">
              <a:avLst/>
            </a:prstGeom>
            <a:noFill/>
            <a:effectLst>
              <a:outerShdw blurRad="50800" dist="38100" dir="2700000" algn="tl" rotWithShape="0">
                <a:prstClr val="black">
                  <a:alpha val="20000"/>
                </a:prstClr>
              </a:outerShdw>
            </a:effectLst>
          </p:spPr>
          <p:txBody>
            <a:bodyPr wrap="square" rtlCol="0">
              <a:spAutoFit/>
            </a:bodyPr>
            <a:lstStyle/>
            <a:p>
              <a:r>
                <a:rPr lang="en-AU" sz="1050">
                  <a:solidFill>
                    <a:schemeClr val="tx1">
                      <a:lumMod val="50000"/>
                      <a:lumOff val="50000"/>
                    </a:schemeClr>
                  </a:solidFill>
                </a:rPr>
                <a:t>Azure Front Door</a:t>
              </a:r>
            </a:p>
          </p:txBody>
        </p:sp>
      </p:grpSp>
      <p:pic>
        <p:nvPicPr>
          <p:cNvPr id="21" name="Picture 4" descr="User Circle Icons - Download Free Vector Icons | Noun Project">
            <a:extLst>
              <a:ext uri="{FF2B5EF4-FFF2-40B4-BE49-F238E27FC236}">
                <a16:creationId xmlns:a16="http://schemas.microsoft.com/office/drawing/2014/main" id="{106641C7-446A-4AF7-9B93-29E963E45A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922" y="93973"/>
            <a:ext cx="525575" cy="5255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97F29F17-6589-4E4E-B28F-834724BFC222}"/>
              </a:ext>
            </a:extLst>
          </p:cNvPr>
          <p:cNvCxnSpPr>
            <a:cxnSpLocks/>
          </p:cNvCxnSpPr>
          <p:nvPr/>
        </p:nvCxnSpPr>
        <p:spPr>
          <a:xfrm>
            <a:off x="947150" y="641645"/>
            <a:ext cx="822" cy="382317"/>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A52F626-1EFB-4A4B-A9DB-9157405A95C6}"/>
              </a:ext>
            </a:extLst>
          </p:cNvPr>
          <p:cNvSpPr/>
          <p:nvPr/>
        </p:nvSpPr>
        <p:spPr>
          <a:xfrm>
            <a:off x="4523928" y="63317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18" name="Rectangle 17">
            <a:extLst>
              <a:ext uri="{FF2B5EF4-FFF2-40B4-BE49-F238E27FC236}">
                <a16:creationId xmlns:a16="http://schemas.microsoft.com/office/drawing/2014/main" id="{72F04E14-0B5D-4E00-90DB-940CD19C3F6C}"/>
              </a:ext>
            </a:extLst>
          </p:cNvPr>
          <p:cNvSpPr/>
          <p:nvPr/>
        </p:nvSpPr>
        <p:spPr>
          <a:xfrm>
            <a:off x="6275055" y="63317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20" name="Rectangle 19">
            <a:extLst>
              <a:ext uri="{FF2B5EF4-FFF2-40B4-BE49-F238E27FC236}">
                <a16:creationId xmlns:a16="http://schemas.microsoft.com/office/drawing/2014/main" id="{FE4A8EB5-86F8-423A-9486-E21A08CE99CA}"/>
              </a:ext>
            </a:extLst>
          </p:cNvPr>
          <p:cNvSpPr/>
          <p:nvPr/>
        </p:nvSpPr>
        <p:spPr>
          <a:xfrm>
            <a:off x="7996079" y="63317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22" name="Rectangle 21">
            <a:extLst>
              <a:ext uri="{FF2B5EF4-FFF2-40B4-BE49-F238E27FC236}">
                <a16:creationId xmlns:a16="http://schemas.microsoft.com/office/drawing/2014/main" id="{0BDEF815-926F-41F8-980D-6027E1687ED1}"/>
              </a:ext>
            </a:extLst>
          </p:cNvPr>
          <p:cNvSpPr/>
          <p:nvPr/>
        </p:nvSpPr>
        <p:spPr>
          <a:xfrm>
            <a:off x="2497727" y="410495"/>
            <a:ext cx="7239289" cy="263005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24" name="TextBox 23">
            <a:extLst>
              <a:ext uri="{FF2B5EF4-FFF2-40B4-BE49-F238E27FC236}">
                <a16:creationId xmlns:a16="http://schemas.microsoft.com/office/drawing/2014/main" id="{96FFF510-3DA9-4977-885C-013074A6FABD}"/>
              </a:ext>
            </a:extLst>
          </p:cNvPr>
          <p:cNvSpPr txBox="1"/>
          <p:nvPr/>
        </p:nvSpPr>
        <p:spPr>
          <a:xfrm>
            <a:off x="6287181" y="629836"/>
            <a:ext cx="1200728" cy="261610"/>
          </a:xfrm>
          <a:prstGeom prst="rect">
            <a:avLst/>
          </a:prstGeom>
          <a:noFill/>
        </p:spPr>
        <p:txBody>
          <a:bodyPr wrap="square" rtlCol="0">
            <a:spAutoFit/>
          </a:bodyPr>
          <a:lstStyle/>
          <a:p>
            <a:r>
              <a:rPr lang="en-AU" sz="1050">
                <a:solidFill>
                  <a:schemeClr val="tx1">
                    <a:lumMod val="50000"/>
                    <a:lumOff val="50000"/>
                  </a:schemeClr>
                </a:solidFill>
              </a:rPr>
              <a:t>APIs</a:t>
            </a:r>
          </a:p>
        </p:txBody>
      </p:sp>
      <p:sp>
        <p:nvSpPr>
          <p:cNvPr id="27" name="TextBox 26">
            <a:extLst>
              <a:ext uri="{FF2B5EF4-FFF2-40B4-BE49-F238E27FC236}">
                <a16:creationId xmlns:a16="http://schemas.microsoft.com/office/drawing/2014/main" id="{540185A7-3EF6-40C0-9669-703D1C6CDA6F}"/>
              </a:ext>
            </a:extLst>
          </p:cNvPr>
          <p:cNvSpPr txBox="1"/>
          <p:nvPr/>
        </p:nvSpPr>
        <p:spPr>
          <a:xfrm>
            <a:off x="2454983" y="3081733"/>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r>
              <a:rPr lang="en-AU" sz="1050">
                <a:solidFill>
                  <a:schemeClr val="tx1">
                    <a:lumMod val="50000"/>
                    <a:lumOff val="50000"/>
                  </a:schemeClr>
                </a:solidFill>
              </a:rPr>
              <a:t>Azure Region #1</a:t>
            </a:r>
          </a:p>
        </p:txBody>
      </p:sp>
      <p:pic>
        <p:nvPicPr>
          <p:cNvPr id="29" name="Graphic 28">
            <a:extLst>
              <a:ext uri="{FF2B5EF4-FFF2-40B4-BE49-F238E27FC236}">
                <a16:creationId xmlns:a16="http://schemas.microsoft.com/office/drawing/2014/main" id="{FD1C0A29-9EFB-46B0-A858-694DF52018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25642" y="1917008"/>
            <a:ext cx="368279" cy="337589"/>
          </a:xfrm>
          <a:prstGeom prst="rect">
            <a:avLst/>
          </a:prstGeom>
          <a:effectLst>
            <a:outerShdw blurRad="50800" dist="38100" dir="5400000" algn="t" rotWithShape="0">
              <a:prstClr val="black">
                <a:alpha val="40000"/>
              </a:prstClr>
            </a:outerShdw>
          </a:effectLst>
        </p:spPr>
      </p:pic>
      <p:pic>
        <p:nvPicPr>
          <p:cNvPr id="30" name="Graphic 29">
            <a:extLst>
              <a:ext uri="{FF2B5EF4-FFF2-40B4-BE49-F238E27FC236}">
                <a16:creationId xmlns:a16="http://schemas.microsoft.com/office/drawing/2014/main" id="{DFDE0093-4784-4314-A1BC-E130DA19EF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41740" y="1268100"/>
            <a:ext cx="337589" cy="337589"/>
          </a:xfrm>
          <a:prstGeom prst="rect">
            <a:avLst/>
          </a:prstGeom>
          <a:effectLst>
            <a:outerShdw blurRad="50800" dist="38100" dir="5400000" algn="t" rotWithShape="0">
              <a:prstClr val="black">
                <a:alpha val="40000"/>
              </a:prstClr>
            </a:outerShdw>
          </a:effectLst>
        </p:spPr>
      </p:pic>
      <p:sp>
        <p:nvSpPr>
          <p:cNvPr id="31" name="TextBox 30">
            <a:extLst>
              <a:ext uri="{FF2B5EF4-FFF2-40B4-BE49-F238E27FC236}">
                <a16:creationId xmlns:a16="http://schemas.microsoft.com/office/drawing/2014/main" id="{8BF23B58-0006-45BD-8C05-0BD28DE91D17}"/>
              </a:ext>
            </a:extLst>
          </p:cNvPr>
          <p:cNvSpPr txBox="1"/>
          <p:nvPr/>
        </p:nvSpPr>
        <p:spPr>
          <a:xfrm>
            <a:off x="7996080" y="641948"/>
            <a:ext cx="1200728" cy="261610"/>
          </a:xfrm>
          <a:prstGeom prst="rect">
            <a:avLst/>
          </a:prstGeom>
          <a:noFill/>
        </p:spPr>
        <p:txBody>
          <a:bodyPr wrap="square" rtlCol="0">
            <a:spAutoFit/>
          </a:bodyPr>
          <a:lstStyle/>
          <a:p>
            <a:r>
              <a:rPr lang="en-AU" sz="1050">
                <a:solidFill>
                  <a:schemeClr val="tx1">
                    <a:lumMod val="50000"/>
                    <a:lumOff val="50000"/>
                  </a:schemeClr>
                </a:solidFill>
              </a:rPr>
              <a:t>Data Services</a:t>
            </a:r>
          </a:p>
        </p:txBody>
      </p:sp>
      <p:sp>
        <p:nvSpPr>
          <p:cNvPr id="32" name="TextBox 31">
            <a:extLst>
              <a:ext uri="{FF2B5EF4-FFF2-40B4-BE49-F238E27FC236}">
                <a16:creationId xmlns:a16="http://schemas.microsoft.com/office/drawing/2014/main" id="{08B8AAB1-AADF-4163-B434-D1E4C52D31BB}"/>
              </a:ext>
            </a:extLst>
          </p:cNvPr>
          <p:cNvSpPr txBox="1"/>
          <p:nvPr/>
        </p:nvSpPr>
        <p:spPr>
          <a:xfrm>
            <a:off x="4559466" y="626679"/>
            <a:ext cx="1200728" cy="261610"/>
          </a:xfrm>
          <a:prstGeom prst="rect">
            <a:avLst/>
          </a:prstGeom>
          <a:noFill/>
        </p:spPr>
        <p:txBody>
          <a:bodyPr wrap="square" rtlCol="0">
            <a:spAutoFit/>
          </a:bodyPr>
          <a:lstStyle/>
          <a:p>
            <a:r>
              <a:rPr lang="en-AU" sz="1050">
                <a:solidFill>
                  <a:schemeClr val="tx1">
                    <a:lumMod val="50000"/>
                    <a:lumOff val="50000"/>
                  </a:schemeClr>
                </a:solidFill>
              </a:rPr>
              <a:t>API Management</a:t>
            </a:r>
          </a:p>
        </p:txBody>
      </p:sp>
      <p:sp>
        <p:nvSpPr>
          <p:cNvPr id="37" name="TextBox 36">
            <a:extLst>
              <a:ext uri="{FF2B5EF4-FFF2-40B4-BE49-F238E27FC236}">
                <a16:creationId xmlns:a16="http://schemas.microsoft.com/office/drawing/2014/main" id="{319A8FD9-9115-4CEB-AE99-51F6E6A6111E}"/>
              </a:ext>
            </a:extLst>
          </p:cNvPr>
          <p:cNvSpPr txBox="1"/>
          <p:nvPr/>
        </p:nvSpPr>
        <p:spPr>
          <a:xfrm>
            <a:off x="8479329" y="1323135"/>
            <a:ext cx="1029407" cy="253916"/>
          </a:xfrm>
          <a:prstGeom prst="rect">
            <a:avLst/>
          </a:prstGeom>
          <a:noFill/>
        </p:spPr>
        <p:txBody>
          <a:bodyPr wrap="square" rtlCol="0">
            <a:spAutoFit/>
          </a:bodyPr>
          <a:lstStyle/>
          <a:p>
            <a:r>
              <a:rPr lang="en-AU" sz="1050">
                <a:solidFill>
                  <a:srgbClr val="404040"/>
                </a:solidFill>
              </a:rPr>
              <a:t>Azure Storage</a:t>
            </a:r>
          </a:p>
        </p:txBody>
      </p:sp>
      <p:sp>
        <p:nvSpPr>
          <p:cNvPr id="38" name="TextBox 37">
            <a:extLst>
              <a:ext uri="{FF2B5EF4-FFF2-40B4-BE49-F238E27FC236}">
                <a16:creationId xmlns:a16="http://schemas.microsoft.com/office/drawing/2014/main" id="{FCAEDE52-B396-4C4D-83BD-4E401C0C9761}"/>
              </a:ext>
            </a:extLst>
          </p:cNvPr>
          <p:cNvSpPr txBox="1"/>
          <p:nvPr/>
        </p:nvSpPr>
        <p:spPr>
          <a:xfrm>
            <a:off x="8479328" y="1958844"/>
            <a:ext cx="1029407" cy="253916"/>
          </a:xfrm>
          <a:prstGeom prst="rect">
            <a:avLst/>
          </a:prstGeom>
          <a:noFill/>
        </p:spPr>
        <p:txBody>
          <a:bodyPr wrap="square" rtlCol="0">
            <a:spAutoFit/>
          </a:bodyPr>
          <a:lstStyle/>
          <a:p>
            <a:r>
              <a:rPr lang="en-AU" sz="1050">
                <a:solidFill>
                  <a:srgbClr val="404040"/>
                </a:solidFill>
              </a:rPr>
              <a:t>Cosmos Db</a:t>
            </a:r>
          </a:p>
        </p:txBody>
      </p:sp>
      <p:sp>
        <p:nvSpPr>
          <p:cNvPr id="42" name="TextBox 41">
            <a:extLst>
              <a:ext uri="{FF2B5EF4-FFF2-40B4-BE49-F238E27FC236}">
                <a16:creationId xmlns:a16="http://schemas.microsoft.com/office/drawing/2014/main" id="{2735AD23-A033-45DF-A285-3F9A2D28113B}"/>
              </a:ext>
            </a:extLst>
          </p:cNvPr>
          <p:cNvSpPr txBox="1"/>
          <p:nvPr/>
        </p:nvSpPr>
        <p:spPr>
          <a:xfrm>
            <a:off x="2497727" y="442495"/>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cxnSp>
        <p:nvCxnSpPr>
          <p:cNvPr id="69" name="Connector: Elbow 68">
            <a:extLst>
              <a:ext uri="{FF2B5EF4-FFF2-40B4-BE49-F238E27FC236}">
                <a16:creationId xmlns:a16="http://schemas.microsoft.com/office/drawing/2014/main" id="{E11B580E-7096-4234-8A4B-D9BE659FB537}"/>
              </a:ext>
            </a:extLst>
          </p:cNvPr>
          <p:cNvCxnSpPr>
            <a:cxnSpLocks/>
            <a:stCxn id="65" idx="3"/>
            <a:endCxn id="17" idx="1"/>
          </p:cNvCxnSpPr>
          <p:nvPr/>
        </p:nvCxnSpPr>
        <p:spPr>
          <a:xfrm>
            <a:off x="1678445" y="1733648"/>
            <a:ext cx="2845483" cy="2265"/>
          </a:xfrm>
          <a:prstGeom prst="bentConnector3">
            <a:avLst>
              <a:gd name="adj1" fmla="val 50000"/>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D3C420C-B23D-4AB9-9C25-2EE11BAFACD1}"/>
              </a:ext>
            </a:extLst>
          </p:cNvPr>
          <p:cNvSpPr/>
          <p:nvPr/>
        </p:nvSpPr>
        <p:spPr>
          <a:xfrm>
            <a:off x="4552939" y="409856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2" name="Rectangle 71">
            <a:extLst>
              <a:ext uri="{FF2B5EF4-FFF2-40B4-BE49-F238E27FC236}">
                <a16:creationId xmlns:a16="http://schemas.microsoft.com/office/drawing/2014/main" id="{838C2235-2EB6-4A23-BD82-F5355BE3CFFF}"/>
              </a:ext>
            </a:extLst>
          </p:cNvPr>
          <p:cNvSpPr/>
          <p:nvPr/>
        </p:nvSpPr>
        <p:spPr>
          <a:xfrm>
            <a:off x="6304066" y="409856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3" name="Rectangle 72">
            <a:extLst>
              <a:ext uri="{FF2B5EF4-FFF2-40B4-BE49-F238E27FC236}">
                <a16:creationId xmlns:a16="http://schemas.microsoft.com/office/drawing/2014/main" id="{F8C88532-ADA6-4A32-ACF8-3D2992745C2B}"/>
              </a:ext>
            </a:extLst>
          </p:cNvPr>
          <p:cNvSpPr/>
          <p:nvPr/>
        </p:nvSpPr>
        <p:spPr>
          <a:xfrm>
            <a:off x="8025090" y="409856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4" name="Rectangle 73">
            <a:extLst>
              <a:ext uri="{FF2B5EF4-FFF2-40B4-BE49-F238E27FC236}">
                <a16:creationId xmlns:a16="http://schemas.microsoft.com/office/drawing/2014/main" id="{96C41D83-BF80-4D2B-B0AD-4FF51FB4E4FE}"/>
              </a:ext>
            </a:extLst>
          </p:cNvPr>
          <p:cNvSpPr/>
          <p:nvPr/>
        </p:nvSpPr>
        <p:spPr>
          <a:xfrm>
            <a:off x="2526738" y="3875885"/>
            <a:ext cx="7239289" cy="263005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5" name="TextBox 74">
            <a:extLst>
              <a:ext uri="{FF2B5EF4-FFF2-40B4-BE49-F238E27FC236}">
                <a16:creationId xmlns:a16="http://schemas.microsoft.com/office/drawing/2014/main" id="{1B577488-CC8C-4072-ACCF-D569C913A037}"/>
              </a:ext>
            </a:extLst>
          </p:cNvPr>
          <p:cNvSpPr txBox="1"/>
          <p:nvPr/>
        </p:nvSpPr>
        <p:spPr>
          <a:xfrm>
            <a:off x="6316192" y="4095226"/>
            <a:ext cx="1200728" cy="261610"/>
          </a:xfrm>
          <a:prstGeom prst="rect">
            <a:avLst/>
          </a:prstGeom>
          <a:noFill/>
        </p:spPr>
        <p:txBody>
          <a:bodyPr wrap="square" rtlCol="0">
            <a:spAutoFit/>
          </a:bodyPr>
          <a:lstStyle/>
          <a:p>
            <a:r>
              <a:rPr lang="en-AU" sz="1050">
                <a:solidFill>
                  <a:schemeClr val="tx1">
                    <a:lumMod val="50000"/>
                    <a:lumOff val="50000"/>
                  </a:schemeClr>
                </a:solidFill>
              </a:rPr>
              <a:t>APIs</a:t>
            </a:r>
          </a:p>
        </p:txBody>
      </p:sp>
      <p:sp>
        <p:nvSpPr>
          <p:cNvPr id="79" name="TextBox 78">
            <a:extLst>
              <a:ext uri="{FF2B5EF4-FFF2-40B4-BE49-F238E27FC236}">
                <a16:creationId xmlns:a16="http://schemas.microsoft.com/office/drawing/2014/main" id="{DF7CF87E-6DE8-431E-AC53-311AD0593307}"/>
              </a:ext>
            </a:extLst>
          </p:cNvPr>
          <p:cNvSpPr txBox="1"/>
          <p:nvPr/>
        </p:nvSpPr>
        <p:spPr>
          <a:xfrm>
            <a:off x="2483994" y="6547123"/>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r>
              <a:rPr lang="en-AU" sz="1050">
                <a:solidFill>
                  <a:schemeClr val="tx1">
                    <a:lumMod val="50000"/>
                    <a:lumOff val="50000"/>
                  </a:schemeClr>
                </a:solidFill>
              </a:rPr>
              <a:t>Azure Region #2</a:t>
            </a:r>
          </a:p>
        </p:txBody>
      </p:sp>
      <p:pic>
        <p:nvPicPr>
          <p:cNvPr id="80" name="Graphic 79">
            <a:extLst>
              <a:ext uri="{FF2B5EF4-FFF2-40B4-BE49-F238E27FC236}">
                <a16:creationId xmlns:a16="http://schemas.microsoft.com/office/drawing/2014/main" id="{EF89B6E1-72ED-4AF5-A10A-919C74E3566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54653" y="5382398"/>
            <a:ext cx="368279" cy="337589"/>
          </a:xfrm>
          <a:prstGeom prst="rect">
            <a:avLst/>
          </a:prstGeom>
          <a:effectLst>
            <a:outerShdw blurRad="50800" dist="38100" dir="5400000" algn="t" rotWithShape="0">
              <a:prstClr val="black">
                <a:alpha val="40000"/>
              </a:prstClr>
            </a:outerShdw>
          </a:effectLst>
        </p:spPr>
      </p:pic>
      <p:pic>
        <p:nvPicPr>
          <p:cNvPr id="81" name="Graphic 80">
            <a:extLst>
              <a:ext uri="{FF2B5EF4-FFF2-40B4-BE49-F238E27FC236}">
                <a16:creationId xmlns:a16="http://schemas.microsoft.com/office/drawing/2014/main" id="{8C4B901B-F06F-4C8A-B282-6A8685FDB1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70751" y="4733490"/>
            <a:ext cx="337589" cy="337589"/>
          </a:xfrm>
          <a:prstGeom prst="rect">
            <a:avLst/>
          </a:prstGeom>
          <a:effectLst>
            <a:outerShdw blurRad="50800" dist="38100" dir="5400000" algn="t" rotWithShape="0">
              <a:prstClr val="black">
                <a:alpha val="40000"/>
              </a:prstClr>
            </a:outerShdw>
          </a:effectLst>
        </p:spPr>
      </p:pic>
      <p:sp>
        <p:nvSpPr>
          <p:cNvPr id="82" name="TextBox 81">
            <a:extLst>
              <a:ext uri="{FF2B5EF4-FFF2-40B4-BE49-F238E27FC236}">
                <a16:creationId xmlns:a16="http://schemas.microsoft.com/office/drawing/2014/main" id="{CBC02C1F-BED9-4B78-A9EC-037E72F2D36D}"/>
              </a:ext>
            </a:extLst>
          </p:cNvPr>
          <p:cNvSpPr txBox="1"/>
          <p:nvPr/>
        </p:nvSpPr>
        <p:spPr>
          <a:xfrm>
            <a:off x="8025091" y="4107338"/>
            <a:ext cx="1200728" cy="261610"/>
          </a:xfrm>
          <a:prstGeom prst="rect">
            <a:avLst/>
          </a:prstGeom>
          <a:noFill/>
        </p:spPr>
        <p:txBody>
          <a:bodyPr wrap="square" rtlCol="0">
            <a:spAutoFit/>
          </a:bodyPr>
          <a:lstStyle/>
          <a:p>
            <a:r>
              <a:rPr lang="en-AU" sz="1050">
                <a:solidFill>
                  <a:schemeClr val="tx1">
                    <a:lumMod val="50000"/>
                    <a:lumOff val="50000"/>
                  </a:schemeClr>
                </a:solidFill>
              </a:rPr>
              <a:t>Data Services</a:t>
            </a:r>
          </a:p>
        </p:txBody>
      </p:sp>
      <p:sp>
        <p:nvSpPr>
          <p:cNvPr id="83" name="TextBox 82">
            <a:extLst>
              <a:ext uri="{FF2B5EF4-FFF2-40B4-BE49-F238E27FC236}">
                <a16:creationId xmlns:a16="http://schemas.microsoft.com/office/drawing/2014/main" id="{66DBD7F3-F43C-43D9-A3B6-6466E98D2FDC}"/>
              </a:ext>
            </a:extLst>
          </p:cNvPr>
          <p:cNvSpPr txBox="1"/>
          <p:nvPr/>
        </p:nvSpPr>
        <p:spPr>
          <a:xfrm>
            <a:off x="4588477" y="4092069"/>
            <a:ext cx="1200728" cy="261610"/>
          </a:xfrm>
          <a:prstGeom prst="rect">
            <a:avLst/>
          </a:prstGeom>
          <a:noFill/>
        </p:spPr>
        <p:txBody>
          <a:bodyPr wrap="square" rtlCol="0">
            <a:spAutoFit/>
          </a:bodyPr>
          <a:lstStyle/>
          <a:p>
            <a:r>
              <a:rPr lang="en-AU" sz="1050">
                <a:solidFill>
                  <a:schemeClr val="tx1">
                    <a:lumMod val="50000"/>
                    <a:lumOff val="50000"/>
                  </a:schemeClr>
                </a:solidFill>
              </a:rPr>
              <a:t>API Management</a:t>
            </a:r>
          </a:p>
        </p:txBody>
      </p:sp>
      <p:sp>
        <p:nvSpPr>
          <p:cNvPr id="85" name="TextBox 84">
            <a:extLst>
              <a:ext uri="{FF2B5EF4-FFF2-40B4-BE49-F238E27FC236}">
                <a16:creationId xmlns:a16="http://schemas.microsoft.com/office/drawing/2014/main" id="{5562105B-E8F9-46C6-A3F1-739B3714CC66}"/>
              </a:ext>
            </a:extLst>
          </p:cNvPr>
          <p:cNvSpPr txBox="1"/>
          <p:nvPr/>
        </p:nvSpPr>
        <p:spPr>
          <a:xfrm>
            <a:off x="8508340" y="4788525"/>
            <a:ext cx="1029407" cy="253916"/>
          </a:xfrm>
          <a:prstGeom prst="rect">
            <a:avLst/>
          </a:prstGeom>
          <a:noFill/>
        </p:spPr>
        <p:txBody>
          <a:bodyPr wrap="square" rtlCol="0">
            <a:spAutoFit/>
          </a:bodyPr>
          <a:lstStyle/>
          <a:p>
            <a:r>
              <a:rPr lang="en-AU" sz="1050">
                <a:solidFill>
                  <a:srgbClr val="404040"/>
                </a:solidFill>
              </a:rPr>
              <a:t>Azure Storage</a:t>
            </a:r>
          </a:p>
        </p:txBody>
      </p:sp>
      <p:sp>
        <p:nvSpPr>
          <p:cNvPr id="86" name="TextBox 85">
            <a:extLst>
              <a:ext uri="{FF2B5EF4-FFF2-40B4-BE49-F238E27FC236}">
                <a16:creationId xmlns:a16="http://schemas.microsoft.com/office/drawing/2014/main" id="{E31C86F5-FEB1-4A78-A5DA-6AF2BE4E7124}"/>
              </a:ext>
            </a:extLst>
          </p:cNvPr>
          <p:cNvSpPr txBox="1"/>
          <p:nvPr/>
        </p:nvSpPr>
        <p:spPr>
          <a:xfrm>
            <a:off x="8508339" y="5424234"/>
            <a:ext cx="1029407" cy="253916"/>
          </a:xfrm>
          <a:prstGeom prst="rect">
            <a:avLst/>
          </a:prstGeom>
          <a:noFill/>
        </p:spPr>
        <p:txBody>
          <a:bodyPr wrap="square" rtlCol="0">
            <a:spAutoFit/>
          </a:bodyPr>
          <a:lstStyle/>
          <a:p>
            <a:r>
              <a:rPr lang="en-AU" sz="1050">
                <a:solidFill>
                  <a:srgbClr val="404040"/>
                </a:solidFill>
              </a:rPr>
              <a:t>Cosmos Db</a:t>
            </a:r>
          </a:p>
        </p:txBody>
      </p:sp>
      <p:sp>
        <p:nvSpPr>
          <p:cNvPr id="89" name="TextBox 88">
            <a:extLst>
              <a:ext uri="{FF2B5EF4-FFF2-40B4-BE49-F238E27FC236}">
                <a16:creationId xmlns:a16="http://schemas.microsoft.com/office/drawing/2014/main" id="{8CDAF0B4-98E7-4154-9099-CEF8BBA7C785}"/>
              </a:ext>
            </a:extLst>
          </p:cNvPr>
          <p:cNvSpPr txBox="1"/>
          <p:nvPr/>
        </p:nvSpPr>
        <p:spPr>
          <a:xfrm>
            <a:off x="2526738" y="3907885"/>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cxnSp>
        <p:nvCxnSpPr>
          <p:cNvPr id="90" name="Connector: Elbow 89">
            <a:extLst>
              <a:ext uri="{FF2B5EF4-FFF2-40B4-BE49-F238E27FC236}">
                <a16:creationId xmlns:a16="http://schemas.microsoft.com/office/drawing/2014/main" id="{AB1DA77B-EBC0-40EF-AEE4-BF194A3F8DAD}"/>
              </a:ext>
            </a:extLst>
          </p:cNvPr>
          <p:cNvCxnSpPr>
            <a:cxnSpLocks/>
            <a:stCxn id="65" idx="3"/>
            <a:endCxn id="71" idx="1"/>
          </p:cNvCxnSpPr>
          <p:nvPr/>
        </p:nvCxnSpPr>
        <p:spPr>
          <a:xfrm>
            <a:off x="1678445" y="1733648"/>
            <a:ext cx="2874494" cy="3467655"/>
          </a:xfrm>
          <a:prstGeom prst="bentConnector3">
            <a:avLst>
              <a:gd name="adj1" fmla="val 16127"/>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1B02C0B-3386-4C1F-B81E-CEA5BAB88BB7}"/>
              </a:ext>
            </a:extLst>
          </p:cNvPr>
          <p:cNvCxnSpPr>
            <a:cxnSpLocks/>
            <a:stCxn id="20" idx="2"/>
          </p:cNvCxnSpPr>
          <p:nvPr/>
        </p:nvCxnSpPr>
        <p:spPr>
          <a:xfrm>
            <a:off x="8777286" y="2838648"/>
            <a:ext cx="0" cy="1260223"/>
          </a:xfrm>
          <a:prstGeom prst="straightConnector1">
            <a:avLst/>
          </a:prstGeom>
          <a:ln w="19050">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784551E-5099-4F18-B814-372F676B0E0F}"/>
              </a:ext>
            </a:extLst>
          </p:cNvPr>
          <p:cNvSpPr txBox="1"/>
          <p:nvPr/>
        </p:nvSpPr>
        <p:spPr>
          <a:xfrm>
            <a:off x="8760520" y="3316029"/>
            <a:ext cx="1029407" cy="253916"/>
          </a:xfrm>
          <a:prstGeom prst="rect">
            <a:avLst/>
          </a:prstGeom>
          <a:noFill/>
          <a:effectLst>
            <a:outerShdw blurRad="50800" dist="38100" dir="5400000" algn="t" rotWithShape="0">
              <a:prstClr val="black">
                <a:alpha val="10000"/>
              </a:prstClr>
            </a:outerShdw>
          </a:effectLst>
        </p:spPr>
        <p:txBody>
          <a:bodyPr wrap="square" rtlCol="0">
            <a:spAutoFit/>
          </a:bodyPr>
          <a:lstStyle/>
          <a:p>
            <a:r>
              <a:rPr lang="en-AU" sz="1050">
                <a:solidFill>
                  <a:srgbClr val="00B050"/>
                </a:solidFill>
              </a:rPr>
              <a:t>Geo-replicate</a:t>
            </a:r>
          </a:p>
        </p:txBody>
      </p:sp>
      <p:pic>
        <p:nvPicPr>
          <p:cNvPr id="115" name="Graphic 114">
            <a:extLst>
              <a:ext uri="{FF2B5EF4-FFF2-40B4-BE49-F238E27FC236}">
                <a16:creationId xmlns:a16="http://schemas.microsoft.com/office/drawing/2014/main" id="{FFB4317E-D597-40BB-B5ED-774C58366E6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1497" y="4841866"/>
            <a:ext cx="402576" cy="402576"/>
          </a:xfrm>
          <a:prstGeom prst="rect">
            <a:avLst/>
          </a:prstGeom>
          <a:effectLst>
            <a:outerShdw blurRad="50800" dist="38100" dir="5400000" algn="t" rotWithShape="0">
              <a:prstClr val="black">
                <a:alpha val="40000"/>
              </a:prstClr>
            </a:outerShdw>
          </a:effectLst>
        </p:spPr>
      </p:pic>
      <p:pic>
        <p:nvPicPr>
          <p:cNvPr id="117" name="Picture 2" descr="Github Logo Icon of Glyph style - Available in SVG, PNG, EPS, AI &amp; Icon  fonts">
            <a:extLst>
              <a:ext uri="{FF2B5EF4-FFF2-40B4-BE49-F238E27FC236}">
                <a16:creationId xmlns:a16="http://schemas.microsoft.com/office/drawing/2014/main" id="{09A4B349-19AA-405D-8D95-9F6C81CD1B7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8782" y="5298340"/>
            <a:ext cx="402577" cy="40257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703BBA49-1495-4CB5-BA9D-7DB203F963ED}"/>
              </a:ext>
            </a:extLst>
          </p:cNvPr>
          <p:cNvSpPr txBox="1"/>
          <p:nvPr/>
        </p:nvSpPr>
        <p:spPr>
          <a:xfrm>
            <a:off x="605875" y="4504828"/>
            <a:ext cx="1339617" cy="253916"/>
          </a:xfrm>
          <a:prstGeom prst="rect">
            <a:avLst/>
          </a:prstGeom>
          <a:noFill/>
        </p:spPr>
        <p:txBody>
          <a:bodyPr wrap="square" rtlCol="0">
            <a:spAutoFit/>
          </a:bodyPr>
          <a:lstStyle/>
          <a:p>
            <a:r>
              <a:rPr lang="en-AU" sz="1050">
                <a:solidFill>
                  <a:srgbClr val="404040"/>
                </a:solidFill>
              </a:rPr>
              <a:t>Azure Monitor</a:t>
            </a:r>
          </a:p>
        </p:txBody>
      </p:sp>
      <p:sp>
        <p:nvSpPr>
          <p:cNvPr id="119" name="TextBox 118">
            <a:extLst>
              <a:ext uri="{FF2B5EF4-FFF2-40B4-BE49-F238E27FC236}">
                <a16:creationId xmlns:a16="http://schemas.microsoft.com/office/drawing/2014/main" id="{259639C4-866C-4D51-9F58-614E3FEED9A1}"/>
              </a:ext>
            </a:extLst>
          </p:cNvPr>
          <p:cNvSpPr txBox="1"/>
          <p:nvPr/>
        </p:nvSpPr>
        <p:spPr>
          <a:xfrm>
            <a:off x="600363" y="5392027"/>
            <a:ext cx="1936309" cy="253916"/>
          </a:xfrm>
          <a:prstGeom prst="rect">
            <a:avLst/>
          </a:prstGeom>
          <a:noFill/>
        </p:spPr>
        <p:txBody>
          <a:bodyPr wrap="square" rtlCol="0">
            <a:spAutoFit/>
          </a:bodyPr>
          <a:lstStyle/>
          <a:p>
            <a:r>
              <a:rPr lang="en-AU" sz="1050">
                <a:solidFill>
                  <a:srgbClr val="404040"/>
                </a:solidFill>
              </a:rPr>
              <a:t>GitHub – Repo &amp; Actions</a:t>
            </a:r>
          </a:p>
        </p:txBody>
      </p:sp>
      <p:sp>
        <p:nvSpPr>
          <p:cNvPr id="120" name="TextBox 119">
            <a:extLst>
              <a:ext uri="{FF2B5EF4-FFF2-40B4-BE49-F238E27FC236}">
                <a16:creationId xmlns:a16="http://schemas.microsoft.com/office/drawing/2014/main" id="{0E6DA380-3D16-4243-BBB4-3729B4584C47}"/>
              </a:ext>
            </a:extLst>
          </p:cNvPr>
          <p:cNvSpPr txBox="1"/>
          <p:nvPr/>
        </p:nvSpPr>
        <p:spPr>
          <a:xfrm>
            <a:off x="597953" y="4923329"/>
            <a:ext cx="929545" cy="253916"/>
          </a:xfrm>
          <a:prstGeom prst="rect">
            <a:avLst/>
          </a:prstGeom>
          <a:noFill/>
        </p:spPr>
        <p:txBody>
          <a:bodyPr wrap="square" rtlCol="0">
            <a:spAutoFit/>
          </a:bodyPr>
          <a:lstStyle/>
          <a:p>
            <a:r>
              <a:rPr lang="en-AU" sz="1050">
                <a:solidFill>
                  <a:srgbClr val="404040"/>
                </a:solidFill>
              </a:rPr>
              <a:t>Key Vault</a:t>
            </a:r>
          </a:p>
        </p:txBody>
      </p:sp>
      <p:pic>
        <p:nvPicPr>
          <p:cNvPr id="121" name="Graphic 120">
            <a:extLst>
              <a:ext uri="{FF2B5EF4-FFF2-40B4-BE49-F238E27FC236}">
                <a16:creationId xmlns:a16="http://schemas.microsoft.com/office/drawing/2014/main" id="{D9D07E67-FA14-4EC0-B88D-5B47FBD7BB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25716" y="4426456"/>
            <a:ext cx="374297" cy="374297"/>
          </a:xfrm>
          <a:prstGeom prst="rect">
            <a:avLst/>
          </a:prstGeom>
          <a:effectLst>
            <a:outerShdw blurRad="50800" dist="38100" dir="5400000" algn="t" rotWithShape="0">
              <a:prstClr val="black">
                <a:alpha val="40000"/>
              </a:prstClr>
            </a:outerShdw>
          </a:effectLst>
        </p:spPr>
      </p:pic>
      <p:pic>
        <p:nvPicPr>
          <p:cNvPr id="122" name="Graphic 121">
            <a:extLst>
              <a:ext uri="{FF2B5EF4-FFF2-40B4-BE49-F238E27FC236}">
                <a16:creationId xmlns:a16="http://schemas.microsoft.com/office/drawing/2014/main" id="{8A5599B3-8504-443A-9885-64A7C529F4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63301" y="5791639"/>
            <a:ext cx="402576" cy="402576"/>
          </a:xfrm>
          <a:prstGeom prst="rect">
            <a:avLst/>
          </a:prstGeom>
        </p:spPr>
      </p:pic>
      <p:pic>
        <p:nvPicPr>
          <p:cNvPr id="123" name="Graphic 122">
            <a:extLst>
              <a:ext uri="{FF2B5EF4-FFF2-40B4-BE49-F238E27FC236}">
                <a16:creationId xmlns:a16="http://schemas.microsoft.com/office/drawing/2014/main" id="{4FDA1F1F-5093-44AA-BBC0-00C8B602CE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85613" y="5814550"/>
            <a:ext cx="300479" cy="395368"/>
          </a:xfrm>
          <a:prstGeom prst="rect">
            <a:avLst/>
          </a:prstGeom>
        </p:spPr>
      </p:pic>
      <p:sp>
        <p:nvSpPr>
          <p:cNvPr id="124" name="TextBox 123">
            <a:extLst>
              <a:ext uri="{FF2B5EF4-FFF2-40B4-BE49-F238E27FC236}">
                <a16:creationId xmlns:a16="http://schemas.microsoft.com/office/drawing/2014/main" id="{3C089669-0CEF-44C7-8B3B-8B57A0ADD07B}"/>
              </a:ext>
            </a:extLst>
          </p:cNvPr>
          <p:cNvSpPr txBox="1"/>
          <p:nvPr/>
        </p:nvSpPr>
        <p:spPr>
          <a:xfrm>
            <a:off x="598855" y="5798766"/>
            <a:ext cx="2681324" cy="415498"/>
          </a:xfrm>
          <a:prstGeom prst="rect">
            <a:avLst/>
          </a:prstGeom>
          <a:noFill/>
        </p:spPr>
        <p:txBody>
          <a:bodyPr wrap="square" rtlCol="0">
            <a:spAutoFit/>
          </a:bodyPr>
          <a:lstStyle/>
          <a:p>
            <a:r>
              <a:rPr lang="en-AU" sz="1050">
                <a:solidFill>
                  <a:srgbClr val="404040"/>
                </a:solidFill>
              </a:rPr>
              <a:t>Azure AD &amp;</a:t>
            </a:r>
          </a:p>
          <a:p>
            <a:r>
              <a:rPr lang="en-AU" sz="1050">
                <a:solidFill>
                  <a:srgbClr val="404040"/>
                </a:solidFill>
              </a:rPr>
              <a:t> Managed Identities</a:t>
            </a:r>
          </a:p>
        </p:txBody>
      </p:sp>
      <p:pic>
        <p:nvPicPr>
          <p:cNvPr id="66" name="Graphic 65">
            <a:extLst>
              <a:ext uri="{FF2B5EF4-FFF2-40B4-BE49-F238E27FC236}">
                <a16:creationId xmlns:a16="http://schemas.microsoft.com/office/drawing/2014/main" id="{B98E2E9A-873B-42E1-A411-D49D6E7FA05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349230" y="1284258"/>
            <a:ext cx="371365" cy="371365"/>
          </a:xfrm>
          <a:prstGeom prst="rect">
            <a:avLst/>
          </a:prstGeom>
          <a:effectLst>
            <a:outerShdw blurRad="50800" dist="38100" dir="5400000" algn="t" rotWithShape="0">
              <a:prstClr val="black">
                <a:alpha val="40000"/>
              </a:prstClr>
            </a:outerShdw>
          </a:effectLst>
        </p:spPr>
      </p:pic>
      <p:sp>
        <p:nvSpPr>
          <p:cNvPr id="67" name="TextBox 66">
            <a:extLst>
              <a:ext uri="{FF2B5EF4-FFF2-40B4-BE49-F238E27FC236}">
                <a16:creationId xmlns:a16="http://schemas.microsoft.com/office/drawing/2014/main" id="{D0B302CB-583F-4F7F-A68B-4134ACD8A366}"/>
              </a:ext>
            </a:extLst>
          </p:cNvPr>
          <p:cNvSpPr txBox="1"/>
          <p:nvPr/>
        </p:nvSpPr>
        <p:spPr>
          <a:xfrm>
            <a:off x="6696332" y="1315134"/>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pic>
        <p:nvPicPr>
          <p:cNvPr id="68" name="Picture 67">
            <a:extLst>
              <a:ext uri="{FF2B5EF4-FFF2-40B4-BE49-F238E27FC236}">
                <a16:creationId xmlns:a16="http://schemas.microsoft.com/office/drawing/2014/main" id="{0E6BCF2D-A850-4767-A732-8BA4F9C346C8}"/>
              </a:ext>
            </a:extLst>
          </p:cNvPr>
          <p:cNvPicPr>
            <a:picLocks noChangeAspect="1"/>
          </p:cNvPicPr>
          <p:nvPr/>
        </p:nvPicPr>
        <p:blipFill>
          <a:blip r:embed="rId26"/>
          <a:stretch>
            <a:fillRect/>
          </a:stretch>
        </p:blipFill>
        <p:spPr>
          <a:xfrm>
            <a:off x="6286635" y="1788771"/>
            <a:ext cx="539750" cy="444500"/>
          </a:xfrm>
          <a:prstGeom prst="rect">
            <a:avLst/>
          </a:prstGeom>
        </p:spPr>
      </p:pic>
      <p:sp>
        <p:nvSpPr>
          <p:cNvPr id="93" name="TextBox 92">
            <a:extLst>
              <a:ext uri="{FF2B5EF4-FFF2-40B4-BE49-F238E27FC236}">
                <a16:creationId xmlns:a16="http://schemas.microsoft.com/office/drawing/2014/main" id="{B5E33475-A308-4CA3-BC5C-8871063A4912}"/>
              </a:ext>
            </a:extLst>
          </p:cNvPr>
          <p:cNvSpPr txBox="1"/>
          <p:nvPr/>
        </p:nvSpPr>
        <p:spPr>
          <a:xfrm>
            <a:off x="6728729" y="1770950"/>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pic>
        <p:nvPicPr>
          <p:cNvPr id="94" name="Graphic 93">
            <a:extLst>
              <a:ext uri="{FF2B5EF4-FFF2-40B4-BE49-F238E27FC236}">
                <a16:creationId xmlns:a16="http://schemas.microsoft.com/office/drawing/2014/main" id="{E58D79DA-670E-41B6-A36C-6B7C9550388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417700" y="4737646"/>
            <a:ext cx="371365" cy="371365"/>
          </a:xfrm>
          <a:prstGeom prst="rect">
            <a:avLst/>
          </a:prstGeom>
          <a:effectLst>
            <a:outerShdw blurRad="50800" dist="38100" dir="5400000" algn="t" rotWithShape="0">
              <a:prstClr val="black">
                <a:alpha val="40000"/>
              </a:prstClr>
            </a:outerShdw>
          </a:effectLst>
        </p:spPr>
      </p:pic>
      <p:sp>
        <p:nvSpPr>
          <p:cNvPr id="95" name="TextBox 94">
            <a:extLst>
              <a:ext uri="{FF2B5EF4-FFF2-40B4-BE49-F238E27FC236}">
                <a16:creationId xmlns:a16="http://schemas.microsoft.com/office/drawing/2014/main" id="{AFAB3F8F-DD77-4CE4-9275-A1DC5856BDF8}"/>
              </a:ext>
            </a:extLst>
          </p:cNvPr>
          <p:cNvSpPr txBox="1"/>
          <p:nvPr/>
        </p:nvSpPr>
        <p:spPr>
          <a:xfrm>
            <a:off x="6764802" y="4768522"/>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pic>
        <p:nvPicPr>
          <p:cNvPr id="96" name="Picture 95">
            <a:extLst>
              <a:ext uri="{FF2B5EF4-FFF2-40B4-BE49-F238E27FC236}">
                <a16:creationId xmlns:a16="http://schemas.microsoft.com/office/drawing/2014/main" id="{10604D4F-18F1-46B4-A849-D3468B79C007}"/>
              </a:ext>
            </a:extLst>
          </p:cNvPr>
          <p:cNvPicPr>
            <a:picLocks noChangeAspect="1"/>
          </p:cNvPicPr>
          <p:nvPr/>
        </p:nvPicPr>
        <p:blipFill>
          <a:blip r:embed="rId26"/>
          <a:stretch>
            <a:fillRect/>
          </a:stretch>
        </p:blipFill>
        <p:spPr>
          <a:xfrm>
            <a:off x="6355105" y="5242159"/>
            <a:ext cx="539750" cy="444500"/>
          </a:xfrm>
          <a:prstGeom prst="rect">
            <a:avLst/>
          </a:prstGeom>
        </p:spPr>
      </p:pic>
      <p:sp>
        <p:nvSpPr>
          <p:cNvPr id="97" name="TextBox 96">
            <a:extLst>
              <a:ext uri="{FF2B5EF4-FFF2-40B4-BE49-F238E27FC236}">
                <a16:creationId xmlns:a16="http://schemas.microsoft.com/office/drawing/2014/main" id="{1074B122-8B01-421E-B2CF-682E676E97B6}"/>
              </a:ext>
            </a:extLst>
          </p:cNvPr>
          <p:cNvSpPr txBox="1"/>
          <p:nvPr/>
        </p:nvSpPr>
        <p:spPr>
          <a:xfrm>
            <a:off x="6797199" y="5224338"/>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pic>
        <p:nvPicPr>
          <p:cNvPr id="3" name="Graphic 2">
            <a:extLst>
              <a:ext uri="{FF2B5EF4-FFF2-40B4-BE49-F238E27FC236}">
                <a16:creationId xmlns:a16="http://schemas.microsoft.com/office/drawing/2014/main" id="{F13B3320-4E81-4775-BA4E-56A87CCEBA4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4" name="TextBox 3">
            <a:extLst>
              <a:ext uri="{FF2B5EF4-FFF2-40B4-BE49-F238E27FC236}">
                <a16:creationId xmlns:a16="http://schemas.microsoft.com/office/drawing/2014/main" id="{26414BE7-91ED-4508-AF66-0B7CFCC714FA}"/>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pic>
        <p:nvPicPr>
          <p:cNvPr id="7" name="Graphic 6">
            <a:extLst>
              <a:ext uri="{FF2B5EF4-FFF2-40B4-BE49-F238E27FC236}">
                <a16:creationId xmlns:a16="http://schemas.microsoft.com/office/drawing/2014/main" id="{497029C2-C7FF-40F8-8A21-F974D779371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698373" y="4956709"/>
            <a:ext cx="489187" cy="489187"/>
          </a:xfrm>
          <a:prstGeom prst="rect">
            <a:avLst/>
          </a:prstGeom>
          <a:effectLst>
            <a:outerShdw blurRad="50800" dist="38100" dir="5400000" algn="t" rotWithShape="0">
              <a:prstClr val="black">
                <a:alpha val="40000"/>
              </a:prstClr>
            </a:outerShdw>
          </a:effectLst>
        </p:spPr>
      </p:pic>
      <p:sp>
        <p:nvSpPr>
          <p:cNvPr id="8" name="TextBox 7">
            <a:extLst>
              <a:ext uri="{FF2B5EF4-FFF2-40B4-BE49-F238E27FC236}">
                <a16:creationId xmlns:a16="http://schemas.microsoft.com/office/drawing/2014/main" id="{F9937BE4-E4FD-4548-868B-750919B7ABFF}"/>
              </a:ext>
            </a:extLst>
          </p:cNvPr>
          <p:cNvSpPr txBox="1"/>
          <p:nvPr/>
        </p:nvSpPr>
        <p:spPr>
          <a:xfrm>
            <a:off x="5199180" y="5063639"/>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spTree>
    <p:custDataLst>
      <p:tags r:id="rId1"/>
    </p:custDataLst>
    <p:extLst>
      <p:ext uri="{BB962C8B-B14F-4D97-AF65-F5344CB8AC3E}">
        <p14:creationId xmlns:p14="http://schemas.microsoft.com/office/powerpoint/2010/main" val="3954032588"/>
      </p:ext>
    </p:extLst>
  </p:cSld>
  <p:clrMapOvr>
    <a:masterClrMapping/>
  </p:clrMapOvr>
  <mc:AlternateContent xmlns:mc="http://schemas.openxmlformats.org/markup-compatibility/2006" xmlns:p14="http://schemas.microsoft.com/office/powerpoint/2010/main">
    <mc:Choice Requires="p14">
      <p:transition spd="slow" p14:dur="2000" advTm="161690"/>
    </mc:Choice>
    <mc:Fallback xmlns="">
      <p:transition spd="slow" advTm="1616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5" grpId="0"/>
      <p:bldP spid="83" grpId="0"/>
      <p:bldP spid="118" grpId="0"/>
      <p:bldP spid="119" grpId="0"/>
      <p:bldP spid="120" grpId="0"/>
      <p:bldP spid="124" grpId="0"/>
      <p:bldP spid="95" grpId="0"/>
      <p:bldP spid="9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4FCD-3788-4E8B-89D5-1BD5307387C2}"/>
              </a:ext>
            </a:extLst>
          </p:cNvPr>
          <p:cNvSpPr>
            <a:spLocks noGrp="1"/>
          </p:cNvSpPr>
          <p:nvPr>
            <p:ph type="title"/>
          </p:nvPr>
        </p:nvSpPr>
        <p:spPr/>
        <p:txBody>
          <a:bodyPr/>
          <a:lstStyle/>
          <a:p>
            <a:r>
              <a:rPr lang="en-GB">
                <a:cs typeface="Segoe UI"/>
              </a:rPr>
              <a:t>Github picture (placeholder slide)</a:t>
            </a:r>
            <a:endParaRPr lang="en-GB"/>
          </a:p>
        </p:txBody>
      </p:sp>
      <p:sp>
        <p:nvSpPr>
          <p:cNvPr id="3" name="Text Placeholder 2">
            <a:extLst>
              <a:ext uri="{FF2B5EF4-FFF2-40B4-BE49-F238E27FC236}">
                <a16:creationId xmlns:a16="http://schemas.microsoft.com/office/drawing/2014/main" id="{7C3FEFCA-FF71-491F-A08F-B498D476293F}"/>
              </a:ext>
            </a:extLst>
          </p:cNvPr>
          <p:cNvSpPr>
            <a:spLocks noGrp="1"/>
          </p:cNvSpPr>
          <p:nvPr>
            <p:ph type="body" sz="quarter" idx="10"/>
          </p:nvPr>
        </p:nvSpPr>
        <p:spPr/>
        <p:txBody>
          <a:bodyPr/>
          <a:lstStyle/>
          <a:p>
            <a:endParaRPr lang="en-GB"/>
          </a:p>
        </p:txBody>
      </p:sp>
      <p:sp>
        <p:nvSpPr>
          <p:cNvPr id="4" name="Text Placeholder 3">
            <a:extLst>
              <a:ext uri="{FF2B5EF4-FFF2-40B4-BE49-F238E27FC236}">
                <a16:creationId xmlns:a16="http://schemas.microsoft.com/office/drawing/2014/main" id="{C46B0993-E1B7-4ED9-BDEF-1AB083457DBF}"/>
              </a:ext>
            </a:extLst>
          </p:cNvPr>
          <p:cNvSpPr>
            <a:spLocks noGrp="1"/>
          </p:cNvSpPr>
          <p:nvPr>
            <p:ph type="body" sz="quarter" idx="12"/>
          </p:nvPr>
        </p:nvSpPr>
        <p:spPr/>
        <p:txBody>
          <a:bodyPr/>
          <a:lstStyle/>
          <a:p>
            <a:endParaRPr lang="en-GB"/>
          </a:p>
        </p:txBody>
      </p:sp>
      <p:pic>
        <p:nvPicPr>
          <p:cNvPr id="6" name="Picture 5" descr="Graphical user interface, text, email&#10;&#10;Description automatically generated">
            <a:extLst>
              <a:ext uri="{FF2B5EF4-FFF2-40B4-BE49-F238E27FC236}">
                <a16:creationId xmlns:a16="http://schemas.microsoft.com/office/drawing/2014/main" id="{5CBFCF4E-7B57-4788-B8A5-979BAE135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381818"/>
          </a:xfrm>
          <a:prstGeom prst="rect">
            <a:avLst/>
          </a:prstGeom>
        </p:spPr>
      </p:pic>
    </p:spTree>
    <p:extLst>
      <p:ext uri="{BB962C8B-B14F-4D97-AF65-F5344CB8AC3E}">
        <p14:creationId xmlns:p14="http://schemas.microsoft.com/office/powerpoint/2010/main" val="2285237452"/>
      </p:ext>
    </p:extLst>
  </p:cSld>
  <p:clrMapOvr>
    <a:masterClrMapping/>
  </p:clrMapOvr>
  <p:transition advTm="21906">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sitting, person, table&#10;&#10;Description automatically generated">
            <a:extLst>
              <a:ext uri="{FF2B5EF4-FFF2-40B4-BE49-F238E27FC236}">
                <a16:creationId xmlns:a16="http://schemas.microsoft.com/office/drawing/2014/main" id="{1A9C3367-33A7-4152-88D4-BFE38D17CD20}"/>
              </a:ext>
            </a:extLst>
          </p:cNvPr>
          <p:cNvPicPr>
            <a:picLocks noChangeAspect="1"/>
          </p:cNvPicPr>
          <p:nvPr/>
        </p:nvPicPr>
        <p:blipFill rotWithShape="1">
          <a:blip r:embed="rId3">
            <a:extLst>
              <a:ext uri="{28A0092B-C50C-407E-A947-70E740481C1C}">
                <a14:useLocalDpi xmlns:a14="http://schemas.microsoft.com/office/drawing/2010/main" val="0"/>
              </a:ext>
            </a:extLst>
          </a:blip>
          <a:srcRect b="15613"/>
          <a:stretch/>
        </p:blipFill>
        <p:spPr>
          <a:xfrm>
            <a:off x="0" y="-1"/>
            <a:ext cx="12192000" cy="6858001"/>
          </a:xfrm>
          <a:prstGeom prst="rect">
            <a:avLst/>
          </a:prstGeom>
        </p:spPr>
      </p:pic>
      <p:sp>
        <p:nvSpPr>
          <p:cNvPr id="9" name="Speech Bubble: Rectangle 8">
            <a:extLst>
              <a:ext uri="{FF2B5EF4-FFF2-40B4-BE49-F238E27FC236}">
                <a16:creationId xmlns:a16="http://schemas.microsoft.com/office/drawing/2014/main" id="{794EFEF8-2ED3-4BB8-8702-A44169CEE232}"/>
              </a:ext>
            </a:extLst>
          </p:cNvPr>
          <p:cNvSpPr/>
          <p:nvPr/>
        </p:nvSpPr>
        <p:spPr bwMode="auto">
          <a:xfrm>
            <a:off x="5554253" y="1699971"/>
            <a:ext cx="2342371" cy="2073248"/>
          </a:xfrm>
          <a:prstGeom prst="wedgeRectCallout">
            <a:avLst>
              <a:gd name="adj1" fmla="val 76272"/>
              <a:gd name="adj2" fmla="val -2614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Serverless is great!</a:t>
            </a:r>
          </a:p>
          <a:p>
            <a:pPr algn="l" defTabSz="932472" fontAlgn="base">
              <a:spcBef>
                <a:spcPct val="0"/>
              </a:spcBef>
              <a:spcAft>
                <a:spcPct val="0"/>
              </a:spcAft>
            </a:pPr>
            <a:endParaRPr lang="en-AU" sz="16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Infinite scale</a:t>
            </a:r>
          </a:p>
          <a:p>
            <a:pPr algn="l"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Per second billing</a:t>
            </a:r>
          </a:p>
          <a:p>
            <a:pPr algn="l"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Simple HA and DR</a:t>
            </a:r>
          </a:p>
          <a:p>
            <a:pPr algn="l"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Logic app connectors</a:t>
            </a:r>
          </a:p>
          <a:p>
            <a:pPr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Amazing productivity</a:t>
            </a:r>
          </a:p>
          <a:p>
            <a:pPr algn="l" defTabSz="932472" fontAlgn="base">
              <a:spcBef>
                <a:spcPct val="0"/>
              </a:spcBef>
              <a:spcAft>
                <a:spcPct val="0"/>
              </a:spcAft>
            </a:pPr>
            <a:endParaRPr lang="en-AU" sz="16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AU" sz="1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4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E712F40-B542-4A2A-A42A-F9C8C44CE5B3}"/>
              </a:ext>
            </a:extLst>
          </p:cNvPr>
          <p:cNvGrpSpPr/>
          <p:nvPr/>
        </p:nvGrpSpPr>
        <p:grpSpPr>
          <a:xfrm>
            <a:off x="228595" y="1103046"/>
            <a:ext cx="1449850" cy="1571201"/>
            <a:chOff x="1718064" y="2889420"/>
            <a:chExt cx="1449850" cy="1571201"/>
          </a:xfrm>
        </p:grpSpPr>
        <p:pic>
          <p:nvPicPr>
            <p:cNvPr id="6" name="Graphic 5">
              <a:extLst>
                <a:ext uri="{FF2B5EF4-FFF2-40B4-BE49-F238E27FC236}">
                  <a16:creationId xmlns:a16="http://schemas.microsoft.com/office/drawing/2014/main" id="{7386E022-299C-49E8-85AC-0B2505D80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20604" y="3249062"/>
              <a:ext cx="525575" cy="525575"/>
            </a:xfrm>
            <a:prstGeom prst="rect">
              <a:avLst/>
            </a:prstGeom>
            <a:effectLst>
              <a:outerShdw blurRad="50800" dist="38100" dir="5400000" algn="t" rotWithShape="0">
                <a:prstClr val="black">
                  <a:alpha val="40000"/>
                </a:prstClr>
              </a:outerShdw>
            </a:effectLst>
          </p:spPr>
        </p:pic>
        <p:pic>
          <p:nvPicPr>
            <p:cNvPr id="41" name="Graphic 40">
              <a:extLst>
                <a:ext uri="{FF2B5EF4-FFF2-40B4-BE49-F238E27FC236}">
                  <a16:creationId xmlns:a16="http://schemas.microsoft.com/office/drawing/2014/main" id="{D6103E38-B0C0-403B-91D3-2D921FFF8C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2362" y="3083364"/>
              <a:ext cx="238125" cy="238125"/>
            </a:xfrm>
            <a:prstGeom prst="rect">
              <a:avLst/>
            </a:prstGeom>
            <a:effectLst>
              <a:outerShdw blurRad="50800" dist="38100" dir="5400000" algn="t" rotWithShape="0">
                <a:prstClr val="black">
                  <a:alpha val="40000"/>
                </a:prstClr>
              </a:outerShdw>
            </a:effectLst>
          </p:spPr>
        </p:pic>
        <p:pic>
          <p:nvPicPr>
            <p:cNvPr id="45" name="Graphic 44">
              <a:extLst>
                <a:ext uri="{FF2B5EF4-FFF2-40B4-BE49-F238E27FC236}">
                  <a16:creationId xmlns:a16="http://schemas.microsoft.com/office/drawing/2014/main" id="{2D653C7B-5A82-4F6A-8DB4-7F3BFCBCBA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80518" y="3429000"/>
              <a:ext cx="238125" cy="238125"/>
            </a:xfrm>
            <a:prstGeom prst="rect">
              <a:avLst/>
            </a:prstGeom>
            <a:effectLst>
              <a:outerShdw blurRad="50800" dist="38100" dir="5400000" algn="t" rotWithShape="0">
                <a:prstClr val="black">
                  <a:alpha val="40000"/>
                </a:prstClr>
              </a:outerShdw>
            </a:effectLst>
          </p:spPr>
        </p:pic>
        <p:pic>
          <p:nvPicPr>
            <p:cNvPr id="63" name="Graphic 62">
              <a:extLst>
                <a:ext uri="{FF2B5EF4-FFF2-40B4-BE49-F238E27FC236}">
                  <a16:creationId xmlns:a16="http://schemas.microsoft.com/office/drawing/2014/main" id="{77AE69F0-D41E-4493-8F34-E5C126B6BF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74654" y="3774637"/>
              <a:ext cx="238125" cy="238125"/>
            </a:xfrm>
            <a:prstGeom prst="rect">
              <a:avLst/>
            </a:prstGeom>
            <a:effectLst>
              <a:outerShdw blurRad="50800" dist="38100" dir="5400000" algn="t" rotWithShape="0">
                <a:prstClr val="black">
                  <a:alpha val="40000"/>
                </a:prstClr>
              </a:outerShdw>
            </a:effectLst>
          </p:spPr>
        </p:pic>
        <p:sp>
          <p:nvSpPr>
            <p:cNvPr id="65" name="Rectangle 64">
              <a:extLst>
                <a:ext uri="{FF2B5EF4-FFF2-40B4-BE49-F238E27FC236}">
                  <a16:creationId xmlns:a16="http://schemas.microsoft.com/office/drawing/2014/main" id="{CC886689-A8C7-4FE2-A32E-CC0AAC081E48}"/>
                </a:ext>
              </a:extLst>
            </p:cNvPr>
            <p:cNvSpPr/>
            <p:nvPr/>
          </p:nvSpPr>
          <p:spPr>
            <a:xfrm>
              <a:off x="1769345" y="2889420"/>
              <a:ext cx="1398569" cy="126120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7" name="TextBox 76">
              <a:extLst>
                <a:ext uri="{FF2B5EF4-FFF2-40B4-BE49-F238E27FC236}">
                  <a16:creationId xmlns:a16="http://schemas.microsoft.com/office/drawing/2014/main" id="{4C80996B-7C41-4C69-ABB2-7C25B2A5F2C8}"/>
                </a:ext>
              </a:extLst>
            </p:cNvPr>
            <p:cNvSpPr txBox="1"/>
            <p:nvPr/>
          </p:nvSpPr>
          <p:spPr>
            <a:xfrm>
              <a:off x="1718064" y="4206705"/>
              <a:ext cx="1437110" cy="253916"/>
            </a:xfrm>
            <a:prstGeom prst="rect">
              <a:avLst/>
            </a:prstGeom>
            <a:noFill/>
            <a:effectLst>
              <a:outerShdw blurRad="50800" dist="38100" dir="2700000" algn="tl" rotWithShape="0">
                <a:prstClr val="black">
                  <a:alpha val="20000"/>
                </a:prstClr>
              </a:outerShdw>
            </a:effectLst>
          </p:spPr>
          <p:txBody>
            <a:bodyPr wrap="square" rtlCol="0">
              <a:spAutoFit/>
            </a:bodyPr>
            <a:lstStyle/>
            <a:p>
              <a:r>
                <a:rPr lang="en-AU" sz="1050">
                  <a:solidFill>
                    <a:schemeClr val="tx1">
                      <a:lumMod val="50000"/>
                      <a:lumOff val="50000"/>
                    </a:schemeClr>
                  </a:solidFill>
                </a:rPr>
                <a:t>Azure Front Door</a:t>
              </a:r>
            </a:p>
          </p:txBody>
        </p:sp>
      </p:grpSp>
      <p:pic>
        <p:nvPicPr>
          <p:cNvPr id="21" name="Picture 4" descr="User Circle Icons - Download Free Vector Icons | Noun Project">
            <a:extLst>
              <a:ext uri="{FF2B5EF4-FFF2-40B4-BE49-F238E27FC236}">
                <a16:creationId xmlns:a16="http://schemas.microsoft.com/office/drawing/2014/main" id="{106641C7-446A-4AF7-9B93-29E963E45A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922" y="93973"/>
            <a:ext cx="525575" cy="5255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97F29F17-6589-4E4E-B28F-834724BFC222}"/>
              </a:ext>
            </a:extLst>
          </p:cNvPr>
          <p:cNvCxnSpPr>
            <a:cxnSpLocks/>
          </p:cNvCxnSpPr>
          <p:nvPr/>
        </p:nvCxnSpPr>
        <p:spPr>
          <a:xfrm>
            <a:off x="947150" y="641645"/>
            <a:ext cx="822" cy="382317"/>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A52F626-1EFB-4A4B-A9DB-9157405A95C6}"/>
              </a:ext>
            </a:extLst>
          </p:cNvPr>
          <p:cNvSpPr/>
          <p:nvPr/>
        </p:nvSpPr>
        <p:spPr>
          <a:xfrm>
            <a:off x="4523928" y="63317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18" name="Rectangle 17">
            <a:extLst>
              <a:ext uri="{FF2B5EF4-FFF2-40B4-BE49-F238E27FC236}">
                <a16:creationId xmlns:a16="http://schemas.microsoft.com/office/drawing/2014/main" id="{72F04E14-0B5D-4E00-90DB-940CD19C3F6C}"/>
              </a:ext>
            </a:extLst>
          </p:cNvPr>
          <p:cNvSpPr/>
          <p:nvPr/>
        </p:nvSpPr>
        <p:spPr>
          <a:xfrm>
            <a:off x="6275055" y="63317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20" name="Rectangle 19">
            <a:extLst>
              <a:ext uri="{FF2B5EF4-FFF2-40B4-BE49-F238E27FC236}">
                <a16:creationId xmlns:a16="http://schemas.microsoft.com/office/drawing/2014/main" id="{FE4A8EB5-86F8-423A-9486-E21A08CE99CA}"/>
              </a:ext>
            </a:extLst>
          </p:cNvPr>
          <p:cNvSpPr/>
          <p:nvPr/>
        </p:nvSpPr>
        <p:spPr>
          <a:xfrm>
            <a:off x="7996079" y="63317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22" name="Rectangle 21">
            <a:extLst>
              <a:ext uri="{FF2B5EF4-FFF2-40B4-BE49-F238E27FC236}">
                <a16:creationId xmlns:a16="http://schemas.microsoft.com/office/drawing/2014/main" id="{0BDEF815-926F-41F8-980D-6027E1687ED1}"/>
              </a:ext>
            </a:extLst>
          </p:cNvPr>
          <p:cNvSpPr/>
          <p:nvPr/>
        </p:nvSpPr>
        <p:spPr>
          <a:xfrm>
            <a:off x="2497727" y="410495"/>
            <a:ext cx="7239289" cy="263005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24" name="TextBox 23">
            <a:extLst>
              <a:ext uri="{FF2B5EF4-FFF2-40B4-BE49-F238E27FC236}">
                <a16:creationId xmlns:a16="http://schemas.microsoft.com/office/drawing/2014/main" id="{96FFF510-3DA9-4977-885C-013074A6FABD}"/>
              </a:ext>
            </a:extLst>
          </p:cNvPr>
          <p:cNvSpPr txBox="1"/>
          <p:nvPr/>
        </p:nvSpPr>
        <p:spPr>
          <a:xfrm>
            <a:off x="6287181" y="629836"/>
            <a:ext cx="1200728" cy="261610"/>
          </a:xfrm>
          <a:prstGeom prst="rect">
            <a:avLst/>
          </a:prstGeom>
          <a:noFill/>
        </p:spPr>
        <p:txBody>
          <a:bodyPr wrap="square" rtlCol="0">
            <a:spAutoFit/>
          </a:bodyPr>
          <a:lstStyle/>
          <a:p>
            <a:r>
              <a:rPr lang="en-AU" sz="1050">
                <a:solidFill>
                  <a:schemeClr val="tx1">
                    <a:lumMod val="50000"/>
                    <a:lumOff val="50000"/>
                  </a:schemeClr>
                </a:solidFill>
              </a:rPr>
              <a:t>APIs</a:t>
            </a:r>
          </a:p>
        </p:txBody>
      </p:sp>
      <p:pic>
        <p:nvPicPr>
          <p:cNvPr id="26" name="Graphic 25">
            <a:extLst>
              <a:ext uri="{FF2B5EF4-FFF2-40B4-BE49-F238E27FC236}">
                <a16:creationId xmlns:a16="http://schemas.microsoft.com/office/drawing/2014/main" id="{F5FF2AB4-0AF8-4E1B-BC56-D626114A6C1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27" name="TextBox 26">
            <a:extLst>
              <a:ext uri="{FF2B5EF4-FFF2-40B4-BE49-F238E27FC236}">
                <a16:creationId xmlns:a16="http://schemas.microsoft.com/office/drawing/2014/main" id="{540185A7-3EF6-40C0-9669-703D1C6CDA6F}"/>
              </a:ext>
            </a:extLst>
          </p:cNvPr>
          <p:cNvSpPr txBox="1"/>
          <p:nvPr/>
        </p:nvSpPr>
        <p:spPr>
          <a:xfrm>
            <a:off x="2454983" y="3081733"/>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r>
              <a:rPr lang="en-AU" sz="1050">
                <a:solidFill>
                  <a:schemeClr val="tx1">
                    <a:lumMod val="50000"/>
                    <a:lumOff val="50000"/>
                  </a:schemeClr>
                </a:solidFill>
              </a:rPr>
              <a:t>Azure Region #1</a:t>
            </a:r>
          </a:p>
        </p:txBody>
      </p:sp>
      <p:pic>
        <p:nvPicPr>
          <p:cNvPr id="29" name="Graphic 28">
            <a:extLst>
              <a:ext uri="{FF2B5EF4-FFF2-40B4-BE49-F238E27FC236}">
                <a16:creationId xmlns:a16="http://schemas.microsoft.com/office/drawing/2014/main" id="{FD1C0A29-9EFB-46B0-A858-694DF52018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25642" y="1917008"/>
            <a:ext cx="368279" cy="337589"/>
          </a:xfrm>
          <a:prstGeom prst="rect">
            <a:avLst/>
          </a:prstGeom>
          <a:effectLst>
            <a:outerShdw blurRad="50800" dist="38100" dir="5400000" algn="t" rotWithShape="0">
              <a:prstClr val="black">
                <a:alpha val="40000"/>
              </a:prstClr>
            </a:outerShdw>
          </a:effectLst>
        </p:spPr>
      </p:pic>
      <p:pic>
        <p:nvPicPr>
          <p:cNvPr id="30" name="Graphic 29">
            <a:extLst>
              <a:ext uri="{FF2B5EF4-FFF2-40B4-BE49-F238E27FC236}">
                <a16:creationId xmlns:a16="http://schemas.microsoft.com/office/drawing/2014/main" id="{DFDE0093-4784-4314-A1BC-E130DA19EF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41740" y="1268100"/>
            <a:ext cx="337589" cy="337589"/>
          </a:xfrm>
          <a:prstGeom prst="rect">
            <a:avLst/>
          </a:prstGeom>
          <a:effectLst>
            <a:outerShdw blurRad="50800" dist="38100" dir="5400000" algn="t" rotWithShape="0">
              <a:prstClr val="black">
                <a:alpha val="40000"/>
              </a:prstClr>
            </a:outerShdw>
          </a:effectLst>
        </p:spPr>
      </p:pic>
      <p:sp>
        <p:nvSpPr>
          <p:cNvPr id="31" name="TextBox 30">
            <a:extLst>
              <a:ext uri="{FF2B5EF4-FFF2-40B4-BE49-F238E27FC236}">
                <a16:creationId xmlns:a16="http://schemas.microsoft.com/office/drawing/2014/main" id="{8BF23B58-0006-45BD-8C05-0BD28DE91D17}"/>
              </a:ext>
            </a:extLst>
          </p:cNvPr>
          <p:cNvSpPr txBox="1"/>
          <p:nvPr/>
        </p:nvSpPr>
        <p:spPr>
          <a:xfrm>
            <a:off x="7996080" y="641948"/>
            <a:ext cx="1200728" cy="261610"/>
          </a:xfrm>
          <a:prstGeom prst="rect">
            <a:avLst/>
          </a:prstGeom>
          <a:noFill/>
        </p:spPr>
        <p:txBody>
          <a:bodyPr wrap="square" rtlCol="0">
            <a:spAutoFit/>
          </a:bodyPr>
          <a:lstStyle/>
          <a:p>
            <a:r>
              <a:rPr lang="en-AU" sz="1050">
                <a:solidFill>
                  <a:schemeClr val="tx1">
                    <a:lumMod val="50000"/>
                    <a:lumOff val="50000"/>
                  </a:schemeClr>
                </a:solidFill>
              </a:rPr>
              <a:t>Data Services</a:t>
            </a:r>
          </a:p>
        </p:txBody>
      </p:sp>
      <p:sp>
        <p:nvSpPr>
          <p:cNvPr id="32" name="TextBox 31">
            <a:extLst>
              <a:ext uri="{FF2B5EF4-FFF2-40B4-BE49-F238E27FC236}">
                <a16:creationId xmlns:a16="http://schemas.microsoft.com/office/drawing/2014/main" id="{08B8AAB1-AADF-4163-B434-D1E4C52D31BB}"/>
              </a:ext>
            </a:extLst>
          </p:cNvPr>
          <p:cNvSpPr txBox="1"/>
          <p:nvPr/>
        </p:nvSpPr>
        <p:spPr>
          <a:xfrm>
            <a:off x="4559466" y="626679"/>
            <a:ext cx="1200728" cy="261610"/>
          </a:xfrm>
          <a:prstGeom prst="rect">
            <a:avLst/>
          </a:prstGeom>
          <a:noFill/>
        </p:spPr>
        <p:txBody>
          <a:bodyPr wrap="square" rtlCol="0">
            <a:spAutoFit/>
          </a:bodyPr>
          <a:lstStyle/>
          <a:p>
            <a:r>
              <a:rPr lang="en-AU" sz="1050">
                <a:solidFill>
                  <a:schemeClr val="tx1">
                    <a:lumMod val="50000"/>
                    <a:lumOff val="50000"/>
                  </a:schemeClr>
                </a:solidFill>
              </a:rPr>
              <a:t>API Management</a:t>
            </a:r>
          </a:p>
        </p:txBody>
      </p:sp>
      <p:sp>
        <p:nvSpPr>
          <p:cNvPr id="37" name="TextBox 36">
            <a:extLst>
              <a:ext uri="{FF2B5EF4-FFF2-40B4-BE49-F238E27FC236}">
                <a16:creationId xmlns:a16="http://schemas.microsoft.com/office/drawing/2014/main" id="{319A8FD9-9115-4CEB-AE99-51F6E6A6111E}"/>
              </a:ext>
            </a:extLst>
          </p:cNvPr>
          <p:cNvSpPr txBox="1"/>
          <p:nvPr/>
        </p:nvSpPr>
        <p:spPr>
          <a:xfrm>
            <a:off x="8479329" y="1323135"/>
            <a:ext cx="1029407" cy="253916"/>
          </a:xfrm>
          <a:prstGeom prst="rect">
            <a:avLst/>
          </a:prstGeom>
          <a:noFill/>
        </p:spPr>
        <p:txBody>
          <a:bodyPr wrap="square" rtlCol="0">
            <a:spAutoFit/>
          </a:bodyPr>
          <a:lstStyle/>
          <a:p>
            <a:r>
              <a:rPr lang="en-AU" sz="1050">
                <a:solidFill>
                  <a:srgbClr val="404040"/>
                </a:solidFill>
              </a:rPr>
              <a:t>Azure Storage</a:t>
            </a:r>
          </a:p>
        </p:txBody>
      </p:sp>
      <p:sp>
        <p:nvSpPr>
          <p:cNvPr id="38" name="TextBox 37">
            <a:extLst>
              <a:ext uri="{FF2B5EF4-FFF2-40B4-BE49-F238E27FC236}">
                <a16:creationId xmlns:a16="http://schemas.microsoft.com/office/drawing/2014/main" id="{FCAEDE52-B396-4C4D-83BD-4E401C0C9761}"/>
              </a:ext>
            </a:extLst>
          </p:cNvPr>
          <p:cNvSpPr txBox="1"/>
          <p:nvPr/>
        </p:nvSpPr>
        <p:spPr>
          <a:xfrm>
            <a:off x="8479328" y="1958844"/>
            <a:ext cx="1029407" cy="253916"/>
          </a:xfrm>
          <a:prstGeom prst="rect">
            <a:avLst/>
          </a:prstGeom>
          <a:noFill/>
        </p:spPr>
        <p:txBody>
          <a:bodyPr wrap="square" rtlCol="0">
            <a:spAutoFit/>
          </a:bodyPr>
          <a:lstStyle/>
          <a:p>
            <a:r>
              <a:rPr lang="en-AU" sz="1050">
                <a:solidFill>
                  <a:srgbClr val="404040"/>
                </a:solidFill>
              </a:rPr>
              <a:t>Cosmos Db</a:t>
            </a:r>
          </a:p>
        </p:txBody>
      </p:sp>
      <p:sp>
        <p:nvSpPr>
          <p:cNvPr id="42" name="TextBox 41">
            <a:extLst>
              <a:ext uri="{FF2B5EF4-FFF2-40B4-BE49-F238E27FC236}">
                <a16:creationId xmlns:a16="http://schemas.microsoft.com/office/drawing/2014/main" id="{2735AD23-A033-45DF-A285-3F9A2D28113B}"/>
              </a:ext>
            </a:extLst>
          </p:cNvPr>
          <p:cNvSpPr txBox="1"/>
          <p:nvPr/>
        </p:nvSpPr>
        <p:spPr>
          <a:xfrm>
            <a:off x="2497727" y="442495"/>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cxnSp>
        <p:nvCxnSpPr>
          <p:cNvPr id="69" name="Connector: Elbow 68">
            <a:extLst>
              <a:ext uri="{FF2B5EF4-FFF2-40B4-BE49-F238E27FC236}">
                <a16:creationId xmlns:a16="http://schemas.microsoft.com/office/drawing/2014/main" id="{E11B580E-7096-4234-8A4B-D9BE659FB537}"/>
              </a:ext>
            </a:extLst>
          </p:cNvPr>
          <p:cNvCxnSpPr>
            <a:cxnSpLocks/>
            <a:stCxn id="65" idx="3"/>
            <a:endCxn id="17" idx="1"/>
          </p:cNvCxnSpPr>
          <p:nvPr/>
        </p:nvCxnSpPr>
        <p:spPr>
          <a:xfrm>
            <a:off x="1678445" y="1733648"/>
            <a:ext cx="2845483" cy="2265"/>
          </a:xfrm>
          <a:prstGeom prst="bentConnector3">
            <a:avLst>
              <a:gd name="adj1" fmla="val 50000"/>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D3C420C-B23D-4AB9-9C25-2EE11BAFACD1}"/>
              </a:ext>
            </a:extLst>
          </p:cNvPr>
          <p:cNvSpPr/>
          <p:nvPr/>
        </p:nvSpPr>
        <p:spPr>
          <a:xfrm>
            <a:off x="4552939" y="409856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2" name="Rectangle 71">
            <a:extLst>
              <a:ext uri="{FF2B5EF4-FFF2-40B4-BE49-F238E27FC236}">
                <a16:creationId xmlns:a16="http://schemas.microsoft.com/office/drawing/2014/main" id="{838C2235-2EB6-4A23-BD82-F5355BE3CFFF}"/>
              </a:ext>
            </a:extLst>
          </p:cNvPr>
          <p:cNvSpPr/>
          <p:nvPr/>
        </p:nvSpPr>
        <p:spPr>
          <a:xfrm>
            <a:off x="6304066" y="409856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3" name="Rectangle 72">
            <a:extLst>
              <a:ext uri="{FF2B5EF4-FFF2-40B4-BE49-F238E27FC236}">
                <a16:creationId xmlns:a16="http://schemas.microsoft.com/office/drawing/2014/main" id="{F8C88532-ADA6-4A32-ACF8-3D2992745C2B}"/>
              </a:ext>
            </a:extLst>
          </p:cNvPr>
          <p:cNvSpPr/>
          <p:nvPr/>
        </p:nvSpPr>
        <p:spPr>
          <a:xfrm>
            <a:off x="8025090" y="4098568"/>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4" name="Rectangle 73">
            <a:extLst>
              <a:ext uri="{FF2B5EF4-FFF2-40B4-BE49-F238E27FC236}">
                <a16:creationId xmlns:a16="http://schemas.microsoft.com/office/drawing/2014/main" id="{96C41D83-BF80-4D2B-B0AD-4FF51FB4E4FE}"/>
              </a:ext>
            </a:extLst>
          </p:cNvPr>
          <p:cNvSpPr/>
          <p:nvPr/>
        </p:nvSpPr>
        <p:spPr>
          <a:xfrm>
            <a:off x="2526738" y="3875885"/>
            <a:ext cx="7239289" cy="263005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75" name="TextBox 74">
            <a:extLst>
              <a:ext uri="{FF2B5EF4-FFF2-40B4-BE49-F238E27FC236}">
                <a16:creationId xmlns:a16="http://schemas.microsoft.com/office/drawing/2014/main" id="{1B577488-CC8C-4072-ACCF-D569C913A037}"/>
              </a:ext>
            </a:extLst>
          </p:cNvPr>
          <p:cNvSpPr txBox="1"/>
          <p:nvPr/>
        </p:nvSpPr>
        <p:spPr>
          <a:xfrm>
            <a:off x="6316192" y="4095226"/>
            <a:ext cx="1200728" cy="261610"/>
          </a:xfrm>
          <a:prstGeom prst="rect">
            <a:avLst/>
          </a:prstGeom>
          <a:noFill/>
        </p:spPr>
        <p:txBody>
          <a:bodyPr wrap="square" rtlCol="0">
            <a:spAutoFit/>
          </a:bodyPr>
          <a:lstStyle/>
          <a:p>
            <a:r>
              <a:rPr lang="en-AU" sz="1050">
                <a:solidFill>
                  <a:schemeClr val="tx1">
                    <a:lumMod val="50000"/>
                    <a:lumOff val="50000"/>
                  </a:schemeClr>
                </a:solidFill>
              </a:rPr>
              <a:t>APIs</a:t>
            </a:r>
          </a:p>
        </p:txBody>
      </p:sp>
      <p:sp>
        <p:nvSpPr>
          <p:cNvPr id="79" name="TextBox 78">
            <a:extLst>
              <a:ext uri="{FF2B5EF4-FFF2-40B4-BE49-F238E27FC236}">
                <a16:creationId xmlns:a16="http://schemas.microsoft.com/office/drawing/2014/main" id="{DF7CF87E-6DE8-431E-AC53-311AD0593307}"/>
              </a:ext>
            </a:extLst>
          </p:cNvPr>
          <p:cNvSpPr txBox="1"/>
          <p:nvPr/>
        </p:nvSpPr>
        <p:spPr>
          <a:xfrm>
            <a:off x="2483994" y="6547123"/>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r>
              <a:rPr lang="en-AU" sz="1050">
                <a:solidFill>
                  <a:schemeClr val="tx1">
                    <a:lumMod val="50000"/>
                    <a:lumOff val="50000"/>
                  </a:schemeClr>
                </a:solidFill>
              </a:rPr>
              <a:t>Azure Region #2</a:t>
            </a:r>
          </a:p>
        </p:txBody>
      </p:sp>
      <p:pic>
        <p:nvPicPr>
          <p:cNvPr id="80" name="Graphic 79">
            <a:extLst>
              <a:ext uri="{FF2B5EF4-FFF2-40B4-BE49-F238E27FC236}">
                <a16:creationId xmlns:a16="http://schemas.microsoft.com/office/drawing/2014/main" id="{EF89B6E1-72ED-4AF5-A10A-919C74E356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54653" y="5382398"/>
            <a:ext cx="368279" cy="337589"/>
          </a:xfrm>
          <a:prstGeom prst="rect">
            <a:avLst/>
          </a:prstGeom>
          <a:effectLst>
            <a:outerShdw blurRad="50800" dist="38100" dir="5400000" algn="t" rotWithShape="0">
              <a:prstClr val="black">
                <a:alpha val="40000"/>
              </a:prstClr>
            </a:outerShdw>
          </a:effectLst>
        </p:spPr>
      </p:pic>
      <p:pic>
        <p:nvPicPr>
          <p:cNvPr id="81" name="Graphic 80">
            <a:extLst>
              <a:ext uri="{FF2B5EF4-FFF2-40B4-BE49-F238E27FC236}">
                <a16:creationId xmlns:a16="http://schemas.microsoft.com/office/drawing/2014/main" id="{8C4B901B-F06F-4C8A-B282-6A8685FDB1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70751" y="4733490"/>
            <a:ext cx="337589" cy="337589"/>
          </a:xfrm>
          <a:prstGeom prst="rect">
            <a:avLst/>
          </a:prstGeom>
          <a:effectLst>
            <a:outerShdw blurRad="50800" dist="38100" dir="5400000" algn="t" rotWithShape="0">
              <a:prstClr val="black">
                <a:alpha val="40000"/>
              </a:prstClr>
            </a:outerShdw>
          </a:effectLst>
        </p:spPr>
      </p:pic>
      <p:sp>
        <p:nvSpPr>
          <p:cNvPr id="82" name="TextBox 81">
            <a:extLst>
              <a:ext uri="{FF2B5EF4-FFF2-40B4-BE49-F238E27FC236}">
                <a16:creationId xmlns:a16="http://schemas.microsoft.com/office/drawing/2014/main" id="{CBC02C1F-BED9-4B78-A9EC-037E72F2D36D}"/>
              </a:ext>
            </a:extLst>
          </p:cNvPr>
          <p:cNvSpPr txBox="1"/>
          <p:nvPr/>
        </p:nvSpPr>
        <p:spPr>
          <a:xfrm>
            <a:off x="8025091" y="4107338"/>
            <a:ext cx="1200728" cy="261610"/>
          </a:xfrm>
          <a:prstGeom prst="rect">
            <a:avLst/>
          </a:prstGeom>
          <a:noFill/>
        </p:spPr>
        <p:txBody>
          <a:bodyPr wrap="square" rtlCol="0">
            <a:spAutoFit/>
          </a:bodyPr>
          <a:lstStyle/>
          <a:p>
            <a:r>
              <a:rPr lang="en-AU" sz="1050">
                <a:solidFill>
                  <a:schemeClr val="tx1">
                    <a:lumMod val="50000"/>
                    <a:lumOff val="50000"/>
                  </a:schemeClr>
                </a:solidFill>
              </a:rPr>
              <a:t>Data Services</a:t>
            </a:r>
          </a:p>
        </p:txBody>
      </p:sp>
      <p:sp>
        <p:nvSpPr>
          <p:cNvPr id="83" name="TextBox 82">
            <a:extLst>
              <a:ext uri="{FF2B5EF4-FFF2-40B4-BE49-F238E27FC236}">
                <a16:creationId xmlns:a16="http://schemas.microsoft.com/office/drawing/2014/main" id="{66DBD7F3-F43C-43D9-A3B6-6466E98D2FDC}"/>
              </a:ext>
            </a:extLst>
          </p:cNvPr>
          <p:cNvSpPr txBox="1"/>
          <p:nvPr/>
        </p:nvSpPr>
        <p:spPr>
          <a:xfrm>
            <a:off x="4588477" y="4092069"/>
            <a:ext cx="1200728" cy="261610"/>
          </a:xfrm>
          <a:prstGeom prst="rect">
            <a:avLst/>
          </a:prstGeom>
          <a:noFill/>
        </p:spPr>
        <p:txBody>
          <a:bodyPr wrap="square" rtlCol="0">
            <a:spAutoFit/>
          </a:bodyPr>
          <a:lstStyle/>
          <a:p>
            <a:r>
              <a:rPr lang="en-AU" sz="1050">
                <a:solidFill>
                  <a:schemeClr val="tx1">
                    <a:lumMod val="50000"/>
                    <a:lumOff val="50000"/>
                  </a:schemeClr>
                </a:solidFill>
              </a:rPr>
              <a:t>API Management</a:t>
            </a:r>
          </a:p>
        </p:txBody>
      </p:sp>
      <p:sp>
        <p:nvSpPr>
          <p:cNvPr id="85" name="TextBox 84">
            <a:extLst>
              <a:ext uri="{FF2B5EF4-FFF2-40B4-BE49-F238E27FC236}">
                <a16:creationId xmlns:a16="http://schemas.microsoft.com/office/drawing/2014/main" id="{5562105B-E8F9-46C6-A3F1-739B3714CC66}"/>
              </a:ext>
            </a:extLst>
          </p:cNvPr>
          <p:cNvSpPr txBox="1"/>
          <p:nvPr/>
        </p:nvSpPr>
        <p:spPr>
          <a:xfrm>
            <a:off x="8508340" y="4788525"/>
            <a:ext cx="1029407" cy="253916"/>
          </a:xfrm>
          <a:prstGeom prst="rect">
            <a:avLst/>
          </a:prstGeom>
          <a:noFill/>
        </p:spPr>
        <p:txBody>
          <a:bodyPr wrap="square" rtlCol="0">
            <a:spAutoFit/>
          </a:bodyPr>
          <a:lstStyle/>
          <a:p>
            <a:r>
              <a:rPr lang="en-AU" sz="1050">
                <a:solidFill>
                  <a:srgbClr val="404040"/>
                </a:solidFill>
              </a:rPr>
              <a:t>Azure Storage</a:t>
            </a:r>
          </a:p>
        </p:txBody>
      </p:sp>
      <p:sp>
        <p:nvSpPr>
          <p:cNvPr id="86" name="TextBox 85">
            <a:extLst>
              <a:ext uri="{FF2B5EF4-FFF2-40B4-BE49-F238E27FC236}">
                <a16:creationId xmlns:a16="http://schemas.microsoft.com/office/drawing/2014/main" id="{E31C86F5-FEB1-4A78-A5DA-6AF2BE4E7124}"/>
              </a:ext>
            </a:extLst>
          </p:cNvPr>
          <p:cNvSpPr txBox="1"/>
          <p:nvPr/>
        </p:nvSpPr>
        <p:spPr>
          <a:xfrm>
            <a:off x="8508339" y="5424234"/>
            <a:ext cx="1029407" cy="253916"/>
          </a:xfrm>
          <a:prstGeom prst="rect">
            <a:avLst/>
          </a:prstGeom>
          <a:noFill/>
        </p:spPr>
        <p:txBody>
          <a:bodyPr wrap="square" rtlCol="0">
            <a:spAutoFit/>
          </a:bodyPr>
          <a:lstStyle/>
          <a:p>
            <a:r>
              <a:rPr lang="en-AU" sz="1050">
                <a:solidFill>
                  <a:srgbClr val="404040"/>
                </a:solidFill>
              </a:rPr>
              <a:t>Cosmos Db</a:t>
            </a:r>
          </a:p>
        </p:txBody>
      </p:sp>
      <p:sp>
        <p:nvSpPr>
          <p:cNvPr id="89" name="TextBox 88">
            <a:extLst>
              <a:ext uri="{FF2B5EF4-FFF2-40B4-BE49-F238E27FC236}">
                <a16:creationId xmlns:a16="http://schemas.microsoft.com/office/drawing/2014/main" id="{8CDAF0B4-98E7-4154-9099-CEF8BBA7C785}"/>
              </a:ext>
            </a:extLst>
          </p:cNvPr>
          <p:cNvSpPr txBox="1"/>
          <p:nvPr/>
        </p:nvSpPr>
        <p:spPr>
          <a:xfrm>
            <a:off x="2526738" y="3907885"/>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cxnSp>
        <p:nvCxnSpPr>
          <p:cNvPr id="90" name="Connector: Elbow 89">
            <a:extLst>
              <a:ext uri="{FF2B5EF4-FFF2-40B4-BE49-F238E27FC236}">
                <a16:creationId xmlns:a16="http://schemas.microsoft.com/office/drawing/2014/main" id="{AB1DA77B-EBC0-40EF-AEE4-BF194A3F8DAD}"/>
              </a:ext>
            </a:extLst>
          </p:cNvPr>
          <p:cNvCxnSpPr>
            <a:cxnSpLocks/>
            <a:stCxn id="65" idx="3"/>
            <a:endCxn id="71" idx="1"/>
          </p:cNvCxnSpPr>
          <p:nvPr/>
        </p:nvCxnSpPr>
        <p:spPr>
          <a:xfrm>
            <a:off x="1678445" y="1733648"/>
            <a:ext cx="2874494" cy="3467655"/>
          </a:xfrm>
          <a:prstGeom prst="bentConnector3">
            <a:avLst>
              <a:gd name="adj1" fmla="val 16127"/>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1B02C0B-3386-4C1F-B81E-CEA5BAB88BB7}"/>
              </a:ext>
            </a:extLst>
          </p:cNvPr>
          <p:cNvCxnSpPr>
            <a:cxnSpLocks/>
            <a:stCxn id="20" idx="2"/>
          </p:cNvCxnSpPr>
          <p:nvPr/>
        </p:nvCxnSpPr>
        <p:spPr>
          <a:xfrm>
            <a:off x="8777286" y="2838648"/>
            <a:ext cx="0" cy="1260223"/>
          </a:xfrm>
          <a:prstGeom prst="straightConnector1">
            <a:avLst/>
          </a:prstGeom>
          <a:ln w="19050">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784551E-5099-4F18-B814-372F676B0E0F}"/>
              </a:ext>
            </a:extLst>
          </p:cNvPr>
          <p:cNvSpPr txBox="1"/>
          <p:nvPr/>
        </p:nvSpPr>
        <p:spPr>
          <a:xfrm>
            <a:off x="8760520" y="3316029"/>
            <a:ext cx="1029407" cy="253916"/>
          </a:xfrm>
          <a:prstGeom prst="rect">
            <a:avLst/>
          </a:prstGeom>
          <a:noFill/>
          <a:effectLst>
            <a:outerShdw blurRad="50800" dist="38100" dir="5400000" algn="t" rotWithShape="0">
              <a:prstClr val="black">
                <a:alpha val="10000"/>
              </a:prstClr>
            </a:outerShdw>
          </a:effectLst>
        </p:spPr>
        <p:txBody>
          <a:bodyPr wrap="square" rtlCol="0">
            <a:spAutoFit/>
          </a:bodyPr>
          <a:lstStyle/>
          <a:p>
            <a:r>
              <a:rPr lang="en-AU" sz="1050">
                <a:solidFill>
                  <a:srgbClr val="00B050"/>
                </a:solidFill>
              </a:rPr>
              <a:t>Geo-replicate</a:t>
            </a:r>
          </a:p>
        </p:txBody>
      </p:sp>
      <p:pic>
        <p:nvPicPr>
          <p:cNvPr id="115" name="Graphic 114">
            <a:extLst>
              <a:ext uri="{FF2B5EF4-FFF2-40B4-BE49-F238E27FC236}">
                <a16:creationId xmlns:a16="http://schemas.microsoft.com/office/drawing/2014/main" id="{FFB4317E-D597-40BB-B5ED-774C58366E6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1497" y="4841866"/>
            <a:ext cx="402576" cy="402576"/>
          </a:xfrm>
          <a:prstGeom prst="rect">
            <a:avLst/>
          </a:prstGeom>
          <a:effectLst>
            <a:outerShdw blurRad="50800" dist="38100" dir="5400000" algn="t" rotWithShape="0">
              <a:prstClr val="black">
                <a:alpha val="40000"/>
              </a:prstClr>
            </a:outerShdw>
          </a:effectLst>
        </p:spPr>
      </p:pic>
      <p:pic>
        <p:nvPicPr>
          <p:cNvPr id="117" name="Picture 2" descr="Github Logo Icon of Glyph style - Available in SVG, PNG, EPS, AI &amp; Icon  fonts">
            <a:extLst>
              <a:ext uri="{FF2B5EF4-FFF2-40B4-BE49-F238E27FC236}">
                <a16:creationId xmlns:a16="http://schemas.microsoft.com/office/drawing/2014/main" id="{09A4B349-19AA-405D-8D95-9F6C81CD1B7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8782" y="5298340"/>
            <a:ext cx="402577" cy="40257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703BBA49-1495-4CB5-BA9D-7DB203F963ED}"/>
              </a:ext>
            </a:extLst>
          </p:cNvPr>
          <p:cNvSpPr txBox="1"/>
          <p:nvPr/>
        </p:nvSpPr>
        <p:spPr>
          <a:xfrm>
            <a:off x="605875" y="4504828"/>
            <a:ext cx="1339617" cy="253916"/>
          </a:xfrm>
          <a:prstGeom prst="rect">
            <a:avLst/>
          </a:prstGeom>
          <a:noFill/>
        </p:spPr>
        <p:txBody>
          <a:bodyPr wrap="square" rtlCol="0">
            <a:spAutoFit/>
          </a:bodyPr>
          <a:lstStyle/>
          <a:p>
            <a:r>
              <a:rPr lang="en-AU" sz="1050">
                <a:solidFill>
                  <a:srgbClr val="404040"/>
                </a:solidFill>
              </a:rPr>
              <a:t>Azure Monitor</a:t>
            </a:r>
          </a:p>
        </p:txBody>
      </p:sp>
      <p:sp>
        <p:nvSpPr>
          <p:cNvPr id="119" name="TextBox 118">
            <a:extLst>
              <a:ext uri="{FF2B5EF4-FFF2-40B4-BE49-F238E27FC236}">
                <a16:creationId xmlns:a16="http://schemas.microsoft.com/office/drawing/2014/main" id="{259639C4-866C-4D51-9F58-614E3FEED9A1}"/>
              </a:ext>
            </a:extLst>
          </p:cNvPr>
          <p:cNvSpPr txBox="1"/>
          <p:nvPr/>
        </p:nvSpPr>
        <p:spPr>
          <a:xfrm>
            <a:off x="600363" y="5392027"/>
            <a:ext cx="1936309" cy="253916"/>
          </a:xfrm>
          <a:prstGeom prst="rect">
            <a:avLst/>
          </a:prstGeom>
          <a:noFill/>
        </p:spPr>
        <p:txBody>
          <a:bodyPr wrap="square" rtlCol="0">
            <a:spAutoFit/>
          </a:bodyPr>
          <a:lstStyle/>
          <a:p>
            <a:r>
              <a:rPr lang="en-AU" sz="1050">
                <a:solidFill>
                  <a:srgbClr val="404040"/>
                </a:solidFill>
              </a:rPr>
              <a:t>GitHub – Repo &amp; Actions</a:t>
            </a:r>
          </a:p>
        </p:txBody>
      </p:sp>
      <p:sp>
        <p:nvSpPr>
          <p:cNvPr id="120" name="TextBox 119">
            <a:extLst>
              <a:ext uri="{FF2B5EF4-FFF2-40B4-BE49-F238E27FC236}">
                <a16:creationId xmlns:a16="http://schemas.microsoft.com/office/drawing/2014/main" id="{0E6DA380-3D16-4243-BBB4-3729B4584C47}"/>
              </a:ext>
            </a:extLst>
          </p:cNvPr>
          <p:cNvSpPr txBox="1"/>
          <p:nvPr/>
        </p:nvSpPr>
        <p:spPr>
          <a:xfrm>
            <a:off x="597953" y="4923329"/>
            <a:ext cx="929545" cy="253916"/>
          </a:xfrm>
          <a:prstGeom prst="rect">
            <a:avLst/>
          </a:prstGeom>
          <a:noFill/>
        </p:spPr>
        <p:txBody>
          <a:bodyPr wrap="square" rtlCol="0">
            <a:spAutoFit/>
          </a:bodyPr>
          <a:lstStyle/>
          <a:p>
            <a:r>
              <a:rPr lang="en-AU" sz="1050">
                <a:solidFill>
                  <a:srgbClr val="404040"/>
                </a:solidFill>
              </a:rPr>
              <a:t>Key Vault</a:t>
            </a:r>
          </a:p>
        </p:txBody>
      </p:sp>
      <p:pic>
        <p:nvPicPr>
          <p:cNvPr id="121" name="Graphic 120">
            <a:extLst>
              <a:ext uri="{FF2B5EF4-FFF2-40B4-BE49-F238E27FC236}">
                <a16:creationId xmlns:a16="http://schemas.microsoft.com/office/drawing/2014/main" id="{D9D07E67-FA14-4EC0-B88D-5B47FBD7BB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5716" y="4426456"/>
            <a:ext cx="374297" cy="374297"/>
          </a:xfrm>
          <a:prstGeom prst="rect">
            <a:avLst/>
          </a:prstGeom>
          <a:effectLst>
            <a:outerShdw blurRad="50800" dist="38100" dir="5400000" algn="t" rotWithShape="0">
              <a:prstClr val="black">
                <a:alpha val="40000"/>
              </a:prstClr>
            </a:outerShdw>
          </a:effectLst>
        </p:spPr>
      </p:pic>
      <p:pic>
        <p:nvPicPr>
          <p:cNvPr id="122" name="Graphic 121">
            <a:extLst>
              <a:ext uri="{FF2B5EF4-FFF2-40B4-BE49-F238E27FC236}">
                <a16:creationId xmlns:a16="http://schemas.microsoft.com/office/drawing/2014/main" id="{8A5599B3-8504-443A-9885-64A7C529F44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3301" y="5791639"/>
            <a:ext cx="402576" cy="402576"/>
          </a:xfrm>
          <a:prstGeom prst="rect">
            <a:avLst/>
          </a:prstGeom>
        </p:spPr>
      </p:pic>
      <p:pic>
        <p:nvPicPr>
          <p:cNvPr id="123" name="Graphic 122">
            <a:extLst>
              <a:ext uri="{FF2B5EF4-FFF2-40B4-BE49-F238E27FC236}">
                <a16:creationId xmlns:a16="http://schemas.microsoft.com/office/drawing/2014/main" id="{4FDA1F1F-5093-44AA-BBC0-00C8B602CE5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85613" y="5814550"/>
            <a:ext cx="300479" cy="395368"/>
          </a:xfrm>
          <a:prstGeom prst="rect">
            <a:avLst/>
          </a:prstGeom>
        </p:spPr>
      </p:pic>
      <p:sp>
        <p:nvSpPr>
          <p:cNvPr id="124" name="TextBox 123">
            <a:extLst>
              <a:ext uri="{FF2B5EF4-FFF2-40B4-BE49-F238E27FC236}">
                <a16:creationId xmlns:a16="http://schemas.microsoft.com/office/drawing/2014/main" id="{3C089669-0CEF-44C7-8B3B-8B57A0ADD07B}"/>
              </a:ext>
            </a:extLst>
          </p:cNvPr>
          <p:cNvSpPr txBox="1"/>
          <p:nvPr/>
        </p:nvSpPr>
        <p:spPr>
          <a:xfrm>
            <a:off x="598855" y="5798766"/>
            <a:ext cx="2681324" cy="415498"/>
          </a:xfrm>
          <a:prstGeom prst="rect">
            <a:avLst/>
          </a:prstGeom>
          <a:noFill/>
        </p:spPr>
        <p:txBody>
          <a:bodyPr wrap="square" rtlCol="0">
            <a:spAutoFit/>
          </a:bodyPr>
          <a:lstStyle/>
          <a:p>
            <a:r>
              <a:rPr lang="en-AU" sz="1050">
                <a:solidFill>
                  <a:srgbClr val="404040"/>
                </a:solidFill>
              </a:rPr>
              <a:t>Azure AD &amp;</a:t>
            </a:r>
          </a:p>
          <a:p>
            <a:r>
              <a:rPr lang="en-AU" sz="1050">
                <a:solidFill>
                  <a:srgbClr val="404040"/>
                </a:solidFill>
              </a:rPr>
              <a:t> Managed Identities</a:t>
            </a:r>
          </a:p>
        </p:txBody>
      </p:sp>
      <p:pic>
        <p:nvPicPr>
          <p:cNvPr id="66" name="Graphic 65">
            <a:extLst>
              <a:ext uri="{FF2B5EF4-FFF2-40B4-BE49-F238E27FC236}">
                <a16:creationId xmlns:a16="http://schemas.microsoft.com/office/drawing/2014/main" id="{B98E2E9A-873B-42E1-A411-D49D6E7FA05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349230" y="1284258"/>
            <a:ext cx="371365" cy="371365"/>
          </a:xfrm>
          <a:prstGeom prst="rect">
            <a:avLst/>
          </a:prstGeom>
          <a:effectLst>
            <a:outerShdw blurRad="50800" dist="38100" dir="5400000" algn="t" rotWithShape="0">
              <a:prstClr val="black">
                <a:alpha val="40000"/>
              </a:prstClr>
            </a:outerShdw>
          </a:effectLst>
        </p:spPr>
      </p:pic>
      <p:sp>
        <p:nvSpPr>
          <p:cNvPr id="67" name="TextBox 66">
            <a:extLst>
              <a:ext uri="{FF2B5EF4-FFF2-40B4-BE49-F238E27FC236}">
                <a16:creationId xmlns:a16="http://schemas.microsoft.com/office/drawing/2014/main" id="{D0B302CB-583F-4F7F-A68B-4134ACD8A366}"/>
              </a:ext>
            </a:extLst>
          </p:cNvPr>
          <p:cNvSpPr txBox="1"/>
          <p:nvPr/>
        </p:nvSpPr>
        <p:spPr>
          <a:xfrm>
            <a:off x="6696332" y="1315134"/>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pic>
        <p:nvPicPr>
          <p:cNvPr id="68" name="Picture 67">
            <a:extLst>
              <a:ext uri="{FF2B5EF4-FFF2-40B4-BE49-F238E27FC236}">
                <a16:creationId xmlns:a16="http://schemas.microsoft.com/office/drawing/2014/main" id="{0E6BCF2D-A850-4767-A732-8BA4F9C346C8}"/>
              </a:ext>
            </a:extLst>
          </p:cNvPr>
          <p:cNvPicPr>
            <a:picLocks noChangeAspect="1"/>
          </p:cNvPicPr>
          <p:nvPr/>
        </p:nvPicPr>
        <p:blipFill>
          <a:blip r:embed="rId28"/>
          <a:stretch>
            <a:fillRect/>
          </a:stretch>
        </p:blipFill>
        <p:spPr>
          <a:xfrm>
            <a:off x="6286635" y="1788771"/>
            <a:ext cx="539750" cy="444500"/>
          </a:xfrm>
          <a:prstGeom prst="rect">
            <a:avLst/>
          </a:prstGeom>
        </p:spPr>
      </p:pic>
      <p:sp>
        <p:nvSpPr>
          <p:cNvPr id="93" name="TextBox 92">
            <a:extLst>
              <a:ext uri="{FF2B5EF4-FFF2-40B4-BE49-F238E27FC236}">
                <a16:creationId xmlns:a16="http://schemas.microsoft.com/office/drawing/2014/main" id="{B5E33475-A308-4CA3-BC5C-8871063A4912}"/>
              </a:ext>
            </a:extLst>
          </p:cNvPr>
          <p:cNvSpPr txBox="1"/>
          <p:nvPr/>
        </p:nvSpPr>
        <p:spPr>
          <a:xfrm>
            <a:off x="6728729" y="1770950"/>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pic>
        <p:nvPicPr>
          <p:cNvPr id="94" name="Graphic 93">
            <a:extLst>
              <a:ext uri="{FF2B5EF4-FFF2-40B4-BE49-F238E27FC236}">
                <a16:creationId xmlns:a16="http://schemas.microsoft.com/office/drawing/2014/main" id="{E58D79DA-670E-41B6-A36C-6B7C9550388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417700" y="4737646"/>
            <a:ext cx="371365" cy="371365"/>
          </a:xfrm>
          <a:prstGeom prst="rect">
            <a:avLst/>
          </a:prstGeom>
          <a:effectLst>
            <a:outerShdw blurRad="50800" dist="38100" dir="5400000" algn="t" rotWithShape="0">
              <a:prstClr val="black">
                <a:alpha val="40000"/>
              </a:prstClr>
            </a:outerShdw>
          </a:effectLst>
        </p:spPr>
      </p:pic>
      <p:sp>
        <p:nvSpPr>
          <p:cNvPr id="95" name="TextBox 94">
            <a:extLst>
              <a:ext uri="{FF2B5EF4-FFF2-40B4-BE49-F238E27FC236}">
                <a16:creationId xmlns:a16="http://schemas.microsoft.com/office/drawing/2014/main" id="{AFAB3F8F-DD77-4CE4-9275-A1DC5856BDF8}"/>
              </a:ext>
            </a:extLst>
          </p:cNvPr>
          <p:cNvSpPr txBox="1"/>
          <p:nvPr/>
        </p:nvSpPr>
        <p:spPr>
          <a:xfrm>
            <a:off x="6764802" y="4768522"/>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pic>
        <p:nvPicPr>
          <p:cNvPr id="96" name="Picture 95">
            <a:extLst>
              <a:ext uri="{FF2B5EF4-FFF2-40B4-BE49-F238E27FC236}">
                <a16:creationId xmlns:a16="http://schemas.microsoft.com/office/drawing/2014/main" id="{10604D4F-18F1-46B4-A849-D3468B79C007}"/>
              </a:ext>
            </a:extLst>
          </p:cNvPr>
          <p:cNvPicPr>
            <a:picLocks noChangeAspect="1"/>
          </p:cNvPicPr>
          <p:nvPr/>
        </p:nvPicPr>
        <p:blipFill>
          <a:blip r:embed="rId28"/>
          <a:stretch>
            <a:fillRect/>
          </a:stretch>
        </p:blipFill>
        <p:spPr>
          <a:xfrm>
            <a:off x="6355105" y="5242159"/>
            <a:ext cx="539750" cy="444500"/>
          </a:xfrm>
          <a:prstGeom prst="rect">
            <a:avLst/>
          </a:prstGeom>
        </p:spPr>
      </p:pic>
      <p:sp>
        <p:nvSpPr>
          <p:cNvPr id="97" name="TextBox 96">
            <a:extLst>
              <a:ext uri="{FF2B5EF4-FFF2-40B4-BE49-F238E27FC236}">
                <a16:creationId xmlns:a16="http://schemas.microsoft.com/office/drawing/2014/main" id="{1074B122-8B01-421E-B2CF-682E676E97B6}"/>
              </a:ext>
            </a:extLst>
          </p:cNvPr>
          <p:cNvSpPr txBox="1"/>
          <p:nvPr/>
        </p:nvSpPr>
        <p:spPr>
          <a:xfrm>
            <a:off x="6797199" y="5224338"/>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sp>
        <p:nvSpPr>
          <p:cNvPr id="2" name="TextBox 1">
            <a:extLst>
              <a:ext uri="{FF2B5EF4-FFF2-40B4-BE49-F238E27FC236}">
                <a16:creationId xmlns:a16="http://schemas.microsoft.com/office/drawing/2014/main" id="{EA88651A-60DD-4FCF-A5BB-7C8AB9501951}"/>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pic>
        <p:nvPicPr>
          <p:cNvPr id="7" name="Graphic 6">
            <a:extLst>
              <a:ext uri="{FF2B5EF4-FFF2-40B4-BE49-F238E27FC236}">
                <a16:creationId xmlns:a16="http://schemas.microsoft.com/office/drawing/2014/main" id="{71C2AE42-2EB1-45E6-9B5A-41B61DAAD3A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98373" y="4956709"/>
            <a:ext cx="489187" cy="489187"/>
          </a:xfrm>
          <a:prstGeom prst="rect">
            <a:avLst/>
          </a:prstGeom>
          <a:effectLst>
            <a:outerShdw blurRad="50800" dist="38100" dir="5400000" algn="t" rotWithShape="0">
              <a:prstClr val="black">
                <a:alpha val="40000"/>
              </a:prstClr>
            </a:outerShdw>
          </a:effectLst>
        </p:spPr>
      </p:pic>
      <p:sp>
        <p:nvSpPr>
          <p:cNvPr id="8" name="TextBox 7">
            <a:extLst>
              <a:ext uri="{FF2B5EF4-FFF2-40B4-BE49-F238E27FC236}">
                <a16:creationId xmlns:a16="http://schemas.microsoft.com/office/drawing/2014/main" id="{6DB12B81-D233-40F4-B41F-3EA358173FC6}"/>
              </a:ext>
            </a:extLst>
          </p:cNvPr>
          <p:cNvSpPr txBox="1"/>
          <p:nvPr/>
        </p:nvSpPr>
        <p:spPr>
          <a:xfrm>
            <a:off x="5199180" y="5063639"/>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spTree>
    <p:custDataLst>
      <p:tags r:id="rId1"/>
    </p:custDataLst>
    <p:extLst>
      <p:ext uri="{BB962C8B-B14F-4D97-AF65-F5344CB8AC3E}">
        <p14:creationId xmlns:p14="http://schemas.microsoft.com/office/powerpoint/2010/main" val="69117473"/>
      </p:ext>
    </p:extLst>
  </p:cSld>
  <p:clrMapOvr>
    <a:masterClrMapping/>
  </p:clrMapOvr>
  <mc:AlternateContent xmlns:mc="http://schemas.openxmlformats.org/markup-compatibility/2006" xmlns:p14="http://schemas.microsoft.com/office/powerpoint/2010/main">
    <mc:Choice Requires="p14">
      <p:transition spd="slow" p14:dur="2000" advTm="161690"/>
    </mc:Choice>
    <mc:Fallback xmlns="">
      <p:transition spd="slow" advTm="16169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62E32E-B668-4A23-8250-8CE2DE215B5E}"/>
              </a:ext>
            </a:extLst>
          </p:cNvPr>
          <p:cNvSpPr>
            <a:spLocks noGrp="1"/>
          </p:cNvSpPr>
          <p:nvPr>
            <p:ph type="body" sz="quarter" idx="10"/>
          </p:nvPr>
        </p:nvSpPr>
        <p:spPr>
          <a:xfrm>
            <a:off x="587686" y="3121223"/>
            <a:ext cx="3599180" cy="615553"/>
          </a:xfrm>
        </p:spPr>
        <p:txBody>
          <a:bodyPr/>
          <a:lstStyle/>
          <a:p>
            <a:r>
              <a:rPr lang="en-AU" sz="4000">
                <a:solidFill>
                  <a:srgbClr val="50E6FF"/>
                </a:solidFill>
              </a:rPr>
              <a:t>Agenda</a:t>
            </a:r>
            <a:endParaRPr lang="en-AU">
              <a:solidFill>
                <a:srgbClr val="50E6FF"/>
              </a:solidFill>
            </a:endParaRPr>
          </a:p>
        </p:txBody>
      </p:sp>
      <p:sp>
        <p:nvSpPr>
          <p:cNvPr id="6" name="Text Placeholder 5">
            <a:extLst>
              <a:ext uri="{FF2B5EF4-FFF2-40B4-BE49-F238E27FC236}">
                <a16:creationId xmlns:a16="http://schemas.microsoft.com/office/drawing/2014/main" id="{B1B8214D-B156-4EA3-B984-A27E58BE2290}"/>
              </a:ext>
            </a:extLst>
          </p:cNvPr>
          <p:cNvSpPr>
            <a:spLocks noGrp="1"/>
          </p:cNvSpPr>
          <p:nvPr>
            <p:ph type="body" sz="quarter" idx="12"/>
          </p:nvPr>
        </p:nvSpPr>
        <p:spPr>
          <a:xfrm>
            <a:off x="5280731" y="2277895"/>
            <a:ext cx="6326052" cy="721700"/>
          </a:xfrm>
          <a:noFill/>
          <a:ln>
            <a:solidFill>
              <a:srgbClr val="404040"/>
            </a:solidFill>
          </a:ln>
        </p:spPr>
        <p:txBody>
          <a:bodyPr lIns="144000" tIns="144000" rIns="144000" bIns="144000" anchor="ctr"/>
          <a:lstStyle/>
          <a:p>
            <a:r>
              <a:rPr lang="en-GB"/>
              <a:t>How you should build your next app</a:t>
            </a:r>
            <a:endParaRPr lang="en-AU"/>
          </a:p>
        </p:txBody>
      </p:sp>
      <p:sp>
        <p:nvSpPr>
          <p:cNvPr id="7" name="Text Placeholder 5">
            <a:extLst>
              <a:ext uri="{FF2B5EF4-FFF2-40B4-BE49-F238E27FC236}">
                <a16:creationId xmlns:a16="http://schemas.microsoft.com/office/drawing/2014/main" id="{AF90798E-47C9-480C-A5B0-035CE7CDB2FE}"/>
              </a:ext>
            </a:extLst>
          </p:cNvPr>
          <p:cNvSpPr txBox="1">
            <a:spLocks/>
          </p:cNvSpPr>
          <p:nvPr/>
        </p:nvSpPr>
        <p:spPr>
          <a:xfrm>
            <a:off x="5278262" y="3101581"/>
            <a:ext cx="6326052" cy="721700"/>
          </a:xfrm>
          <a:prstGeom prst="rect">
            <a:avLst/>
          </a:prstGeom>
          <a:solidFill>
            <a:schemeClr val="accent2"/>
          </a:solid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solidFill>
                  <a:srgbClr val="262626"/>
                </a:solidFill>
              </a:rPr>
              <a:t>Why isn’t everyone doing this today?</a:t>
            </a:r>
            <a:endParaRPr lang="en-AU">
              <a:solidFill>
                <a:srgbClr val="262626"/>
              </a:solidFill>
            </a:endParaRPr>
          </a:p>
        </p:txBody>
      </p:sp>
      <p:sp>
        <p:nvSpPr>
          <p:cNvPr id="9" name="Text Placeholder 5">
            <a:extLst>
              <a:ext uri="{FF2B5EF4-FFF2-40B4-BE49-F238E27FC236}">
                <a16:creationId xmlns:a16="http://schemas.microsoft.com/office/drawing/2014/main" id="{528B9C89-F53C-40D4-802B-109990A90B5F}"/>
              </a:ext>
            </a:extLst>
          </p:cNvPr>
          <p:cNvSpPr txBox="1">
            <a:spLocks/>
          </p:cNvSpPr>
          <p:nvPr/>
        </p:nvSpPr>
        <p:spPr>
          <a:xfrm>
            <a:off x="5278262" y="3925267"/>
            <a:ext cx="6326052" cy="721700"/>
          </a:xfrm>
          <a:prstGeom prst="rect">
            <a:avLst/>
          </a:prstGeom>
          <a:no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t>What are people doing now?</a:t>
            </a:r>
            <a:endParaRPr lang="en-AU"/>
          </a:p>
        </p:txBody>
      </p:sp>
    </p:spTree>
    <p:extLst>
      <p:ext uri="{BB962C8B-B14F-4D97-AF65-F5344CB8AC3E}">
        <p14:creationId xmlns:p14="http://schemas.microsoft.com/office/powerpoint/2010/main" val="732787816"/>
      </p:ext>
    </p:extLst>
  </p:cSld>
  <p:clrMapOvr>
    <a:masterClrMapping/>
  </p:clrMapOvr>
  <p:transition advTm="3267">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firewall features IT pros should know about but probably don't | Network  World">
            <a:extLst>
              <a:ext uri="{FF2B5EF4-FFF2-40B4-BE49-F238E27FC236}">
                <a16:creationId xmlns:a16="http://schemas.microsoft.com/office/drawing/2014/main" id="{332826B1-4D38-47DC-83A7-0DEC660F4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56840283-6494-40E9-8B6C-2EA2EA464CD9}"/>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endParaRPr kumimoji="0" lang="en-AU" sz="36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sp>
        <p:nvSpPr>
          <p:cNvPr id="2" name="Text Placeholder 5">
            <a:extLst>
              <a:ext uri="{FF2B5EF4-FFF2-40B4-BE49-F238E27FC236}">
                <a16:creationId xmlns:a16="http://schemas.microsoft.com/office/drawing/2014/main" id="{CBD33EFA-BC95-445C-A3B6-9738283190E9}"/>
              </a:ext>
            </a:extLst>
          </p:cNvPr>
          <p:cNvSpPr txBox="1">
            <a:spLocks/>
          </p:cNvSpPr>
          <p:nvPr/>
        </p:nvSpPr>
        <p:spPr>
          <a:xfrm>
            <a:off x="5865948" y="542340"/>
            <a:ext cx="6326052" cy="1152587"/>
          </a:xfrm>
          <a:prstGeom prst="rect">
            <a:avLst/>
          </a:prstGeom>
          <a:solidFill>
            <a:schemeClr val="accent2"/>
          </a:solid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23"/>
              </a:spcBef>
              <a:spcAft>
                <a:spcPts val="0"/>
              </a:spcAft>
              <a:buClr>
                <a:srgbClr val="FFFFFF"/>
              </a:buClr>
              <a:buSzPct val="90000"/>
              <a:buFont typeface="Wingdings" panose="05000000000000000000" pitchFamily="2" charset="2"/>
              <a:buNone/>
              <a:tabLst/>
              <a:defRPr/>
            </a:pPr>
            <a:r>
              <a:rPr kumimoji="0" lang="en-GB" sz="2800" b="0" i="0" u="none" strike="noStrike" kern="1200" cap="none" spc="0" normalizeH="0" baseline="0" noProof="0">
                <a:ln>
                  <a:noFill/>
                </a:ln>
                <a:solidFill>
                  <a:srgbClr val="262626"/>
                </a:solidFill>
                <a:effectLst/>
                <a:uLnTx/>
                <a:uFillTx/>
                <a:latin typeface="Segoe UI"/>
                <a:ea typeface="+mn-ea"/>
                <a:cs typeface="Segoe UI" panose="020B0502040204020203" pitchFamily="34" charset="0"/>
              </a:rPr>
              <a:t>Serverless #1 Technical Challenge: Control</a:t>
            </a:r>
          </a:p>
        </p:txBody>
      </p:sp>
    </p:spTree>
    <p:extLst>
      <p:ext uri="{BB962C8B-B14F-4D97-AF65-F5344CB8AC3E}">
        <p14:creationId xmlns:p14="http://schemas.microsoft.com/office/powerpoint/2010/main" val="658480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36DA-839B-4816-9D27-175E2BB533B9}"/>
              </a:ext>
            </a:extLst>
          </p:cNvPr>
          <p:cNvSpPr>
            <a:spLocks noGrp="1"/>
          </p:cNvSpPr>
          <p:nvPr>
            <p:ph type="title"/>
          </p:nvPr>
        </p:nvSpPr>
        <p:spPr/>
        <p:txBody>
          <a:bodyPr/>
          <a:lstStyle/>
          <a:p>
            <a:endParaRPr lang="en-AU"/>
          </a:p>
        </p:txBody>
      </p:sp>
      <p:pic>
        <p:nvPicPr>
          <p:cNvPr id="3" name="Picture 2">
            <a:extLst>
              <a:ext uri="{FF2B5EF4-FFF2-40B4-BE49-F238E27FC236}">
                <a16:creationId xmlns:a16="http://schemas.microsoft.com/office/drawing/2014/main" id="{7CE658E4-91A7-47CC-B679-E6398CD0D819}"/>
              </a:ext>
            </a:extLst>
          </p:cNvPr>
          <p:cNvPicPr>
            <a:picLocks noChangeAspect="1"/>
          </p:cNvPicPr>
          <p:nvPr/>
        </p:nvPicPr>
        <p:blipFill>
          <a:blip r:embed="rId3"/>
          <a:stretch>
            <a:fillRect/>
          </a:stretch>
        </p:blipFill>
        <p:spPr>
          <a:xfrm>
            <a:off x="0" y="0"/>
            <a:ext cx="12192000" cy="7366000"/>
          </a:xfrm>
          <a:prstGeom prst="rect">
            <a:avLst/>
          </a:prstGeom>
        </p:spPr>
      </p:pic>
    </p:spTree>
    <p:extLst>
      <p:ext uri="{BB962C8B-B14F-4D97-AF65-F5344CB8AC3E}">
        <p14:creationId xmlns:p14="http://schemas.microsoft.com/office/powerpoint/2010/main" val="716346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250A40-F096-430F-A5FA-B77DBBE9AD57}"/>
              </a:ext>
            </a:extLst>
          </p:cNvPr>
          <p:cNvSpPr>
            <a:spLocks noGrp="1"/>
          </p:cNvSpPr>
          <p:nvPr>
            <p:ph type="ftr" sz="quarter" idx="11"/>
          </p:nvPr>
        </p:nvSpPr>
        <p:spPr/>
        <p:txBody>
          <a:bodyPr/>
          <a:lstStyle/>
          <a:p>
            <a:r>
              <a:rPr lang="en-IN"/>
              <a:t>Microsoft Confidential</a:t>
            </a:r>
          </a:p>
        </p:txBody>
      </p:sp>
      <p:sp>
        <p:nvSpPr>
          <p:cNvPr id="3" name="Slide Number Placeholder 2">
            <a:extLst>
              <a:ext uri="{FF2B5EF4-FFF2-40B4-BE49-F238E27FC236}">
                <a16:creationId xmlns:a16="http://schemas.microsoft.com/office/drawing/2014/main" id="{6170C5BE-0DAD-41B5-A9A2-9B389A4E26F6}"/>
              </a:ext>
            </a:extLst>
          </p:cNvPr>
          <p:cNvSpPr>
            <a:spLocks noGrp="1"/>
          </p:cNvSpPr>
          <p:nvPr>
            <p:ph type="sldNum" sz="quarter" idx="12"/>
          </p:nvPr>
        </p:nvSpPr>
        <p:spPr/>
        <p:txBody>
          <a:bodyPr/>
          <a:lstStyle/>
          <a:p>
            <a:fld id="{7B76384A-BF72-4EC3-9EB1-950545506B9E}" type="slidenum">
              <a:rPr lang="en-IN" smtClean="0"/>
              <a:t>24</a:t>
            </a:fld>
            <a:endParaRPr lang="en-IN"/>
          </a:p>
        </p:txBody>
      </p:sp>
      <p:pic>
        <p:nvPicPr>
          <p:cNvPr id="5" name="Picture 4">
            <a:extLst>
              <a:ext uri="{FF2B5EF4-FFF2-40B4-BE49-F238E27FC236}">
                <a16:creationId xmlns:a16="http://schemas.microsoft.com/office/drawing/2014/main" id="{766CD516-7BC0-4E59-AF96-FA43BB449EF2}"/>
              </a:ext>
            </a:extLst>
          </p:cNvPr>
          <p:cNvPicPr>
            <a:picLocks noChangeAspect="1"/>
          </p:cNvPicPr>
          <p:nvPr/>
        </p:nvPicPr>
        <p:blipFill>
          <a:blip r:embed="rId3"/>
          <a:stretch>
            <a:fillRect/>
          </a:stretch>
        </p:blipFill>
        <p:spPr>
          <a:xfrm>
            <a:off x="0" y="-1"/>
            <a:ext cx="12192000" cy="7520653"/>
          </a:xfrm>
          <a:prstGeom prst="rect">
            <a:avLst/>
          </a:prstGeom>
        </p:spPr>
      </p:pic>
    </p:spTree>
    <p:extLst>
      <p:ext uri="{BB962C8B-B14F-4D97-AF65-F5344CB8AC3E}">
        <p14:creationId xmlns:p14="http://schemas.microsoft.com/office/powerpoint/2010/main" val="3992404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840283-6494-40E9-8B6C-2EA2EA464CD9}"/>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#1 Challenge: Control</a:t>
            </a:r>
          </a:p>
        </p:txBody>
      </p:sp>
      <p:pic>
        <p:nvPicPr>
          <p:cNvPr id="1026" name="Picture 2" descr="PaaS Web Application for AU-PROTECTED Reference Architecture">
            <a:extLst>
              <a:ext uri="{FF2B5EF4-FFF2-40B4-BE49-F238E27FC236}">
                <a16:creationId xmlns:a16="http://schemas.microsoft.com/office/drawing/2014/main" id="{4CB21EEE-FC0F-41E5-8ABE-528E16595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834" y="1425438"/>
            <a:ext cx="8286750"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227986-C0A3-49C2-A0B7-1C276556D46D}"/>
              </a:ext>
            </a:extLst>
          </p:cNvPr>
          <p:cNvSpPr txBox="1"/>
          <p:nvPr/>
        </p:nvSpPr>
        <p:spPr>
          <a:xfrm>
            <a:off x="1639956" y="6281532"/>
            <a:ext cx="8193157" cy="4770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3E3E3"/>
                </a:solidFill>
                <a:effectLst/>
                <a:uLnTx/>
                <a:uFillTx/>
                <a:latin typeface="Segoe UI" panose="020B0502040204020203" pitchFamily="34" charset="0"/>
                <a:ea typeface="+mn-ea"/>
                <a:cs typeface="+mn-cs"/>
              </a:rPr>
              <a:t>PaaS Web Application for Australia PROTECTED</a:t>
            </a:r>
            <a:endParaRPr kumimoji="0" lang="en-AU"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Segoe UI"/>
                <a:ea typeface="+mn-ea"/>
                <a:cs typeface="+mn-cs"/>
              </a:rPr>
              <a:t>https://docs.microsoft.com/en-us/previous-versions/azure/security/blueprints/au-protected-paaswa-overview</a:t>
            </a:r>
          </a:p>
        </p:txBody>
      </p:sp>
    </p:spTree>
    <p:extLst>
      <p:ext uri="{BB962C8B-B14F-4D97-AF65-F5344CB8AC3E}">
        <p14:creationId xmlns:p14="http://schemas.microsoft.com/office/powerpoint/2010/main" val="41573501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840283-6494-40E9-8B6C-2EA2EA464CD9}"/>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#1 Challenge: Control</a:t>
            </a:r>
          </a:p>
        </p:txBody>
      </p:sp>
      <p:sp>
        <p:nvSpPr>
          <p:cNvPr id="6" name="TextBox 5">
            <a:extLst>
              <a:ext uri="{FF2B5EF4-FFF2-40B4-BE49-F238E27FC236}">
                <a16:creationId xmlns:a16="http://schemas.microsoft.com/office/drawing/2014/main" id="{0E227986-C0A3-49C2-A0B7-1C276556D46D}"/>
              </a:ext>
            </a:extLst>
          </p:cNvPr>
          <p:cNvSpPr txBox="1"/>
          <p:nvPr/>
        </p:nvSpPr>
        <p:spPr>
          <a:xfrm>
            <a:off x="1639956" y="6281532"/>
            <a:ext cx="8193157" cy="4770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3E3E3"/>
                </a:solidFill>
                <a:effectLst/>
                <a:uLnTx/>
                <a:uFillTx/>
                <a:latin typeface="Segoe UI" panose="020B0502040204020203" pitchFamily="34" charset="0"/>
                <a:ea typeface="+mn-ea"/>
                <a:cs typeface="+mn-cs"/>
              </a:rPr>
              <a:t>PaaS Web Application for </a:t>
            </a:r>
            <a:r>
              <a:rPr lang="en-US" sz="1400" b="1">
                <a:solidFill>
                  <a:srgbClr val="E3E3E3"/>
                </a:solidFill>
                <a:latin typeface="Segoe UI" panose="020B0502040204020203" pitchFamily="34" charset="0"/>
              </a:rPr>
              <a:t>PCI DSS</a:t>
            </a:r>
            <a:endParaRPr kumimoji="0" lang="en-AU"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a:ln>
                  <a:noFill/>
                </a:ln>
                <a:solidFill>
                  <a:srgbClr val="FFFFFF"/>
                </a:solidFill>
                <a:effectLst/>
                <a:uLnTx/>
                <a:uFillTx/>
                <a:latin typeface="Segoe UI"/>
                <a:ea typeface="+mn-ea"/>
                <a:cs typeface="+mn-cs"/>
              </a:rPr>
              <a:t>https://docs.microsoft.com/en-us/previous-versions/azure/security/blueprints/pcidss-paaswa-overview</a:t>
            </a:r>
          </a:p>
        </p:txBody>
      </p:sp>
      <p:pic>
        <p:nvPicPr>
          <p:cNvPr id="3074" name="Picture 2" descr="PaaS Web Application for PCI DSS reference architecture diagram">
            <a:extLst>
              <a:ext uri="{FF2B5EF4-FFF2-40B4-BE49-F238E27FC236}">
                <a16:creationId xmlns:a16="http://schemas.microsoft.com/office/drawing/2014/main" id="{8D931B5A-7CEC-4AB6-9850-9482AE720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223" y="1579242"/>
            <a:ext cx="9023886" cy="47022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EAC1C1-E82A-4EE8-9C2A-587A6B3145C2}"/>
              </a:ext>
            </a:extLst>
          </p:cNvPr>
          <p:cNvSpPr/>
          <p:nvPr/>
        </p:nvSpPr>
        <p:spPr bwMode="auto">
          <a:xfrm>
            <a:off x="5164190" y="2916881"/>
            <a:ext cx="911517" cy="814134"/>
          </a:xfrm>
          <a:prstGeom prst="rect">
            <a:avLst/>
          </a:prstGeom>
          <a:noFill/>
          <a:ln w="57150">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69908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 sitting, person, table&#10;&#10;Description automatically generated">
            <a:extLst>
              <a:ext uri="{FF2B5EF4-FFF2-40B4-BE49-F238E27FC236}">
                <a16:creationId xmlns:a16="http://schemas.microsoft.com/office/drawing/2014/main" id="{DD2A57F1-3F23-491A-93B8-86EFB427810F}"/>
              </a:ext>
            </a:extLst>
          </p:cNvPr>
          <p:cNvPicPr>
            <a:picLocks noChangeAspect="1"/>
          </p:cNvPicPr>
          <p:nvPr/>
        </p:nvPicPr>
        <p:blipFill rotWithShape="1">
          <a:blip r:embed="rId3">
            <a:extLst>
              <a:ext uri="{28A0092B-C50C-407E-A947-70E740481C1C}">
                <a14:useLocalDpi xmlns:a14="http://schemas.microsoft.com/office/drawing/2010/main" val="0"/>
              </a:ext>
            </a:extLst>
          </a:blip>
          <a:srcRect b="15613"/>
          <a:stretch/>
        </p:blipFill>
        <p:spPr>
          <a:xfrm>
            <a:off x="0" y="-1"/>
            <a:ext cx="12192000" cy="6858001"/>
          </a:xfrm>
          <a:prstGeom prst="rect">
            <a:avLst/>
          </a:prstGeom>
        </p:spPr>
      </p:pic>
      <p:sp>
        <p:nvSpPr>
          <p:cNvPr id="9" name="Speech Bubble: Rectangle 8">
            <a:extLst>
              <a:ext uri="{FF2B5EF4-FFF2-40B4-BE49-F238E27FC236}">
                <a16:creationId xmlns:a16="http://schemas.microsoft.com/office/drawing/2014/main" id="{794EFEF8-2ED3-4BB8-8702-A44169CEE232}"/>
              </a:ext>
            </a:extLst>
          </p:cNvPr>
          <p:cNvSpPr/>
          <p:nvPr/>
        </p:nvSpPr>
        <p:spPr bwMode="auto">
          <a:xfrm>
            <a:off x="4652330" y="361519"/>
            <a:ext cx="2284998" cy="1473165"/>
          </a:xfrm>
          <a:prstGeom prst="wedgeRectCallout">
            <a:avLst>
              <a:gd name="adj1" fmla="val 118505"/>
              <a:gd name="adj2" fmla="val 8128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AU"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We’ll write serverless, event-driven code, but there are is a spectrum of deployment options.</a:t>
            </a:r>
          </a:p>
        </p:txBody>
      </p:sp>
      <p:sp>
        <p:nvSpPr>
          <p:cNvPr id="5" name="Speech Bubble: Rectangle 4">
            <a:extLst>
              <a:ext uri="{FF2B5EF4-FFF2-40B4-BE49-F238E27FC236}">
                <a16:creationId xmlns:a16="http://schemas.microsoft.com/office/drawing/2014/main" id="{23D06332-9058-4E57-8880-ABFE379F1592}"/>
              </a:ext>
            </a:extLst>
          </p:cNvPr>
          <p:cNvSpPr/>
          <p:nvPr/>
        </p:nvSpPr>
        <p:spPr bwMode="auto">
          <a:xfrm>
            <a:off x="5237981" y="2067367"/>
            <a:ext cx="2284997" cy="2723263"/>
          </a:xfrm>
          <a:prstGeom prst="wedgeRectCallout">
            <a:avLst>
              <a:gd name="adj1" fmla="val 92769"/>
              <a:gd name="adj2" fmla="val -3482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AU"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PCI / IRAP Protected, serverless compute or somewhere in the middle.</a:t>
            </a:r>
            <a:br>
              <a:rPr kumimoji="0" lang="en-AU"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br>
              <a:rPr kumimoji="0" lang="en-AU"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AU"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Can we get together to find the right balance of control, scale and cost for this project?</a:t>
            </a:r>
          </a:p>
        </p:txBody>
      </p:sp>
    </p:spTree>
    <p:extLst>
      <p:ext uri="{BB962C8B-B14F-4D97-AF65-F5344CB8AC3E}">
        <p14:creationId xmlns:p14="http://schemas.microsoft.com/office/powerpoint/2010/main" val="29144298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FA06D23-2F76-46DB-8A23-ACE3FE856157}"/>
              </a:ext>
            </a:extLst>
          </p:cNvPr>
          <p:cNvSpPr txBox="1">
            <a:spLocks/>
          </p:cNvSpPr>
          <p:nvPr/>
        </p:nvSpPr>
        <p:spPr>
          <a:xfrm>
            <a:off x="713811" y="2670859"/>
            <a:ext cx="11310024" cy="2462213"/>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AU" sz="4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Developers: If you want serverless – you need to advocate the serverless security spectrum and networking patterns.</a:t>
            </a:r>
          </a:p>
        </p:txBody>
      </p:sp>
    </p:spTree>
    <p:extLst>
      <p:ext uri="{BB962C8B-B14F-4D97-AF65-F5344CB8AC3E}">
        <p14:creationId xmlns:p14="http://schemas.microsoft.com/office/powerpoint/2010/main" val="15423080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82C049B-B83D-48D5-8031-FD2072A4EF20}"/>
              </a:ext>
            </a:extLst>
          </p:cNvPr>
          <p:cNvCxnSpPr>
            <a:cxnSpLocks/>
          </p:cNvCxnSpPr>
          <p:nvPr/>
        </p:nvCxnSpPr>
        <p:spPr>
          <a:xfrm>
            <a:off x="2444530" y="1929983"/>
            <a:ext cx="9513615" cy="0"/>
          </a:xfrm>
          <a:prstGeom prst="line">
            <a:avLst/>
          </a:prstGeom>
          <a:ln w="25400">
            <a:solidFill>
              <a:schemeClr val="accent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 name="Text Placeholder 5">
            <a:extLst>
              <a:ext uri="{FF2B5EF4-FFF2-40B4-BE49-F238E27FC236}">
                <a16:creationId xmlns:a16="http://schemas.microsoft.com/office/drawing/2014/main" id="{194CED42-9642-476A-B174-043374CCE688}"/>
              </a:ext>
            </a:extLst>
          </p:cNvPr>
          <p:cNvSpPr txBox="1">
            <a:spLocks/>
          </p:cNvSpPr>
          <p:nvPr/>
        </p:nvSpPr>
        <p:spPr>
          <a:xfrm>
            <a:off x="2354166" y="1023439"/>
            <a:ext cx="2590724"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Serverless on Isolated Compute</a:t>
            </a:r>
            <a:endParaRPr kumimoji="0" lang="en-AU"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6" name="Text Placeholder 5">
            <a:extLst>
              <a:ext uri="{FF2B5EF4-FFF2-40B4-BE49-F238E27FC236}">
                <a16:creationId xmlns:a16="http://schemas.microsoft.com/office/drawing/2014/main" id="{CE5FD72E-DB05-4B61-B2ED-E024663E0AA6}"/>
              </a:ext>
            </a:extLst>
          </p:cNvPr>
          <p:cNvSpPr txBox="1">
            <a:spLocks/>
          </p:cNvSpPr>
          <p:nvPr/>
        </p:nvSpPr>
        <p:spPr>
          <a:xfrm>
            <a:off x="9800108" y="1023439"/>
            <a:ext cx="2425780"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defRPr/>
            </a:pPr>
            <a:r>
              <a:rPr lang="en-GB" sz="2000">
                <a:gradFill>
                  <a:gsLst>
                    <a:gs pos="1250">
                      <a:srgbClr val="FFFFFF"/>
                    </a:gs>
                    <a:gs pos="100000">
                      <a:srgbClr val="FFFFFF"/>
                    </a:gs>
                  </a:gsLst>
                  <a:lin ang="5400000" scaled="0"/>
                </a:gradFill>
              </a:rPr>
              <a:t>Multi-tenant Serverless</a:t>
            </a:r>
            <a:endParaRPr kumimoji="0" lang="en-AU"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9" name="Title 1">
            <a:extLst>
              <a:ext uri="{FF2B5EF4-FFF2-40B4-BE49-F238E27FC236}">
                <a16:creationId xmlns:a16="http://schemas.microsoft.com/office/drawing/2014/main" id="{56840283-6494-40E9-8B6C-2EA2EA464CD9}"/>
              </a:ext>
            </a:extLst>
          </p:cNvPr>
          <p:cNvSpPr txBox="1">
            <a:spLocks/>
          </p:cNvSpPr>
          <p:nvPr/>
        </p:nvSpPr>
        <p:spPr>
          <a:xfrm>
            <a:off x="421198" y="271713"/>
            <a:ext cx="11018520" cy="55399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AU"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Serverless Web</a:t>
            </a:r>
            <a:r>
              <a:rPr kumimoji="0" lang="en-AU" sz="3200" b="0" i="0" u="none" strike="noStrike" kern="1200" cap="none" spc="-50" normalizeH="0" noProof="0">
                <a:ln w="3175">
                  <a:noFill/>
                </a:ln>
                <a:solidFill>
                  <a:srgbClr val="FFFFFF"/>
                </a:solidFill>
                <a:effectLst/>
                <a:uLnTx/>
                <a:uFillTx/>
                <a:latin typeface="Segoe UI Semibold"/>
                <a:ea typeface="+mn-ea"/>
                <a:cs typeface="Segoe UI" pitchFamily="34" charset="0"/>
              </a:rPr>
              <a:t> App </a:t>
            </a:r>
            <a:r>
              <a:rPr kumimoji="0" lang="en-AU"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Compute Spectrum</a:t>
            </a:r>
          </a:p>
        </p:txBody>
      </p:sp>
      <p:sp>
        <p:nvSpPr>
          <p:cNvPr id="5" name="Text Placeholder 5">
            <a:extLst>
              <a:ext uri="{FF2B5EF4-FFF2-40B4-BE49-F238E27FC236}">
                <a16:creationId xmlns:a16="http://schemas.microsoft.com/office/drawing/2014/main" id="{3CD54D38-06EC-452A-B1FB-2564E98B265C}"/>
              </a:ext>
            </a:extLst>
          </p:cNvPr>
          <p:cNvSpPr txBox="1">
            <a:spLocks/>
          </p:cNvSpPr>
          <p:nvPr/>
        </p:nvSpPr>
        <p:spPr>
          <a:xfrm>
            <a:off x="-221077" y="2238971"/>
            <a:ext cx="2136069"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Control</a:t>
            </a:r>
            <a:endParaRPr kumimoji="0" lang="en-AU"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13" name="Text Placeholder 5">
            <a:extLst>
              <a:ext uri="{FF2B5EF4-FFF2-40B4-BE49-F238E27FC236}">
                <a16:creationId xmlns:a16="http://schemas.microsoft.com/office/drawing/2014/main" id="{746D86B2-7CBC-489D-BDCF-5E0AF9906E4E}"/>
              </a:ext>
            </a:extLst>
          </p:cNvPr>
          <p:cNvSpPr txBox="1">
            <a:spLocks/>
          </p:cNvSpPr>
          <p:nvPr/>
        </p:nvSpPr>
        <p:spPr>
          <a:xfrm>
            <a:off x="5906418" y="1023439"/>
            <a:ext cx="3201518"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defRPr/>
            </a:pPr>
            <a:r>
              <a:rPr lang="en-GB" sz="2000">
                <a:gradFill>
                  <a:gsLst>
                    <a:gs pos="1250">
                      <a:srgbClr val="FFFFFF"/>
                    </a:gs>
                    <a:gs pos="100000">
                      <a:srgbClr val="FFFFFF"/>
                    </a:gs>
                  </a:gsLst>
                  <a:lin ang="5400000" scaled="0"/>
                </a:gradFill>
              </a:rPr>
              <a:t>Multi-tenant Serverless</a:t>
            </a:r>
            <a:r>
              <a:rPr kumimoji="0" lang="en-GB" sz="2000" b="0" i="0" u="none" strike="noStrike" kern="1200" cap="none" spc="0" normalizeH="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a:t>
            </a:r>
            <a:r>
              <a:rPr kumimoji="0" lang="en-GB"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with </a:t>
            </a:r>
            <a:r>
              <a:rPr lang="en-GB" sz="2000">
                <a:gradFill>
                  <a:gsLst>
                    <a:gs pos="1250">
                      <a:srgbClr val="FFFFFF"/>
                    </a:gs>
                    <a:gs pos="100000">
                      <a:srgbClr val="FFFFFF"/>
                    </a:gs>
                  </a:gsLst>
                  <a:lin ang="5400000" scaled="0"/>
                </a:gradFill>
                <a:latin typeface="Segoe UI"/>
              </a:rPr>
              <a:t>N</a:t>
            </a:r>
            <a:r>
              <a:rPr kumimoji="0" lang="en-GB" sz="20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etwork</a:t>
            </a:r>
            <a:r>
              <a:rPr kumimoji="0" lang="en-GB"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Isolation</a:t>
            </a:r>
            <a:endParaRPr kumimoji="0" lang="en-AU"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16" name="Text Placeholder 5">
            <a:extLst>
              <a:ext uri="{FF2B5EF4-FFF2-40B4-BE49-F238E27FC236}">
                <a16:creationId xmlns:a16="http://schemas.microsoft.com/office/drawing/2014/main" id="{D40F9D18-0787-4FC2-A415-825C28E3C240}"/>
              </a:ext>
            </a:extLst>
          </p:cNvPr>
          <p:cNvSpPr txBox="1">
            <a:spLocks/>
          </p:cNvSpPr>
          <p:nvPr/>
        </p:nvSpPr>
        <p:spPr>
          <a:xfrm>
            <a:off x="2467275" y="2180893"/>
            <a:ext cx="2364506"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Full network isolation.</a:t>
            </a:r>
          </a:p>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GB" sz="180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e.g. IRAP, PCI</a:t>
            </a:r>
            <a:endParaRPr kumimoji="0" lang="en-AU"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20" name="Text Placeholder 5">
            <a:extLst>
              <a:ext uri="{FF2B5EF4-FFF2-40B4-BE49-F238E27FC236}">
                <a16:creationId xmlns:a16="http://schemas.microsoft.com/office/drawing/2014/main" id="{62371B9A-706E-491E-B14E-7A47CC5ED19C}"/>
              </a:ext>
            </a:extLst>
          </p:cNvPr>
          <p:cNvSpPr txBox="1">
            <a:spLocks/>
          </p:cNvSpPr>
          <p:nvPr/>
        </p:nvSpPr>
        <p:spPr>
          <a:xfrm>
            <a:off x="5906418" y="2180893"/>
            <a:ext cx="3201518"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Network isolation via Private Link + VNet integration</a:t>
            </a:r>
            <a:endParaRPr kumimoji="0" lang="en-AU"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22" name="Text Placeholder 5">
            <a:extLst>
              <a:ext uri="{FF2B5EF4-FFF2-40B4-BE49-F238E27FC236}">
                <a16:creationId xmlns:a16="http://schemas.microsoft.com/office/drawing/2014/main" id="{012C43E1-1AA7-4B1F-A3D9-3E9E9F84A1CA}"/>
              </a:ext>
            </a:extLst>
          </p:cNvPr>
          <p:cNvSpPr txBox="1">
            <a:spLocks/>
          </p:cNvSpPr>
          <p:nvPr/>
        </p:nvSpPr>
        <p:spPr>
          <a:xfrm>
            <a:off x="9944964" y="2180893"/>
            <a:ext cx="2136069"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Identity based security</a:t>
            </a:r>
            <a:endParaRPr kumimoji="0" lang="en-AU"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2" name="Text Placeholder 5">
            <a:extLst>
              <a:ext uri="{FF2B5EF4-FFF2-40B4-BE49-F238E27FC236}">
                <a16:creationId xmlns:a16="http://schemas.microsoft.com/office/drawing/2014/main" id="{DF238B8B-59C9-4DD6-908D-A9D2201A053F}"/>
              </a:ext>
            </a:extLst>
          </p:cNvPr>
          <p:cNvSpPr txBox="1">
            <a:spLocks/>
          </p:cNvSpPr>
          <p:nvPr/>
        </p:nvSpPr>
        <p:spPr>
          <a:xfrm>
            <a:off x="-133847" y="3638263"/>
            <a:ext cx="2136069"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Compute</a:t>
            </a:r>
            <a:endParaRPr kumimoji="0" lang="en-AU"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7" name="Text Placeholder 5">
            <a:extLst>
              <a:ext uri="{FF2B5EF4-FFF2-40B4-BE49-F238E27FC236}">
                <a16:creationId xmlns:a16="http://schemas.microsoft.com/office/drawing/2014/main" id="{9A0D0A03-5F17-4F46-BA73-29ABFECD78E2}"/>
              </a:ext>
            </a:extLst>
          </p:cNvPr>
          <p:cNvSpPr txBox="1">
            <a:spLocks/>
          </p:cNvSpPr>
          <p:nvPr/>
        </p:nvSpPr>
        <p:spPr>
          <a:xfrm>
            <a:off x="2467275" y="3685682"/>
            <a:ext cx="2364506"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Isolated PaaS</a:t>
            </a:r>
            <a:endParaRPr kumimoji="0" lang="en-AU"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1" name="Text Placeholder 5">
            <a:extLst>
              <a:ext uri="{FF2B5EF4-FFF2-40B4-BE49-F238E27FC236}">
                <a16:creationId xmlns:a16="http://schemas.microsoft.com/office/drawing/2014/main" id="{38C7252B-4BFC-43EF-89F7-A79B208298F9}"/>
              </a:ext>
            </a:extLst>
          </p:cNvPr>
          <p:cNvSpPr txBox="1">
            <a:spLocks/>
          </p:cNvSpPr>
          <p:nvPr/>
        </p:nvSpPr>
        <p:spPr>
          <a:xfrm>
            <a:off x="5906418" y="3638263"/>
            <a:ext cx="3201518"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Premium Functions</a:t>
            </a:r>
            <a:endParaRPr kumimoji="0" lang="en-AU"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2" name="Text Placeholder 5">
            <a:extLst>
              <a:ext uri="{FF2B5EF4-FFF2-40B4-BE49-F238E27FC236}">
                <a16:creationId xmlns:a16="http://schemas.microsoft.com/office/drawing/2014/main" id="{878BFEC2-D545-4E17-B94A-C830C3D2D30E}"/>
              </a:ext>
            </a:extLst>
          </p:cNvPr>
          <p:cNvSpPr txBox="1">
            <a:spLocks/>
          </p:cNvSpPr>
          <p:nvPr/>
        </p:nvSpPr>
        <p:spPr>
          <a:xfrm>
            <a:off x="9944964" y="3685682"/>
            <a:ext cx="2136069"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GB" sz="180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Regular Functions</a:t>
            </a:r>
            <a:endParaRPr kumimoji="0" lang="en-AU"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4" name="Text Placeholder 5">
            <a:extLst>
              <a:ext uri="{FF2B5EF4-FFF2-40B4-BE49-F238E27FC236}">
                <a16:creationId xmlns:a16="http://schemas.microsoft.com/office/drawing/2014/main" id="{85E55F34-ACC3-48DF-AFD7-7FDEAFF72830}"/>
              </a:ext>
            </a:extLst>
          </p:cNvPr>
          <p:cNvSpPr txBox="1">
            <a:spLocks/>
          </p:cNvSpPr>
          <p:nvPr/>
        </p:nvSpPr>
        <p:spPr>
          <a:xfrm>
            <a:off x="-192208" y="5095632"/>
            <a:ext cx="2136069"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Benefits</a:t>
            </a:r>
            <a:endParaRPr kumimoji="0" lang="en-AU"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15" name="Text Placeholder 5">
            <a:extLst>
              <a:ext uri="{FF2B5EF4-FFF2-40B4-BE49-F238E27FC236}">
                <a16:creationId xmlns:a16="http://schemas.microsoft.com/office/drawing/2014/main" id="{913229A5-A134-4C79-8620-908F1FA68850}"/>
              </a:ext>
            </a:extLst>
          </p:cNvPr>
          <p:cNvSpPr txBox="1">
            <a:spLocks/>
          </p:cNvSpPr>
          <p:nvPr/>
        </p:nvSpPr>
        <p:spPr>
          <a:xfrm>
            <a:off x="2581494" y="5095632"/>
            <a:ext cx="2136069"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Co</a:t>
            </a:r>
            <a:r>
              <a:rPr lang="en-GB" sz="1800" err="1">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ntrol</a:t>
            </a:r>
            <a:endParaRPr kumimoji="0" lang="en-AU"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9" name="Text Placeholder 5">
            <a:extLst>
              <a:ext uri="{FF2B5EF4-FFF2-40B4-BE49-F238E27FC236}">
                <a16:creationId xmlns:a16="http://schemas.microsoft.com/office/drawing/2014/main" id="{927A20D4-1462-438F-A25C-4DDC1D4FBF5A}"/>
              </a:ext>
            </a:extLst>
          </p:cNvPr>
          <p:cNvSpPr txBox="1">
            <a:spLocks/>
          </p:cNvSpPr>
          <p:nvPr/>
        </p:nvSpPr>
        <p:spPr>
          <a:xfrm>
            <a:off x="5314435" y="4928017"/>
            <a:ext cx="4385484"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GB" sz="180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P</a:t>
            </a:r>
            <a:r>
              <a:rPr kumimoji="0" lang="en-GB" sz="18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rivate</a:t>
            </a:r>
            <a:r>
              <a:rPr lang="en-GB" sz="180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 </a:t>
            </a: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networking,</a:t>
            </a:r>
            <a:b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no cold start,</a:t>
            </a:r>
            <a:b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better scaling</a:t>
            </a:r>
            <a:endParaRPr kumimoji="0" lang="en-AU"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21" name="Text Placeholder 5">
            <a:extLst>
              <a:ext uri="{FF2B5EF4-FFF2-40B4-BE49-F238E27FC236}">
                <a16:creationId xmlns:a16="http://schemas.microsoft.com/office/drawing/2014/main" id="{196D3AF6-C67E-46C5-9863-87B52ADC25B7}"/>
              </a:ext>
            </a:extLst>
          </p:cNvPr>
          <p:cNvSpPr txBox="1">
            <a:spLocks/>
          </p:cNvSpPr>
          <p:nvPr/>
        </p:nvSpPr>
        <p:spPr>
          <a:xfrm>
            <a:off x="9944964" y="5095632"/>
            <a:ext cx="2136069" cy="721700"/>
          </a:xfrm>
          <a:prstGeom prst="rect">
            <a:avLst/>
          </a:prstGeom>
          <a:noFill/>
          <a:ln>
            <a:noFill/>
          </a:ln>
        </p:spPr>
        <p:txBody>
          <a:bodyPr lIns="144000" tIns="144000" rIns="144000" bIns="144000" anchor="ct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 </a:t>
            </a:r>
            <a:r>
              <a:rPr lang="en-GB" sz="180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F</a:t>
            </a:r>
            <a:r>
              <a:rPr kumimoji="0" lang="en-GB" sz="18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lexibility</a:t>
            </a: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t>
            </a:r>
            <a:endParaRPr lang="en-GB" sz="180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infinite </a:t>
            </a:r>
            <a:r>
              <a:rPr kumimoji="0" lang="en-GB"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scale,</a:t>
            </a:r>
          </a:p>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GB" sz="180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cheaper</a:t>
            </a:r>
            <a:endParaRPr kumimoji="0" lang="en-AU"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99199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3" grpId="0"/>
      <p:bldP spid="16" grpId="0"/>
      <p:bldP spid="20" grpId="0"/>
      <p:bldP spid="22" grpId="0"/>
      <p:bldP spid="7" grpId="0"/>
      <p:bldP spid="11" grpId="0"/>
      <p:bldP spid="12" grpId="0"/>
      <p:bldP spid="15" grpId="0"/>
      <p:bldP spid="19"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sitting, person, table&#10;&#10;Description automatically generated">
            <a:extLst>
              <a:ext uri="{FF2B5EF4-FFF2-40B4-BE49-F238E27FC236}">
                <a16:creationId xmlns:a16="http://schemas.microsoft.com/office/drawing/2014/main" id="{EAC37450-5E8D-4A45-BE66-73A7633BAE34}"/>
              </a:ext>
            </a:extLst>
          </p:cNvPr>
          <p:cNvPicPr>
            <a:picLocks noChangeAspect="1"/>
          </p:cNvPicPr>
          <p:nvPr/>
        </p:nvPicPr>
        <p:blipFill rotWithShape="1">
          <a:blip r:embed="rId3">
            <a:extLst>
              <a:ext uri="{28A0092B-C50C-407E-A947-70E740481C1C}">
                <a14:useLocalDpi xmlns:a14="http://schemas.microsoft.com/office/drawing/2010/main" val="0"/>
              </a:ext>
            </a:extLst>
          </a:blip>
          <a:srcRect b="15613"/>
          <a:stretch/>
        </p:blipFill>
        <p:spPr>
          <a:xfrm>
            <a:off x="0" y="-1"/>
            <a:ext cx="12192000" cy="6858001"/>
          </a:xfrm>
          <a:prstGeom prst="rect">
            <a:avLst/>
          </a:prstGeom>
        </p:spPr>
      </p:pic>
      <p:sp>
        <p:nvSpPr>
          <p:cNvPr id="6" name="Thought Bubble: Cloud 5">
            <a:extLst>
              <a:ext uri="{FF2B5EF4-FFF2-40B4-BE49-F238E27FC236}">
                <a16:creationId xmlns:a16="http://schemas.microsoft.com/office/drawing/2014/main" id="{03526F65-44C2-4014-898F-EA97AE3DA117}"/>
              </a:ext>
            </a:extLst>
          </p:cNvPr>
          <p:cNvSpPr/>
          <p:nvPr/>
        </p:nvSpPr>
        <p:spPr bwMode="auto">
          <a:xfrm>
            <a:off x="4439980" y="-88509"/>
            <a:ext cx="2238703" cy="1415049"/>
          </a:xfrm>
          <a:prstGeom prst="cloudCallout">
            <a:avLst>
              <a:gd name="adj1" fmla="val -79284"/>
              <a:gd name="adj2" fmla="val 6119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AU" sz="1400">
                <a:gradFill>
                  <a:gsLst>
                    <a:gs pos="0">
                      <a:srgbClr val="FFFFFF"/>
                    </a:gs>
                    <a:gs pos="100000">
                      <a:srgbClr val="FFFFFF"/>
                    </a:gs>
                  </a:gsLst>
                  <a:lin ang="5400000" scaled="0"/>
                </a:gradFill>
                <a:ea typeface="Segoe UI" pitchFamily="34" charset="0"/>
                <a:cs typeface="Segoe UI" pitchFamily="34" charset="0"/>
              </a:rPr>
              <a:t>How am I going to monitor and secure it ? </a:t>
            </a:r>
          </a:p>
        </p:txBody>
      </p:sp>
      <p:sp>
        <p:nvSpPr>
          <p:cNvPr id="7" name="Thought Bubble: Cloud 6">
            <a:extLst>
              <a:ext uri="{FF2B5EF4-FFF2-40B4-BE49-F238E27FC236}">
                <a16:creationId xmlns:a16="http://schemas.microsoft.com/office/drawing/2014/main" id="{99BC36FC-EDEE-451D-833F-39E972A2BA0D}"/>
              </a:ext>
            </a:extLst>
          </p:cNvPr>
          <p:cNvSpPr/>
          <p:nvPr/>
        </p:nvSpPr>
        <p:spPr bwMode="auto">
          <a:xfrm>
            <a:off x="493889" y="-1"/>
            <a:ext cx="2238703" cy="1415049"/>
          </a:xfrm>
          <a:prstGeom prst="cloudCallout">
            <a:avLst>
              <a:gd name="adj1" fmla="val 39058"/>
              <a:gd name="adj2" fmla="val 7217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AU" sz="1400">
                <a:gradFill>
                  <a:gsLst>
                    <a:gs pos="0">
                      <a:srgbClr val="FFFFFF"/>
                    </a:gs>
                    <a:gs pos="100000">
                      <a:srgbClr val="FFFFFF"/>
                    </a:gs>
                  </a:gsLst>
                  <a:lin ang="5400000" scaled="0"/>
                </a:gradFill>
                <a:ea typeface="Segoe UI" pitchFamily="34" charset="0"/>
                <a:cs typeface="Segoe UI" pitchFamily="34" charset="0"/>
              </a:rPr>
              <a:t>All this stuff has public endpoints ? </a:t>
            </a:r>
          </a:p>
        </p:txBody>
      </p:sp>
      <p:sp>
        <p:nvSpPr>
          <p:cNvPr id="9" name="Speech Bubble: Rectangle 8">
            <a:extLst>
              <a:ext uri="{FF2B5EF4-FFF2-40B4-BE49-F238E27FC236}">
                <a16:creationId xmlns:a16="http://schemas.microsoft.com/office/drawing/2014/main" id="{794EFEF8-2ED3-4BB8-8702-A44169CEE232}"/>
              </a:ext>
            </a:extLst>
          </p:cNvPr>
          <p:cNvSpPr/>
          <p:nvPr/>
        </p:nvSpPr>
        <p:spPr bwMode="auto">
          <a:xfrm>
            <a:off x="4977817" y="3500652"/>
            <a:ext cx="2144110" cy="1183235"/>
          </a:xfrm>
          <a:prstGeom prst="wedgeRectCallout">
            <a:avLst>
              <a:gd name="adj1" fmla="val -91390"/>
              <a:gd name="adj2" fmla="val -10731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Because we have a short timeframe let’s just do it the old way.</a:t>
            </a:r>
          </a:p>
        </p:txBody>
      </p:sp>
      <p:sp>
        <p:nvSpPr>
          <p:cNvPr id="5" name="Thought Bubble: Cloud 4">
            <a:extLst>
              <a:ext uri="{FF2B5EF4-FFF2-40B4-BE49-F238E27FC236}">
                <a16:creationId xmlns:a16="http://schemas.microsoft.com/office/drawing/2014/main" id="{967AFC99-0F58-4C1A-A52E-AE5418B6B2B7}"/>
              </a:ext>
            </a:extLst>
          </p:cNvPr>
          <p:cNvSpPr/>
          <p:nvPr/>
        </p:nvSpPr>
        <p:spPr bwMode="auto">
          <a:xfrm>
            <a:off x="4999589" y="1549938"/>
            <a:ext cx="2562780" cy="1415049"/>
          </a:xfrm>
          <a:prstGeom prst="cloudCallout">
            <a:avLst>
              <a:gd name="adj1" fmla="val -84381"/>
              <a:gd name="adj2" fmla="val -21349"/>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AU" sz="1400">
                <a:gradFill>
                  <a:gsLst>
                    <a:gs pos="0">
                      <a:srgbClr val="FFFFFF"/>
                    </a:gs>
                    <a:gs pos="100000">
                      <a:srgbClr val="FFFFFF"/>
                    </a:gs>
                  </a:gsLst>
                  <a:lin ang="5400000" scaled="0"/>
                </a:gradFill>
                <a:ea typeface="Segoe UI" pitchFamily="34" charset="0"/>
                <a:cs typeface="Segoe UI" pitchFamily="34" charset="0"/>
              </a:rPr>
              <a:t>I’m already too busy without learning new things </a:t>
            </a:r>
          </a:p>
        </p:txBody>
      </p:sp>
    </p:spTree>
    <p:extLst>
      <p:ext uri="{BB962C8B-B14F-4D97-AF65-F5344CB8AC3E}">
        <p14:creationId xmlns:p14="http://schemas.microsoft.com/office/powerpoint/2010/main" val="2433070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4"/>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60EBA38B-2304-4AB9-AF50-C9C43064DA7C}"/>
              </a:ext>
            </a:extLst>
          </p:cNvPr>
          <p:cNvSpPr txBox="1"/>
          <p:nvPr/>
        </p:nvSpPr>
        <p:spPr>
          <a:xfrm>
            <a:off x="298743" y="5644856"/>
            <a:ext cx="2068946" cy="646331"/>
          </a:xfrm>
          <a:prstGeom prst="rect">
            <a:avLst/>
          </a:prstGeom>
          <a:noFill/>
        </p:spPr>
        <p:txBody>
          <a:bodyPr wrap="square" rtlCol="0">
            <a:spAutoFit/>
          </a:bodyPr>
          <a:lstStyle/>
          <a:p>
            <a:r>
              <a:rPr lang="en-AU">
                <a:solidFill>
                  <a:srgbClr val="404040"/>
                </a:solidFill>
                <a:latin typeface="+mj-lt"/>
              </a:rPr>
              <a:t>Public</a:t>
            </a:r>
          </a:p>
          <a:p>
            <a:r>
              <a:rPr lang="en-AU">
                <a:solidFill>
                  <a:srgbClr val="404040"/>
                </a:solidFill>
                <a:latin typeface="+mj-lt"/>
              </a:rPr>
              <a:t>Services</a:t>
            </a:r>
          </a:p>
        </p:txBody>
      </p:sp>
      <p:pic>
        <p:nvPicPr>
          <p:cNvPr id="4" name="Graphic 3">
            <a:extLst>
              <a:ext uri="{FF2B5EF4-FFF2-40B4-BE49-F238E27FC236}">
                <a16:creationId xmlns:a16="http://schemas.microsoft.com/office/drawing/2014/main" id="{C5DC386E-7C0C-49BE-8498-27E8FBF6DA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6685" y="686367"/>
            <a:ext cx="371365" cy="371365"/>
          </a:xfrm>
          <a:prstGeom prst="rect">
            <a:avLst/>
          </a:prstGeom>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D343DA9C-BE28-4D90-876E-A96FD8E8076C}"/>
              </a:ext>
            </a:extLst>
          </p:cNvPr>
          <p:cNvSpPr txBox="1"/>
          <p:nvPr/>
        </p:nvSpPr>
        <p:spPr>
          <a:xfrm>
            <a:off x="6748050" y="711925"/>
            <a:ext cx="3615150"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i="0">
                <a:solidFill>
                  <a:srgbClr val="000000"/>
                </a:solidFill>
                <a:effectLst/>
                <a:latin typeface="az_ea_font"/>
              </a:rPr>
              <a:t>https://modern-apps.azurewebsites.net</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8817CA3B-3C28-417E-85A6-98CE9FB8F2C4}"/>
              </a:ext>
            </a:extLst>
          </p:cNvPr>
          <p:cNvPicPr>
            <a:picLocks noChangeAspect="1"/>
          </p:cNvPicPr>
          <p:nvPr/>
        </p:nvPicPr>
        <p:blipFill>
          <a:blip r:embed="rId4"/>
          <a:stretch>
            <a:fillRect/>
          </a:stretch>
        </p:blipFill>
        <p:spPr>
          <a:xfrm>
            <a:off x="6296957" y="1263352"/>
            <a:ext cx="539750" cy="444500"/>
          </a:xfrm>
          <a:prstGeom prst="rect">
            <a:avLst/>
          </a:prstGeom>
        </p:spPr>
      </p:pic>
      <p:sp>
        <p:nvSpPr>
          <p:cNvPr id="16" name="TextBox 15">
            <a:extLst>
              <a:ext uri="{FF2B5EF4-FFF2-40B4-BE49-F238E27FC236}">
                <a16:creationId xmlns:a16="http://schemas.microsoft.com/office/drawing/2014/main" id="{FB5DAA05-26E8-4749-8AC0-E7E59EFB8200}"/>
              </a:ext>
            </a:extLst>
          </p:cNvPr>
          <p:cNvSpPr txBox="1"/>
          <p:nvPr/>
        </p:nvSpPr>
        <p:spPr>
          <a:xfrm>
            <a:off x="6748050" y="1348052"/>
            <a:ext cx="3615150"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i="0">
                <a:solidFill>
                  <a:srgbClr val="000000"/>
                </a:solidFill>
                <a:effectLst/>
                <a:latin typeface="az_ea_font"/>
              </a:rPr>
              <a:t>https://prod-12.australiaeast.logic.azure.com:443</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pic>
        <p:nvPicPr>
          <p:cNvPr id="2" name="Picture 6" descr="Continuous Real-Time Data Integration to Azure SQL Database - Striim">
            <a:extLst>
              <a:ext uri="{FF2B5EF4-FFF2-40B4-BE49-F238E27FC236}">
                <a16:creationId xmlns:a16="http://schemas.microsoft.com/office/drawing/2014/main" id="{14466AAB-8A0C-4CC6-8E8F-8FDBB9095573}"/>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Azure Virtual Machines | Ellipse Solutions">
            <a:extLst>
              <a:ext uri="{FF2B5EF4-FFF2-40B4-BE49-F238E27FC236}">
                <a16:creationId xmlns:a16="http://schemas.microsoft.com/office/drawing/2014/main" id="{A11699AD-3454-43C6-93BB-B75D825B2A78}"/>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Azure Virtual Machines | Ellipse Solutions">
            <a:extLst>
              <a:ext uri="{FF2B5EF4-FFF2-40B4-BE49-F238E27FC236}">
                <a16:creationId xmlns:a16="http://schemas.microsoft.com/office/drawing/2014/main" id="{E28C0004-FFC5-4E33-8B20-740CCEA8F788}"/>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zure Virtual Machines | Ellipse Solutions">
            <a:extLst>
              <a:ext uri="{FF2B5EF4-FFF2-40B4-BE49-F238E27FC236}">
                <a16:creationId xmlns:a16="http://schemas.microsoft.com/office/drawing/2014/main" id="{067B3D41-4379-416A-BE0A-763C381057A3}"/>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ontinuous Real-Time Data Integration to Azure SQL Database - Striim">
            <a:extLst>
              <a:ext uri="{FF2B5EF4-FFF2-40B4-BE49-F238E27FC236}">
                <a16:creationId xmlns:a16="http://schemas.microsoft.com/office/drawing/2014/main" id="{0BD50884-36E4-4BDA-8469-893ABABE77FF}"/>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ontinuous Real-Time Data Integration to Azure SQL Database - Striim">
            <a:extLst>
              <a:ext uri="{FF2B5EF4-FFF2-40B4-BE49-F238E27FC236}">
                <a16:creationId xmlns:a16="http://schemas.microsoft.com/office/drawing/2014/main" id="{A1B3B36E-A970-46A5-9657-B4F25CAEAD2C}"/>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57548D1-5FEB-45BD-B2C3-9179DCC9873E}"/>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pic>
        <p:nvPicPr>
          <p:cNvPr id="17" name="Picture 10" descr="azure-kubernetes-service - Microsoft Q&amp;A">
            <a:extLst>
              <a:ext uri="{FF2B5EF4-FFF2-40B4-BE49-F238E27FC236}">
                <a16:creationId xmlns:a16="http://schemas.microsoft.com/office/drawing/2014/main" id="{A3262B1E-3911-42E8-8CDD-166921F10E57}"/>
              </a:ext>
            </a:extLst>
          </p:cNvPr>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zure-kubernetes-service - Microsoft Q&amp;A">
            <a:extLst>
              <a:ext uri="{FF2B5EF4-FFF2-40B4-BE49-F238E27FC236}">
                <a16:creationId xmlns:a16="http://schemas.microsoft.com/office/drawing/2014/main" id="{F2EC98D1-F977-4B9C-9B99-48AA50DAAD23}"/>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87862" y="5703130"/>
            <a:ext cx="402585" cy="4025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13306994"/>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grpSp>
        <p:nvGrpSpPr>
          <p:cNvPr id="6" name="Group 5">
            <a:extLst>
              <a:ext uri="{FF2B5EF4-FFF2-40B4-BE49-F238E27FC236}">
                <a16:creationId xmlns:a16="http://schemas.microsoft.com/office/drawing/2014/main" id="{6D2A86CE-D5F5-4117-B3E9-D64DB2F09005}"/>
              </a:ext>
            </a:extLst>
          </p:cNvPr>
          <p:cNvGrpSpPr/>
          <p:nvPr/>
        </p:nvGrpSpPr>
        <p:grpSpPr>
          <a:xfrm>
            <a:off x="2455326" y="3470088"/>
            <a:ext cx="7189791" cy="2930712"/>
            <a:chOff x="2455326" y="3470088"/>
            <a:chExt cx="7189791" cy="2930712"/>
          </a:xfrm>
        </p:grpSpPr>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2709157"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 10.0.0.0/16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6"/>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645117" y="4964151"/>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0EBA38B-2304-4AB9-AF50-C9C43064DA7C}"/>
              </a:ext>
            </a:extLst>
          </p:cNvPr>
          <p:cNvSpPr txBox="1"/>
          <p:nvPr/>
        </p:nvSpPr>
        <p:spPr>
          <a:xfrm>
            <a:off x="298743" y="5644856"/>
            <a:ext cx="2068946" cy="646331"/>
          </a:xfrm>
          <a:prstGeom prst="rect">
            <a:avLst/>
          </a:prstGeom>
          <a:noFill/>
        </p:spPr>
        <p:txBody>
          <a:bodyPr wrap="square" rtlCol="0">
            <a:spAutoFit/>
          </a:bodyPr>
          <a:lstStyle/>
          <a:p>
            <a:r>
              <a:rPr lang="en-AU">
                <a:solidFill>
                  <a:srgbClr val="404040"/>
                </a:solidFill>
                <a:latin typeface="+mj-lt"/>
              </a:rPr>
              <a:t>Create </a:t>
            </a:r>
            <a:r>
              <a:rPr lang="en-AU" err="1">
                <a:solidFill>
                  <a:srgbClr val="404040"/>
                </a:solidFill>
                <a:latin typeface="+mj-lt"/>
              </a:rPr>
              <a:t>VNet</a:t>
            </a:r>
            <a:r>
              <a:rPr lang="en-AU">
                <a:solidFill>
                  <a:srgbClr val="404040"/>
                </a:solidFill>
                <a:latin typeface="+mj-lt"/>
              </a:rPr>
              <a:t> </a:t>
            </a:r>
          </a:p>
          <a:p>
            <a:r>
              <a:rPr lang="en-AU">
                <a:solidFill>
                  <a:srgbClr val="404040"/>
                </a:solidFill>
                <a:latin typeface="+mj-lt"/>
              </a:rPr>
              <a:t>And Subnets</a:t>
            </a:r>
          </a:p>
        </p:txBody>
      </p:sp>
      <p:pic>
        <p:nvPicPr>
          <p:cNvPr id="4" name="Graphic 3">
            <a:extLst>
              <a:ext uri="{FF2B5EF4-FFF2-40B4-BE49-F238E27FC236}">
                <a16:creationId xmlns:a16="http://schemas.microsoft.com/office/drawing/2014/main" id="{C5DC386E-7C0C-49BE-8498-27E8FBF6DA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76685" y="686367"/>
            <a:ext cx="371365" cy="371365"/>
          </a:xfrm>
          <a:prstGeom prst="rect">
            <a:avLst/>
          </a:prstGeom>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D343DA9C-BE28-4D90-876E-A96FD8E8076C}"/>
              </a:ext>
            </a:extLst>
          </p:cNvPr>
          <p:cNvSpPr txBox="1"/>
          <p:nvPr/>
        </p:nvSpPr>
        <p:spPr>
          <a:xfrm>
            <a:off x="6748050" y="711925"/>
            <a:ext cx="3615150" cy="253916"/>
          </a:xfrm>
          <a:prstGeom prst="rect">
            <a:avLst/>
          </a:prstGeom>
          <a:noFill/>
        </p:spPr>
        <p:txBody>
          <a:bodyPr wrap="square" lIns="91440" tIns="45720" rIns="91440" bIns="45720" rtlCol="0" anchor="t">
            <a:spAutoFit/>
          </a:bodyPr>
          <a:lstStyle/>
          <a:p>
            <a:pPr lvl="0">
              <a:defRPr/>
            </a:pPr>
            <a:r>
              <a:rPr lang="en-AU" sz="1050">
                <a:solidFill>
                  <a:srgbClr val="000000"/>
                </a:solidFill>
                <a:latin typeface="az_ea_font"/>
              </a:rPr>
              <a:t>https://modern-apps.azurewebsites.net</a:t>
            </a:r>
            <a:endParaRPr lang="en-AU" sz="1050">
              <a:solidFill>
                <a:srgbClr val="404040"/>
              </a:solidFill>
            </a:endParaRPr>
          </a:p>
        </p:txBody>
      </p:sp>
      <p:sp>
        <p:nvSpPr>
          <p:cNvPr id="11" name="TextBox 10">
            <a:extLst>
              <a:ext uri="{FF2B5EF4-FFF2-40B4-BE49-F238E27FC236}">
                <a16:creationId xmlns:a16="http://schemas.microsoft.com/office/drawing/2014/main" id="{07DCDF53-F3E5-4EB0-A03E-D36BC1FDD6B6}"/>
              </a:ext>
            </a:extLst>
          </p:cNvPr>
          <p:cNvSpPr txBox="1"/>
          <p:nvPr/>
        </p:nvSpPr>
        <p:spPr>
          <a:xfrm>
            <a:off x="10208521" y="3053639"/>
            <a:ext cx="1263731"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a:solidFill>
                  <a:srgbClr val="00B050"/>
                </a:solidFill>
                <a:latin typeface="Segoe UI"/>
              </a:rPr>
              <a:t>On Prem Network </a:t>
            </a:r>
            <a:r>
              <a:rPr kumimoji="0" lang="en-AU" sz="1050" b="0" i="0" u="none" strike="noStrike" kern="1200" cap="none" spc="0" normalizeH="0" baseline="0" noProof="0">
                <a:ln>
                  <a:noFill/>
                </a:ln>
                <a:solidFill>
                  <a:srgbClr val="00B050"/>
                </a:solidFill>
                <a:effectLst/>
                <a:uLnTx/>
                <a:uFillTx/>
                <a:latin typeface="Segoe UI"/>
                <a:ea typeface="+mn-ea"/>
                <a:cs typeface="+mn-cs"/>
              </a:rPr>
              <a:t>10.1.0.0/16</a:t>
            </a:r>
          </a:p>
        </p:txBody>
      </p:sp>
      <p:pic>
        <p:nvPicPr>
          <p:cNvPr id="13" name="Picture 12">
            <a:extLst>
              <a:ext uri="{FF2B5EF4-FFF2-40B4-BE49-F238E27FC236}">
                <a16:creationId xmlns:a16="http://schemas.microsoft.com/office/drawing/2014/main" id="{8817CA3B-3C28-417E-85A6-98CE9FB8F2C4}"/>
              </a:ext>
            </a:extLst>
          </p:cNvPr>
          <p:cNvPicPr>
            <a:picLocks noChangeAspect="1"/>
          </p:cNvPicPr>
          <p:nvPr/>
        </p:nvPicPr>
        <p:blipFill>
          <a:blip r:embed="rId6"/>
          <a:stretch>
            <a:fillRect/>
          </a:stretch>
        </p:blipFill>
        <p:spPr>
          <a:xfrm>
            <a:off x="6296957" y="1263352"/>
            <a:ext cx="539750" cy="444500"/>
          </a:xfrm>
          <a:prstGeom prst="rect">
            <a:avLst/>
          </a:prstGeom>
        </p:spPr>
      </p:pic>
      <p:sp>
        <p:nvSpPr>
          <p:cNvPr id="16" name="TextBox 15">
            <a:extLst>
              <a:ext uri="{FF2B5EF4-FFF2-40B4-BE49-F238E27FC236}">
                <a16:creationId xmlns:a16="http://schemas.microsoft.com/office/drawing/2014/main" id="{FB5DAA05-26E8-4749-8AC0-E7E59EFB8200}"/>
              </a:ext>
            </a:extLst>
          </p:cNvPr>
          <p:cNvSpPr txBox="1"/>
          <p:nvPr/>
        </p:nvSpPr>
        <p:spPr>
          <a:xfrm>
            <a:off x="6748050" y="1348052"/>
            <a:ext cx="3615150"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i="0">
                <a:solidFill>
                  <a:srgbClr val="000000"/>
                </a:solidFill>
                <a:effectLst/>
                <a:latin typeface="az_ea_font"/>
              </a:rPr>
              <a:t>https://prod-12.australiaeast.logic.azure.com:443</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54807CB0-E1B5-411A-B90A-E7B74B2D0F8D}"/>
              </a:ext>
            </a:extLst>
          </p:cNvPr>
          <p:cNvSpPr txBox="1"/>
          <p:nvPr/>
        </p:nvSpPr>
        <p:spPr>
          <a:xfrm>
            <a:off x="6907224" y="1533830"/>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lvl="0">
              <a:defRPr/>
            </a:pPr>
            <a:r>
              <a:rPr lang="en-AU" sz="1050">
                <a:solidFill>
                  <a:srgbClr val="BC8F00"/>
                </a:solidFill>
              </a:rPr>
              <a:t>13.75.153.66</a:t>
            </a:r>
            <a:endParaRPr kumimoji="0" lang="en-AU" sz="1050" b="0" i="0" u="none" strike="noStrike" kern="1200" cap="none" spc="0" normalizeH="0" baseline="0" noProof="0">
              <a:ln>
                <a:noFill/>
              </a:ln>
              <a:solidFill>
                <a:srgbClr val="BC8F00"/>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BA656E15-C0D8-4D90-AA08-2C2BBAD773B5}"/>
              </a:ext>
            </a:extLst>
          </p:cNvPr>
          <p:cNvSpPr txBox="1"/>
          <p:nvPr/>
        </p:nvSpPr>
        <p:spPr>
          <a:xfrm>
            <a:off x="6967618" y="893157"/>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lvl="0">
              <a:defRPr/>
            </a:pPr>
            <a:r>
              <a:rPr lang="en-AU" sz="1050">
                <a:solidFill>
                  <a:srgbClr val="BC8F00"/>
                </a:solidFill>
              </a:rPr>
              <a:t>52.237.205.163</a:t>
            </a:r>
            <a:endParaRPr kumimoji="0" lang="en-AU" sz="1050" b="0" i="0" u="none" strike="noStrike" kern="1200" cap="none" spc="0" normalizeH="0" baseline="0" noProof="0">
              <a:ln>
                <a:noFill/>
              </a:ln>
              <a:solidFill>
                <a:srgbClr val="BC8F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9C1E2B4B-4608-4268-8F0B-04A50ED1A479}"/>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pic>
        <p:nvPicPr>
          <p:cNvPr id="8" name="Picture 10" descr="azure-kubernetes-service - Microsoft Q&amp;A">
            <a:extLst>
              <a:ext uri="{FF2B5EF4-FFF2-40B4-BE49-F238E27FC236}">
                <a16:creationId xmlns:a16="http://schemas.microsoft.com/office/drawing/2014/main" id="{56F94833-E711-4F82-9C96-C3473B441D08}"/>
              </a:ext>
            </a:extLst>
          </p:cNvPr>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zure-kubernetes-service - Microsoft Q&amp;A">
            <a:extLst>
              <a:ext uri="{FF2B5EF4-FFF2-40B4-BE49-F238E27FC236}">
                <a16:creationId xmlns:a16="http://schemas.microsoft.com/office/drawing/2014/main" id="{89A4028B-8012-49FB-899E-FB03B9961D10}"/>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87862" y="5703130"/>
            <a:ext cx="402585" cy="4025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72828890"/>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7" grpId="0"/>
      <p:bldP spid="6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AE3D6E3-3FC1-4610-8EAD-80FEC0516007}"/>
              </a:ext>
            </a:extLst>
          </p:cNvPr>
          <p:cNvSpPr/>
          <p:nvPr/>
        </p:nvSpPr>
        <p:spPr>
          <a:xfrm>
            <a:off x="6378928" y="3907788"/>
            <a:ext cx="1562413" cy="2078162"/>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grpSp>
        <p:nvGrpSpPr>
          <p:cNvPr id="6" name="Group 5">
            <a:extLst>
              <a:ext uri="{FF2B5EF4-FFF2-40B4-BE49-F238E27FC236}">
                <a16:creationId xmlns:a16="http://schemas.microsoft.com/office/drawing/2014/main" id="{6D2A86CE-D5F5-4117-B3E9-D64DB2F09005}"/>
              </a:ext>
            </a:extLst>
          </p:cNvPr>
          <p:cNvGrpSpPr/>
          <p:nvPr/>
        </p:nvGrpSpPr>
        <p:grpSpPr>
          <a:xfrm>
            <a:off x="2455326" y="3470088"/>
            <a:ext cx="7189791" cy="2930712"/>
            <a:chOff x="2455326" y="3470088"/>
            <a:chExt cx="7189791" cy="2930712"/>
          </a:xfrm>
        </p:grpSpPr>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2709157"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 10.0.0.0/16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6"/>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84A7D4A1-3F38-466B-AD93-BBEA00072A88}"/>
              </a:ext>
            </a:extLst>
          </p:cNvPr>
          <p:cNvSpPr txBox="1"/>
          <p:nvPr/>
        </p:nvSpPr>
        <p:spPr>
          <a:xfrm>
            <a:off x="6307575" y="6010277"/>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Service Environment Subnet 10.0.3.0/24</a:t>
            </a: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645117" y="4964151"/>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0EBA38B-2304-4AB9-AF50-C9C43064DA7C}"/>
              </a:ext>
            </a:extLst>
          </p:cNvPr>
          <p:cNvSpPr txBox="1"/>
          <p:nvPr/>
        </p:nvSpPr>
        <p:spPr>
          <a:xfrm>
            <a:off x="298743" y="5644856"/>
            <a:ext cx="2068946" cy="646331"/>
          </a:xfrm>
          <a:prstGeom prst="rect">
            <a:avLst/>
          </a:prstGeom>
          <a:noFill/>
        </p:spPr>
        <p:txBody>
          <a:bodyPr wrap="square" rtlCol="0">
            <a:spAutoFit/>
          </a:bodyPr>
          <a:lstStyle/>
          <a:p>
            <a:r>
              <a:rPr lang="en-AU">
                <a:solidFill>
                  <a:srgbClr val="404040"/>
                </a:solidFill>
                <a:latin typeface="+mj-lt"/>
              </a:rPr>
              <a:t>Isolate</a:t>
            </a:r>
            <a:br>
              <a:rPr lang="en-AU">
                <a:solidFill>
                  <a:srgbClr val="404040"/>
                </a:solidFill>
                <a:latin typeface="+mj-lt"/>
              </a:rPr>
            </a:br>
            <a:r>
              <a:rPr lang="en-AU">
                <a:solidFill>
                  <a:srgbClr val="404040"/>
                </a:solidFill>
                <a:latin typeface="+mj-lt"/>
              </a:rPr>
              <a:t>APIs</a:t>
            </a:r>
          </a:p>
        </p:txBody>
      </p:sp>
      <p:pic>
        <p:nvPicPr>
          <p:cNvPr id="4" name="Graphic 3">
            <a:extLst>
              <a:ext uri="{FF2B5EF4-FFF2-40B4-BE49-F238E27FC236}">
                <a16:creationId xmlns:a16="http://schemas.microsoft.com/office/drawing/2014/main" id="{C5DC386E-7C0C-49BE-8498-27E8FBF6DA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76685" y="686367"/>
            <a:ext cx="371365" cy="371365"/>
          </a:xfrm>
          <a:prstGeom prst="rect">
            <a:avLst/>
          </a:prstGeom>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D343DA9C-BE28-4D90-876E-A96FD8E8076C}"/>
              </a:ext>
            </a:extLst>
          </p:cNvPr>
          <p:cNvSpPr txBox="1"/>
          <p:nvPr/>
        </p:nvSpPr>
        <p:spPr>
          <a:xfrm>
            <a:off x="6748050" y="711925"/>
            <a:ext cx="3615150" cy="253916"/>
          </a:xfrm>
          <a:prstGeom prst="rect">
            <a:avLst/>
          </a:prstGeom>
          <a:noFill/>
        </p:spPr>
        <p:txBody>
          <a:bodyPr wrap="square" lIns="91440" tIns="45720" rIns="91440" bIns="45720" rtlCol="0" anchor="t">
            <a:spAutoFit/>
          </a:bodyPr>
          <a:lstStyle/>
          <a:p>
            <a:pPr lvl="0">
              <a:defRPr/>
            </a:pPr>
            <a:r>
              <a:rPr lang="en-AU" sz="1050">
                <a:solidFill>
                  <a:srgbClr val="000000"/>
                </a:solidFill>
                <a:latin typeface="az_ea_font"/>
              </a:rPr>
              <a:t>https://modern-apps.azurewebsites.net</a:t>
            </a:r>
            <a:endParaRPr lang="en-AU" sz="1050">
              <a:solidFill>
                <a:srgbClr val="404040"/>
              </a:solidFill>
            </a:endParaRPr>
          </a:p>
        </p:txBody>
      </p:sp>
      <p:sp>
        <p:nvSpPr>
          <p:cNvPr id="11" name="TextBox 10">
            <a:extLst>
              <a:ext uri="{FF2B5EF4-FFF2-40B4-BE49-F238E27FC236}">
                <a16:creationId xmlns:a16="http://schemas.microsoft.com/office/drawing/2014/main" id="{07DCDF53-F3E5-4EB0-A03E-D36BC1FDD6B6}"/>
              </a:ext>
            </a:extLst>
          </p:cNvPr>
          <p:cNvSpPr txBox="1"/>
          <p:nvPr/>
        </p:nvSpPr>
        <p:spPr>
          <a:xfrm>
            <a:off x="10208521" y="3053639"/>
            <a:ext cx="1263731"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a:solidFill>
                  <a:srgbClr val="00B050"/>
                </a:solidFill>
                <a:latin typeface="Segoe UI"/>
              </a:rPr>
              <a:t>On Prem Network </a:t>
            </a:r>
            <a:r>
              <a:rPr kumimoji="0" lang="en-AU" sz="1050" b="0" i="0" u="none" strike="noStrike" kern="1200" cap="none" spc="0" normalizeH="0" baseline="0" noProof="0">
                <a:ln>
                  <a:noFill/>
                </a:ln>
                <a:solidFill>
                  <a:srgbClr val="00B050"/>
                </a:solidFill>
                <a:effectLst/>
                <a:uLnTx/>
                <a:uFillTx/>
                <a:latin typeface="Segoe UI"/>
                <a:ea typeface="+mn-ea"/>
                <a:cs typeface="+mn-cs"/>
              </a:rPr>
              <a:t>10.1.0.0/16</a:t>
            </a:r>
          </a:p>
        </p:txBody>
      </p:sp>
      <p:pic>
        <p:nvPicPr>
          <p:cNvPr id="13" name="Picture 12">
            <a:extLst>
              <a:ext uri="{FF2B5EF4-FFF2-40B4-BE49-F238E27FC236}">
                <a16:creationId xmlns:a16="http://schemas.microsoft.com/office/drawing/2014/main" id="{8817CA3B-3C28-417E-85A6-98CE9FB8F2C4}"/>
              </a:ext>
            </a:extLst>
          </p:cNvPr>
          <p:cNvPicPr>
            <a:picLocks noChangeAspect="1"/>
          </p:cNvPicPr>
          <p:nvPr/>
        </p:nvPicPr>
        <p:blipFill>
          <a:blip r:embed="rId6"/>
          <a:stretch>
            <a:fillRect/>
          </a:stretch>
        </p:blipFill>
        <p:spPr>
          <a:xfrm>
            <a:off x="6296957" y="1263352"/>
            <a:ext cx="539750" cy="444500"/>
          </a:xfrm>
          <a:prstGeom prst="rect">
            <a:avLst/>
          </a:prstGeom>
        </p:spPr>
      </p:pic>
      <p:sp>
        <p:nvSpPr>
          <p:cNvPr id="16" name="TextBox 15">
            <a:extLst>
              <a:ext uri="{FF2B5EF4-FFF2-40B4-BE49-F238E27FC236}">
                <a16:creationId xmlns:a16="http://schemas.microsoft.com/office/drawing/2014/main" id="{FB5DAA05-26E8-4749-8AC0-E7E59EFB8200}"/>
              </a:ext>
            </a:extLst>
          </p:cNvPr>
          <p:cNvSpPr txBox="1"/>
          <p:nvPr/>
        </p:nvSpPr>
        <p:spPr>
          <a:xfrm>
            <a:off x="6748050" y="1348052"/>
            <a:ext cx="3615150"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b="0" i="0">
                <a:solidFill>
                  <a:srgbClr val="000000"/>
                </a:solidFill>
                <a:effectLst/>
                <a:latin typeface="az_ea_font"/>
              </a:rPr>
              <a:t>https://prod-12.australiaeast.logic.azure.com:443</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654C0ADC-FEAD-4906-8F62-F4BA38F06BD3}"/>
              </a:ext>
            </a:extLst>
          </p:cNvPr>
          <p:cNvSpPr/>
          <p:nvPr/>
        </p:nvSpPr>
        <p:spPr>
          <a:xfrm>
            <a:off x="4449920" y="3907788"/>
            <a:ext cx="1562413"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61206546-4E27-4127-9DBF-816AF57216E4}"/>
              </a:ext>
            </a:extLst>
          </p:cNvPr>
          <p:cNvSpPr txBox="1"/>
          <p:nvPr/>
        </p:nvSpPr>
        <p:spPr>
          <a:xfrm>
            <a:off x="4364270" y="599950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API Management </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Subnet 10.0.2.0/24</a:t>
            </a:r>
          </a:p>
        </p:txBody>
      </p:sp>
      <p:sp>
        <p:nvSpPr>
          <p:cNvPr id="58" name="TextBox 57">
            <a:extLst>
              <a:ext uri="{FF2B5EF4-FFF2-40B4-BE49-F238E27FC236}">
                <a16:creationId xmlns:a16="http://schemas.microsoft.com/office/drawing/2014/main" id="{87DE5723-BC55-4F70-92AE-2E8D6257245C}"/>
              </a:ext>
            </a:extLst>
          </p:cNvPr>
          <p:cNvSpPr txBox="1"/>
          <p:nvPr/>
        </p:nvSpPr>
        <p:spPr>
          <a:xfrm>
            <a:off x="6907224" y="1533830"/>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lvl="0">
              <a:defRPr/>
            </a:pPr>
            <a:r>
              <a:rPr lang="en-AU" sz="1050">
                <a:solidFill>
                  <a:srgbClr val="BC8F00"/>
                </a:solidFill>
              </a:rPr>
              <a:t>13.75.153.66</a:t>
            </a:r>
            <a:endParaRPr kumimoji="0" lang="en-AU" sz="1050" b="0" i="0" u="none" strike="noStrike" kern="1200" cap="none" spc="0" normalizeH="0" baseline="0" noProof="0">
              <a:ln>
                <a:noFill/>
              </a:ln>
              <a:solidFill>
                <a:srgbClr val="BC8F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461B3A0A-665B-438D-BC1D-1423FA545C27}"/>
              </a:ext>
            </a:extLst>
          </p:cNvPr>
          <p:cNvSpPr txBox="1"/>
          <p:nvPr/>
        </p:nvSpPr>
        <p:spPr>
          <a:xfrm>
            <a:off x="6967618" y="893157"/>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lvl="0">
              <a:defRPr/>
            </a:pPr>
            <a:r>
              <a:rPr lang="en-AU" sz="1050">
                <a:solidFill>
                  <a:srgbClr val="BC8F00"/>
                </a:solidFill>
              </a:rPr>
              <a:t>52.237.205.163</a:t>
            </a:r>
            <a:endParaRPr kumimoji="0" lang="en-AU" sz="1050" b="0" i="0" u="none" strike="noStrike" kern="1200" cap="none" spc="0" normalizeH="0" baseline="0" noProof="0">
              <a:ln>
                <a:noFill/>
              </a:ln>
              <a:solidFill>
                <a:srgbClr val="BC8F00"/>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B02642A1-DEAA-4685-9CD7-F6592A9AEA09}"/>
              </a:ext>
            </a:extLst>
          </p:cNvPr>
          <p:cNvGrpSpPr/>
          <p:nvPr/>
        </p:nvGrpSpPr>
        <p:grpSpPr>
          <a:xfrm>
            <a:off x="876300" y="3917108"/>
            <a:ext cx="3354110" cy="2418595"/>
            <a:chOff x="876300" y="3917108"/>
            <a:chExt cx="3354110" cy="2418595"/>
          </a:xfrm>
        </p:grpSpPr>
        <p:sp>
          <p:nvSpPr>
            <p:cNvPr id="2" name="TextBox 1">
              <a:extLst>
                <a:ext uri="{FF2B5EF4-FFF2-40B4-BE49-F238E27FC236}">
                  <a16:creationId xmlns:a16="http://schemas.microsoft.com/office/drawing/2014/main" id="{EE4419B8-0E8F-47F1-A143-57AB7BC608A9}"/>
                </a:ext>
              </a:extLst>
            </p:cNvPr>
            <p:cNvSpPr txBox="1"/>
            <p:nvPr/>
          </p:nvSpPr>
          <p:spPr>
            <a:xfrm>
              <a:off x="1858187" y="5249052"/>
              <a:ext cx="93867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75000"/>
                      <a:lumOff val="25000"/>
                    </a:schemeClr>
                  </a:solidFill>
                  <a:effectLst/>
                  <a:uLnTx/>
                  <a:uFillTx/>
                  <a:latin typeface="Segoe UI"/>
                  <a:ea typeface="+mn-ea"/>
                  <a:cs typeface="+mn-cs"/>
                </a:rPr>
                <a:t>Load Balancer</a:t>
              </a:r>
            </a:p>
          </p:txBody>
        </p:sp>
        <p:grpSp>
          <p:nvGrpSpPr>
            <p:cNvPr id="18" name="Group 17">
              <a:extLst>
                <a:ext uri="{FF2B5EF4-FFF2-40B4-BE49-F238E27FC236}">
                  <a16:creationId xmlns:a16="http://schemas.microsoft.com/office/drawing/2014/main" id="{73EF1C1D-F7BB-470C-A710-42A3DF9C5B2A}"/>
                </a:ext>
              </a:extLst>
            </p:cNvPr>
            <p:cNvGrpSpPr/>
            <p:nvPr/>
          </p:nvGrpSpPr>
          <p:grpSpPr>
            <a:xfrm>
              <a:off x="876300" y="3917108"/>
              <a:ext cx="3354110" cy="2418595"/>
              <a:chOff x="876300" y="3917108"/>
              <a:chExt cx="3354110" cy="2418595"/>
            </a:xfrm>
          </p:grpSpPr>
          <p:grpSp>
            <p:nvGrpSpPr>
              <p:cNvPr id="20" name="Group 19">
                <a:extLst>
                  <a:ext uri="{FF2B5EF4-FFF2-40B4-BE49-F238E27FC236}">
                    <a16:creationId xmlns:a16="http://schemas.microsoft.com/office/drawing/2014/main" id="{DE28E342-C005-4A1D-A040-0FAB3306361B}"/>
                  </a:ext>
                </a:extLst>
              </p:cNvPr>
              <p:cNvGrpSpPr/>
              <p:nvPr/>
            </p:nvGrpSpPr>
            <p:grpSpPr>
              <a:xfrm>
                <a:off x="2114253" y="3917108"/>
                <a:ext cx="2116157" cy="2418595"/>
                <a:chOff x="2114253" y="3917108"/>
                <a:chExt cx="2116157" cy="2418595"/>
              </a:xfrm>
            </p:grpSpPr>
            <p:sp>
              <p:nvSpPr>
                <p:cNvPr id="78" name="Rectangle 77">
                  <a:extLst>
                    <a:ext uri="{FF2B5EF4-FFF2-40B4-BE49-F238E27FC236}">
                      <a16:creationId xmlns:a16="http://schemas.microsoft.com/office/drawing/2014/main" id="{6A40CEED-140B-4215-A5DD-87415D52C899}"/>
                    </a:ext>
                  </a:extLst>
                </p:cNvPr>
                <p:cNvSpPr/>
                <p:nvPr/>
              </p:nvSpPr>
              <p:spPr>
                <a:xfrm>
                  <a:off x="2561360" y="3917108"/>
                  <a:ext cx="1562413"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D63E17BD-F473-4F0D-B2DC-FDCEBFF331A1}"/>
                    </a:ext>
                  </a:extLst>
                </p:cNvPr>
                <p:cNvSpPr txBox="1"/>
                <p:nvPr/>
              </p:nvSpPr>
              <p:spPr>
                <a:xfrm>
                  <a:off x="2884496" y="5253694"/>
                  <a:ext cx="93867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75000"/>
                          <a:lumOff val="25000"/>
                        </a:schemeClr>
                      </a:solidFill>
                      <a:effectLst/>
                      <a:uLnTx/>
                      <a:uFillTx/>
                      <a:latin typeface="Segoe UI"/>
                      <a:ea typeface="+mn-ea"/>
                      <a:cs typeface="+mn-cs"/>
                    </a:rPr>
                    <a:t>Firewall</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11"/>
                <a:stretch>
                  <a:fillRect/>
                </a:stretch>
              </p:blipFill>
              <p:spPr>
                <a:xfrm>
                  <a:off x="3116339" y="4680390"/>
                  <a:ext cx="505492" cy="505492"/>
                </a:xfrm>
                <a:prstGeom prst="rect">
                  <a:avLst/>
                </a:prstGeom>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12"/>
                <a:stretch>
                  <a:fillRect/>
                </a:stretch>
              </p:blipFill>
              <p:spPr>
                <a:xfrm>
                  <a:off x="2114253" y="4637517"/>
                  <a:ext cx="603250" cy="603250"/>
                </a:xfrm>
                <a:prstGeom prst="rect">
                  <a:avLst/>
                </a:prstGeom>
              </p:spPr>
            </p:pic>
            <p:cxnSp>
              <p:nvCxnSpPr>
                <p:cNvPr id="85" name="Connector: Elbow 84">
                  <a:extLst>
                    <a:ext uri="{FF2B5EF4-FFF2-40B4-BE49-F238E27FC236}">
                      <a16:creationId xmlns:a16="http://schemas.microsoft.com/office/drawing/2014/main" id="{E6AC7213-8665-4CBC-AB38-AA8A769B9A53}"/>
                    </a:ext>
                  </a:extLst>
                </p:cNvPr>
                <p:cNvCxnSpPr>
                  <a:cxnSpLocks/>
                  <a:stCxn id="10" idx="3"/>
                  <a:endCxn id="72" idx="1"/>
                </p:cNvCxnSpPr>
                <p:nvPr/>
              </p:nvCxnSpPr>
              <p:spPr>
                <a:xfrm flipV="1">
                  <a:off x="2717503" y="4933136"/>
                  <a:ext cx="398836" cy="6006"/>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4005CFB-98D7-4AA4-BFED-C8FD4481E314}"/>
                    </a:ext>
                  </a:extLst>
                </p:cNvPr>
                <p:cNvSpPr txBox="1"/>
                <p:nvPr/>
              </p:nvSpPr>
              <p:spPr>
                <a:xfrm>
                  <a:off x="2507760" y="5920205"/>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Gateway Subnet</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10.0.1.0/24</a:t>
                  </a:r>
                </a:p>
              </p:txBody>
            </p:sp>
          </p:grpSp>
          <p:cxnSp>
            <p:nvCxnSpPr>
              <p:cNvPr id="105" name="Connector: Elbow 104">
                <a:extLst>
                  <a:ext uri="{FF2B5EF4-FFF2-40B4-BE49-F238E27FC236}">
                    <a16:creationId xmlns:a16="http://schemas.microsoft.com/office/drawing/2014/main" id="{FD9FEAA5-FB58-437D-9A06-4F450B1457CC}"/>
                  </a:ext>
                </a:extLst>
              </p:cNvPr>
              <p:cNvCxnSpPr>
                <a:cxnSpLocks/>
                <a:endCxn id="10" idx="1"/>
              </p:cNvCxnSpPr>
              <p:nvPr/>
            </p:nvCxnSpPr>
            <p:spPr>
              <a:xfrm>
                <a:off x="876300" y="4939142"/>
                <a:ext cx="1237953"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7A48A34-D971-46A3-88E4-81D28265609D}"/>
                  </a:ext>
                </a:extLst>
              </p:cNvPr>
              <p:cNvSpPr txBox="1"/>
              <p:nvPr/>
            </p:nvSpPr>
            <p:spPr>
              <a:xfrm>
                <a:off x="1222792" y="4946869"/>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lvl="0">
                  <a:defRPr/>
                </a:pPr>
                <a:r>
                  <a:rPr lang="en-AU" sz="1050">
                    <a:solidFill>
                      <a:srgbClr val="BC8F00"/>
                    </a:solidFill>
                  </a:rPr>
                  <a:t>23.123.67.3</a:t>
                </a:r>
                <a:endParaRPr kumimoji="0" lang="en-AU" sz="1050" b="0" i="0" u="none" strike="noStrike" kern="1200" cap="none" spc="0" normalizeH="0" baseline="0" noProof="0">
                  <a:ln>
                    <a:noFill/>
                  </a:ln>
                  <a:solidFill>
                    <a:srgbClr val="BC8F00"/>
                  </a:solidFill>
                  <a:effectLst/>
                  <a:uLnTx/>
                  <a:uFillTx/>
                  <a:latin typeface="Segoe UI"/>
                  <a:ea typeface="+mn-ea"/>
                  <a:cs typeface="+mn-cs"/>
                </a:endParaRPr>
              </a:p>
            </p:txBody>
          </p:sp>
        </p:grpSp>
      </p:grpSp>
      <p:grpSp>
        <p:nvGrpSpPr>
          <p:cNvPr id="77" name="Group 76">
            <a:extLst>
              <a:ext uri="{FF2B5EF4-FFF2-40B4-BE49-F238E27FC236}">
                <a16:creationId xmlns:a16="http://schemas.microsoft.com/office/drawing/2014/main" id="{A4404BBE-7583-4AB7-965F-C1079F4E669A}"/>
              </a:ext>
            </a:extLst>
          </p:cNvPr>
          <p:cNvGrpSpPr/>
          <p:nvPr/>
        </p:nvGrpSpPr>
        <p:grpSpPr>
          <a:xfrm>
            <a:off x="4592256" y="4691755"/>
            <a:ext cx="1316614" cy="489187"/>
            <a:chOff x="4669589" y="1486483"/>
            <a:chExt cx="1316614" cy="489187"/>
          </a:xfrm>
        </p:grpSpPr>
        <p:pic>
          <p:nvPicPr>
            <p:cNvPr id="79" name="Graphic 78">
              <a:extLst>
                <a:ext uri="{FF2B5EF4-FFF2-40B4-BE49-F238E27FC236}">
                  <a16:creationId xmlns:a16="http://schemas.microsoft.com/office/drawing/2014/main" id="{5FD0786F-44B0-4F21-82CA-76CEF3451F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80" name="TextBox 79">
              <a:extLst>
                <a:ext uri="{FF2B5EF4-FFF2-40B4-BE49-F238E27FC236}">
                  <a16:creationId xmlns:a16="http://schemas.microsoft.com/office/drawing/2014/main" id="{8E73C328-E41E-4018-9193-354FA8C5A5EE}"/>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pic>
        <p:nvPicPr>
          <p:cNvPr id="26" name="Graphic 25">
            <a:extLst>
              <a:ext uri="{FF2B5EF4-FFF2-40B4-BE49-F238E27FC236}">
                <a16:creationId xmlns:a16="http://schemas.microsoft.com/office/drawing/2014/main" id="{02A9580B-73A9-49E2-A4F6-B9B66A346A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8961" y="4430080"/>
            <a:ext cx="371365" cy="371365"/>
          </a:xfrm>
          <a:prstGeom prst="rect">
            <a:avLst/>
          </a:prstGeom>
          <a:effectLst>
            <a:outerShdw blurRad="50800" dist="38100" dir="5400000" algn="t" rotWithShape="0">
              <a:prstClr val="black">
                <a:alpha val="40000"/>
              </a:prstClr>
            </a:outerShdw>
          </a:effectLst>
        </p:spPr>
      </p:pic>
      <p:sp>
        <p:nvSpPr>
          <p:cNvPr id="27" name="TextBox 26">
            <a:extLst>
              <a:ext uri="{FF2B5EF4-FFF2-40B4-BE49-F238E27FC236}">
                <a16:creationId xmlns:a16="http://schemas.microsoft.com/office/drawing/2014/main" id="{8831D4E9-CE5B-4F91-A7FC-8A30A4A0E015}"/>
              </a:ext>
            </a:extLst>
          </p:cNvPr>
          <p:cNvSpPr txBox="1"/>
          <p:nvPr/>
        </p:nvSpPr>
        <p:spPr>
          <a:xfrm>
            <a:off x="6846063" y="4460956"/>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pic>
        <p:nvPicPr>
          <p:cNvPr id="28" name="Picture 27">
            <a:extLst>
              <a:ext uri="{FF2B5EF4-FFF2-40B4-BE49-F238E27FC236}">
                <a16:creationId xmlns:a16="http://schemas.microsoft.com/office/drawing/2014/main" id="{F6674C74-8DB6-41E9-B9DB-F5415C99BF10}"/>
              </a:ext>
            </a:extLst>
          </p:cNvPr>
          <p:cNvPicPr>
            <a:picLocks noChangeAspect="1"/>
          </p:cNvPicPr>
          <p:nvPr/>
        </p:nvPicPr>
        <p:blipFill>
          <a:blip r:embed="rId6"/>
          <a:stretch>
            <a:fillRect/>
          </a:stretch>
        </p:blipFill>
        <p:spPr>
          <a:xfrm>
            <a:off x="6436366" y="4934593"/>
            <a:ext cx="539750" cy="444500"/>
          </a:xfrm>
          <a:prstGeom prst="rect">
            <a:avLst/>
          </a:prstGeom>
        </p:spPr>
      </p:pic>
      <p:sp>
        <p:nvSpPr>
          <p:cNvPr id="30" name="TextBox 29">
            <a:extLst>
              <a:ext uri="{FF2B5EF4-FFF2-40B4-BE49-F238E27FC236}">
                <a16:creationId xmlns:a16="http://schemas.microsoft.com/office/drawing/2014/main" id="{E496C164-A42C-474E-8F5A-32994B39E350}"/>
              </a:ext>
            </a:extLst>
          </p:cNvPr>
          <p:cNvSpPr txBox="1"/>
          <p:nvPr/>
        </p:nvSpPr>
        <p:spPr>
          <a:xfrm>
            <a:off x="6878460" y="4916772"/>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sp>
        <p:nvSpPr>
          <p:cNvPr id="34" name="TextBox 33">
            <a:extLst>
              <a:ext uri="{FF2B5EF4-FFF2-40B4-BE49-F238E27FC236}">
                <a16:creationId xmlns:a16="http://schemas.microsoft.com/office/drawing/2014/main" id="{9EFD50D8-CDC4-4BAD-8DCE-641A4E4DDAED}"/>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pic>
        <p:nvPicPr>
          <p:cNvPr id="8" name="Picture 10" descr="azure-kubernetes-service - Microsoft Q&amp;A">
            <a:extLst>
              <a:ext uri="{FF2B5EF4-FFF2-40B4-BE49-F238E27FC236}">
                <a16:creationId xmlns:a16="http://schemas.microsoft.com/office/drawing/2014/main" id="{53AD7CC0-2396-4EBE-9B32-04DD4BB476F2}"/>
              </a:ext>
            </a:extLst>
          </p:cNvPr>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zure-kubernetes-service - Microsoft Q&amp;A">
            <a:extLst>
              <a:ext uri="{FF2B5EF4-FFF2-40B4-BE49-F238E27FC236}">
                <a16:creationId xmlns:a16="http://schemas.microsoft.com/office/drawing/2014/main" id="{85DA2A13-4517-4A39-85CA-E2B93556136B}"/>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87862" y="5703130"/>
            <a:ext cx="402585" cy="4025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41400746"/>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89" grpId="0"/>
      <p:bldP spid="5" grpId="0"/>
      <p:bldP spid="16" grpId="0"/>
      <p:bldP spid="49" grpId="0" animBg="1"/>
      <p:bldP spid="63" grpId="0"/>
      <p:bldP spid="58" grpId="0"/>
      <p:bldP spid="59" grpId="0"/>
      <p:bldP spid="27"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AE3D6E3-3FC1-4610-8EAD-80FEC0516007}"/>
              </a:ext>
            </a:extLst>
          </p:cNvPr>
          <p:cNvSpPr/>
          <p:nvPr/>
        </p:nvSpPr>
        <p:spPr>
          <a:xfrm>
            <a:off x="6378928" y="3907788"/>
            <a:ext cx="1562413" cy="2078162"/>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grpSp>
        <p:nvGrpSpPr>
          <p:cNvPr id="6" name="Group 5">
            <a:extLst>
              <a:ext uri="{FF2B5EF4-FFF2-40B4-BE49-F238E27FC236}">
                <a16:creationId xmlns:a16="http://schemas.microsoft.com/office/drawing/2014/main" id="{6D2A86CE-D5F5-4117-B3E9-D64DB2F09005}"/>
              </a:ext>
            </a:extLst>
          </p:cNvPr>
          <p:cNvGrpSpPr/>
          <p:nvPr/>
        </p:nvGrpSpPr>
        <p:grpSpPr>
          <a:xfrm>
            <a:off x="2455326" y="3470088"/>
            <a:ext cx="7189791" cy="2930712"/>
            <a:chOff x="2455326" y="3470088"/>
            <a:chExt cx="7189791" cy="2930712"/>
          </a:xfrm>
        </p:grpSpPr>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2709157"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 10.0.0.0/16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6"/>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84A7D4A1-3F38-466B-AD93-BBEA00072A88}"/>
              </a:ext>
            </a:extLst>
          </p:cNvPr>
          <p:cNvSpPr txBox="1"/>
          <p:nvPr/>
        </p:nvSpPr>
        <p:spPr>
          <a:xfrm>
            <a:off x="6307575" y="6010277"/>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Service Environment Subnet 10.0.3.0/24</a:t>
            </a: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645117" y="4964151"/>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DE28E342-C005-4A1D-A040-0FAB3306361B}"/>
              </a:ext>
            </a:extLst>
          </p:cNvPr>
          <p:cNvGrpSpPr/>
          <p:nvPr/>
        </p:nvGrpSpPr>
        <p:grpSpPr>
          <a:xfrm>
            <a:off x="2114253" y="3917108"/>
            <a:ext cx="2116157" cy="2418595"/>
            <a:chOff x="2114253" y="3917108"/>
            <a:chExt cx="2116157" cy="2418595"/>
          </a:xfrm>
        </p:grpSpPr>
        <p:sp>
          <p:nvSpPr>
            <p:cNvPr id="78" name="Rectangle 77">
              <a:extLst>
                <a:ext uri="{FF2B5EF4-FFF2-40B4-BE49-F238E27FC236}">
                  <a16:creationId xmlns:a16="http://schemas.microsoft.com/office/drawing/2014/main" id="{6A40CEED-140B-4215-A5DD-87415D52C899}"/>
                </a:ext>
              </a:extLst>
            </p:cNvPr>
            <p:cNvSpPr/>
            <p:nvPr/>
          </p:nvSpPr>
          <p:spPr>
            <a:xfrm>
              <a:off x="2561360" y="3917108"/>
              <a:ext cx="1562413"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D63E17BD-F473-4F0D-B2DC-FDCEBFF331A1}"/>
                </a:ext>
              </a:extLst>
            </p:cNvPr>
            <p:cNvSpPr txBox="1"/>
            <p:nvPr/>
          </p:nvSpPr>
          <p:spPr>
            <a:xfrm>
              <a:off x="2884496" y="5253694"/>
              <a:ext cx="93867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prstClr val="black">
                      <a:lumMod val="50000"/>
                      <a:lumOff val="50000"/>
                    </a:prstClr>
                  </a:solidFill>
                  <a:effectLst/>
                  <a:uLnTx/>
                  <a:uFillTx/>
                  <a:latin typeface="Segoe UI"/>
                  <a:ea typeface="+mn-ea"/>
                  <a:cs typeface="+mn-cs"/>
                </a:rPr>
                <a:t>Firewall</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9"/>
            <a:stretch>
              <a:fillRect/>
            </a:stretch>
          </p:blipFill>
          <p:spPr>
            <a:xfrm>
              <a:off x="3116339" y="4680390"/>
              <a:ext cx="505492" cy="505492"/>
            </a:xfrm>
            <a:prstGeom prst="rect">
              <a:avLst/>
            </a:prstGeom>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10"/>
            <a:stretch>
              <a:fillRect/>
            </a:stretch>
          </p:blipFill>
          <p:spPr>
            <a:xfrm>
              <a:off x="2114253" y="4637517"/>
              <a:ext cx="603250" cy="603250"/>
            </a:xfrm>
            <a:prstGeom prst="rect">
              <a:avLst/>
            </a:prstGeom>
          </p:spPr>
        </p:pic>
        <p:cxnSp>
          <p:nvCxnSpPr>
            <p:cNvPr id="85" name="Connector: Elbow 84">
              <a:extLst>
                <a:ext uri="{FF2B5EF4-FFF2-40B4-BE49-F238E27FC236}">
                  <a16:creationId xmlns:a16="http://schemas.microsoft.com/office/drawing/2014/main" id="{E6AC7213-8665-4CBC-AB38-AA8A769B9A53}"/>
                </a:ext>
              </a:extLst>
            </p:cNvPr>
            <p:cNvCxnSpPr>
              <a:cxnSpLocks/>
              <a:stCxn id="10" idx="3"/>
              <a:endCxn id="72" idx="1"/>
            </p:cNvCxnSpPr>
            <p:nvPr/>
          </p:nvCxnSpPr>
          <p:spPr>
            <a:xfrm flipV="1">
              <a:off x="2717503" y="4933136"/>
              <a:ext cx="398836" cy="6006"/>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4005CFB-98D7-4AA4-BFED-C8FD4481E314}"/>
                </a:ext>
              </a:extLst>
            </p:cNvPr>
            <p:cNvSpPr txBox="1"/>
            <p:nvPr/>
          </p:nvSpPr>
          <p:spPr>
            <a:xfrm>
              <a:off x="2507760" y="5920205"/>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Gateway Subnet</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10.0.1.0/24</a:t>
              </a:r>
            </a:p>
          </p:txBody>
        </p:sp>
      </p:grpSp>
      <p:sp>
        <p:nvSpPr>
          <p:cNvPr id="29" name="TextBox 28">
            <a:extLst>
              <a:ext uri="{FF2B5EF4-FFF2-40B4-BE49-F238E27FC236}">
                <a16:creationId xmlns:a16="http://schemas.microsoft.com/office/drawing/2014/main" id="{60EBA38B-2304-4AB9-AF50-C9C43064DA7C}"/>
              </a:ext>
            </a:extLst>
          </p:cNvPr>
          <p:cNvSpPr txBox="1"/>
          <p:nvPr/>
        </p:nvSpPr>
        <p:spPr>
          <a:xfrm>
            <a:off x="298743" y="5644856"/>
            <a:ext cx="2068946" cy="646331"/>
          </a:xfrm>
          <a:prstGeom prst="rect">
            <a:avLst/>
          </a:prstGeom>
          <a:noFill/>
        </p:spPr>
        <p:txBody>
          <a:bodyPr wrap="square" rtlCol="0">
            <a:spAutoFit/>
          </a:bodyPr>
          <a:lstStyle/>
          <a:p>
            <a:r>
              <a:rPr lang="en-AU">
                <a:solidFill>
                  <a:srgbClr val="404040"/>
                </a:solidFill>
                <a:latin typeface="+mj-lt"/>
              </a:rPr>
              <a:t>Private </a:t>
            </a:r>
            <a:br>
              <a:rPr lang="en-AU">
                <a:solidFill>
                  <a:srgbClr val="404040"/>
                </a:solidFill>
                <a:latin typeface="+mj-lt"/>
              </a:rPr>
            </a:br>
            <a:r>
              <a:rPr lang="en-AU">
                <a:solidFill>
                  <a:srgbClr val="404040"/>
                </a:solidFill>
                <a:latin typeface="+mj-lt"/>
              </a:rPr>
              <a:t>Link</a:t>
            </a:r>
          </a:p>
        </p:txBody>
      </p:sp>
      <p:sp>
        <p:nvSpPr>
          <p:cNvPr id="11" name="TextBox 10">
            <a:extLst>
              <a:ext uri="{FF2B5EF4-FFF2-40B4-BE49-F238E27FC236}">
                <a16:creationId xmlns:a16="http://schemas.microsoft.com/office/drawing/2014/main" id="{07DCDF53-F3E5-4EB0-A03E-D36BC1FDD6B6}"/>
              </a:ext>
            </a:extLst>
          </p:cNvPr>
          <p:cNvSpPr txBox="1"/>
          <p:nvPr/>
        </p:nvSpPr>
        <p:spPr>
          <a:xfrm>
            <a:off x="10208521" y="3053639"/>
            <a:ext cx="1263731"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a:solidFill>
                  <a:srgbClr val="00B050"/>
                </a:solidFill>
                <a:latin typeface="Segoe UI"/>
              </a:rPr>
              <a:t>On Prem Network </a:t>
            </a:r>
            <a:r>
              <a:rPr kumimoji="0" lang="en-AU" sz="1050" b="0" i="0" u="none" strike="noStrike" kern="1200" cap="none" spc="0" normalizeH="0" baseline="0" noProof="0">
                <a:ln>
                  <a:noFill/>
                </a:ln>
                <a:solidFill>
                  <a:srgbClr val="00B050"/>
                </a:solidFill>
                <a:effectLst/>
                <a:uLnTx/>
                <a:uFillTx/>
                <a:latin typeface="Segoe UI"/>
                <a:ea typeface="+mn-ea"/>
                <a:cs typeface="+mn-cs"/>
              </a:rPr>
              <a:t>10.1.0.0/16</a:t>
            </a:r>
          </a:p>
        </p:txBody>
      </p:sp>
      <p:cxnSp>
        <p:nvCxnSpPr>
          <p:cNvPr id="105" name="Connector: Elbow 104">
            <a:extLst>
              <a:ext uri="{FF2B5EF4-FFF2-40B4-BE49-F238E27FC236}">
                <a16:creationId xmlns:a16="http://schemas.microsoft.com/office/drawing/2014/main" id="{FD9FEAA5-FB58-437D-9A06-4F450B1457CC}"/>
              </a:ext>
            </a:extLst>
          </p:cNvPr>
          <p:cNvCxnSpPr>
            <a:cxnSpLocks/>
            <a:endCxn id="10" idx="1"/>
          </p:cNvCxnSpPr>
          <p:nvPr/>
        </p:nvCxnSpPr>
        <p:spPr>
          <a:xfrm>
            <a:off x="876300" y="4939142"/>
            <a:ext cx="1237953"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54C0ADC-FEAD-4906-8F62-F4BA38F06BD3}"/>
              </a:ext>
            </a:extLst>
          </p:cNvPr>
          <p:cNvSpPr/>
          <p:nvPr/>
        </p:nvSpPr>
        <p:spPr>
          <a:xfrm>
            <a:off x="4449920" y="3907788"/>
            <a:ext cx="1562413"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61206546-4E27-4127-9DBF-816AF57216E4}"/>
              </a:ext>
            </a:extLst>
          </p:cNvPr>
          <p:cNvSpPr txBox="1"/>
          <p:nvPr/>
        </p:nvSpPr>
        <p:spPr>
          <a:xfrm>
            <a:off x="4364270" y="599950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API Management </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Subnet 10.0.2.0/24</a:t>
            </a:r>
          </a:p>
        </p:txBody>
      </p:sp>
      <p:grpSp>
        <p:nvGrpSpPr>
          <p:cNvPr id="18" name="Group 17">
            <a:extLst>
              <a:ext uri="{FF2B5EF4-FFF2-40B4-BE49-F238E27FC236}">
                <a16:creationId xmlns:a16="http://schemas.microsoft.com/office/drawing/2014/main" id="{BFA3944E-081D-47D5-8A9F-418545FEB219}"/>
              </a:ext>
            </a:extLst>
          </p:cNvPr>
          <p:cNvGrpSpPr/>
          <p:nvPr/>
        </p:nvGrpSpPr>
        <p:grpSpPr>
          <a:xfrm>
            <a:off x="8215043" y="647560"/>
            <a:ext cx="1442495" cy="2199555"/>
            <a:chOff x="8215043" y="647560"/>
            <a:chExt cx="1442495" cy="2199555"/>
          </a:xfrm>
        </p:grpSpPr>
        <p:sp>
          <p:nvSpPr>
            <p:cNvPr id="66" name="Rectangle 65">
              <a:extLst>
                <a:ext uri="{FF2B5EF4-FFF2-40B4-BE49-F238E27FC236}">
                  <a16:creationId xmlns:a16="http://schemas.microsoft.com/office/drawing/2014/main" id="{A9DF1D75-D769-4E40-9E84-A1D48BBE2B4A}"/>
                </a:ext>
              </a:extLst>
            </p:cNvPr>
            <p:cNvSpPr/>
            <p:nvPr/>
          </p:nvSpPr>
          <p:spPr>
            <a:xfrm>
              <a:off x="8222464" y="647560"/>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7" name="Graphic 66">
              <a:extLst>
                <a:ext uri="{FF2B5EF4-FFF2-40B4-BE49-F238E27FC236}">
                  <a16:creationId xmlns:a16="http://schemas.microsoft.com/office/drawing/2014/main" id="{77BC0AA3-055E-48B9-81FD-EE99BAA5E6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74444" y="2225444"/>
              <a:ext cx="368279" cy="337589"/>
            </a:xfrm>
            <a:prstGeom prst="rect">
              <a:avLst/>
            </a:prstGeom>
            <a:effectLst>
              <a:outerShdw blurRad="50800" dist="38100" dir="5400000" algn="t" rotWithShape="0">
                <a:prstClr val="black">
                  <a:alpha val="40000"/>
                </a:prstClr>
              </a:outerShdw>
            </a:effectLst>
          </p:spPr>
        </p:pic>
        <p:pic>
          <p:nvPicPr>
            <p:cNvPr id="69" name="Graphic 68">
              <a:extLst>
                <a:ext uri="{FF2B5EF4-FFF2-40B4-BE49-F238E27FC236}">
                  <a16:creationId xmlns:a16="http://schemas.microsoft.com/office/drawing/2014/main" id="{DC47F622-0D5E-4BE7-A6A3-43B079AE41A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90542" y="1576535"/>
              <a:ext cx="337589" cy="337589"/>
            </a:xfrm>
            <a:prstGeom prst="rect">
              <a:avLst/>
            </a:prstGeom>
            <a:effectLst>
              <a:outerShdw blurRad="50800" dist="38100" dir="5400000" algn="t" rotWithShape="0">
                <a:prstClr val="black">
                  <a:alpha val="40000"/>
                </a:prstClr>
              </a:outerShdw>
            </a:effectLst>
          </p:spPr>
        </p:pic>
        <p:sp>
          <p:nvSpPr>
            <p:cNvPr id="71" name="TextBox 70">
              <a:extLst>
                <a:ext uri="{FF2B5EF4-FFF2-40B4-BE49-F238E27FC236}">
                  <a16:creationId xmlns:a16="http://schemas.microsoft.com/office/drawing/2014/main" id="{9F98ADA3-1707-4896-933C-AFFCC1A96CAB}"/>
                </a:ext>
              </a:extLst>
            </p:cNvPr>
            <p:cNvSpPr txBox="1"/>
            <p:nvPr/>
          </p:nvSpPr>
          <p:spPr>
            <a:xfrm>
              <a:off x="8215043"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sp>
          <p:nvSpPr>
            <p:cNvPr id="77" name="TextBox 76">
              <a:extLst>
                <a:ext uri="{FF2B5EF4-FFF2-40B4-BE49-F238E27FC236}">
                  <a16:creationId xmlns:a16="http://schemas.microsoft.com/office/drawing/2014/main" id="{EB469172-FFAF-47C3-9AF5-991E7C78DC06}"/>
                </a:ext>
              </a:extLst>
            </p:cNvPr>
            <p:cNvSpPr txBox="1"/>
            <p:nvPr/>
          </p:nvSpPr>
          <p:spPr>
            <a:xfrm>
              <a:off x="8628131"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79" name="TextBox 78">
              <a:extLst>
                <a:ext uri="{FF2B5EF4-FFF2-40B4-BE49-F238E27FC236}">
                  <a16:creationId xmlns:a16="http://schemas.microsoft.com/office/drawing/2014/main" id="{BB5C31EC-E3AF-4937-93C3-27F5D8DD1DEA}"/>
                </a:ext>
              </a:extLst>
            </p:cNvPr>
            <p:cNvSpPr txBox="1"/>
            <p:nvPr/>
          </p:nvSpPr>
          <p:spPr>
            <a:xfrm>
              <a:off x="8628130" y="2267279"/>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grpSp>
      <p:grpSp>
        <p:nvGrpSpPr>
          <p:cNvPr id="23" name="Group 22">
            <a:extLst>
              <a:ext uri="{FF2B5EF4-FFF2-40B4-BE49-F238E27FC236}">
                <a16:creationId xmlns:a16="http://schemas.microsoft.com/office/drawing/2014/main" id="{FFC12CC1-7172-470E-8032-73C9CD74D284}"/>
              </a:ext>
            </a:extLst>
          </p:cNvPr>
          <p:cNvGrpSpPr/>
          <p:nvPr/>
        </p:nvGrpSpPr>
        <p:grpSpPr>
          <a:xfrm>
            <a:off x="8036868" y="3890732"/>
            <a:ext cx="1722650" cy="1226778"/>
            <a:chOff x="8036868" y="3890732"/>
            <a:chExt cx="1722650" cy="1226778"/>
          </a:xfrm>
        </p:grpSpPr>
        <p:sp>
          <p:nvSpPr>
            <p:cNvPr id="80" name="Rectangle 79">
              <a:extLst>
                <a:ext uri="{FF2B5EF4-FFF2-40B4-BE49-F238E27FC236}">
                  <a16:creationId xmlns:a16="http://schemas.microsoft.com/office/drawing/2014/main" id="{394A9C33-7CA3-4AAC-99BF-5DCDB25042ED}"/>
                </a:ext>
              </a:extLst>
            </p:cNvPr>
            <p:cNvSpPr/>
            <p:nvPr/>
          </p:nvSpPr>
          <p:spPr>
            <a:xfrm>
              <a:off x="8222464" y="3890732"/>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2" name="Picture 81">
              <a:extLst>
                <a:ext uri="{FF2B5EF4-FFF2-40B4-BE49-F238E27FC236}">
                  <a16:creationId xmlns:a16="http://schemas.microsoft.com/office/drawing/2014/main" id="{1DFDEB4D-4BAE-4A0B-A4CE-33DABF669E49}"/>
                </a:ext>
              </a:extLst>
            </p:cNvPr>
            <p:cNvPicPr>
              <a:picLocks noChangeAspect="1"/>
            </p:cNvPicPr>
            <p:nvPr/>
          </p:nvPicPr>
          <p:blipFill>
            <a:blip r:embed="rId15"/>
            <a:stretch>
              <a:fillRect/>
            </a:stretch>
          </p:blipFill>
          <p:spPr>
            <a:xfrm>
              <a:off x="8444730" y="4040659"/>
              <a:ext cx="372590" cy="345493"/>
            </a:xfrm>
            <a:prstGeom prst="rect">
              <a:avLst/>
            </a:prstGeom>
          </p:spPr>
        </p:pic>
        <p:pic>
          <p:nvPicPr>
            <p:cNvPr id="84" name="Picture 83">
              <a:extLst>
                <a:ext uri="{FF2B5EF4-FFF2-40B4-BE49-F238E27FC236}">
                  <a16:creationId xmlns:a16="http://schemas.microsoft.com/office/drawing/2014/main" id="{1565252D-57E3-47B0-BD2F-13B7D4D1CCA2}"/>
                </a:ext>
              </a:extLst>
            </p:cNvPr>
            <p:cNvPicPr>
              <a:picLocks noChangeAspect="1"/>
            </p:cNvPicPr>
            <p:nvPr/>
          </p:nvPicPr>
          <p:blipFill>
            <a:blip r:embed="rId15"/>
            <a:stretch>
              <a:fillRect/>
            </a:stretch>
          </p:blipFill>
          <p:spPr>
            <a:xfrm>
              <a:off x="8875184" y="4044593"/>
              <a:ext cx="372590" cy="345493"/>
            </a:xfrm>
            <a:prstGeom prst="rect">
              <a:avLst/>
            </a:prstGeom>
          </p:spPr>
        </p:pic>
        <p:sp>
          <p:nvSpPr>
            <p:cNvPr id="86" name="TextBox 85">
              <a:extLst>
                <a:ext uri="{FF2B5EF4-FFF2-40B4-BE49-F238E27FC236}">
                  <a16:creationId xmlns:a16="http://schemas.microsoft.com/office/drawing/2014/main" id="{1D5749BE-AA82-4F42-B1E7-1FE0E5449516}"/>
                </a:ext>
              </a:extLst>
            </p:cNvPr>
            <p:cNvSpPr txBox="1"/>
            <p:nvPr/>
          </p:nvSpPr>
          <p:spPr>
            <a:xfrm>
              <a:off x="8036868" y="470201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10.0.4.0/24</a:t>
              </a:r>
            </a:p>
          </p:txBody>
        </p:sp>
        <p:sp>
          <p:nvSpPr>
            <p:cNvPr id="87" name="TextBox 86">
              <a:extLst>
                <a:ext uri="{FF2B5EF4-FFF2-40B4-BE49-F238E27FC236}">
                  <a16:creationId xmlns:a16="http://schemas.microsoft.com/office/drawing/2014/main" id="{BBDE204A-D628-4756-A477-BA21E58B2FEC}"/>
                </a:ext>
              </a:extLst>
            </p:cNvPr>
            <p:cNvSpPr txBox="1"/>
            <p:nvPr/>
          </p:nvSpPr>
          <p:spPr>
            <a:xfrm>
              <a:off x="8252826" y="4390086"/>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grpSp>
      <p:pic>
        <p:nvPicPr>
          <p:cNvPr id="4098" name="Picture 2" descr="See the source image">
            <a:extLst>
              <a:ext uri="{FF2B5EF4-FFF2-40B4-BE49-F238E27FC236}">
                <a16:creationId xmlns:a16="http://schemas.microsoft.com/office/drawing/2014/main" id="{C546D265-BF94-4531-B1D7-FE38098788E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59197" y="1019285"/>
            <a:ext cx="4131952" cy="23892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410C54-9730-45ED-857D-0E3EDA09BD66}"/>
              </a:ext>
            </a:extLst>
          </p:cNvPr>
          <p:cNvSpPr txBox="1"/>
          <p:nvPr/>
        </p:nvSpPr>
        <p:spPr>
          <a:xfrm>
            <a:off x="1858187" y="5249052"/>
            <a:ext cx="93867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prstClr val="black">
                    <a:lumMod val="50000"/>
                    <a:lumOff val="50000"/>
                  </a:prstClr>
                </a:solidFill>
                <a:effectLst/>
                <a:uLnTx/>
                <a:uFillTx/>
                <a:latin typeface="Segoe UI"/>
                <a:ea typeface="+mn-ea"/>
                <a:cs typeface="+mn-cs"/>
              </a:rPr>
              <a:t>Load Balancer</a:t>
            </a:r>
          </a:p>
        </p:txBody>
      </p:sp>
      <p:sp>
        <p:nvSpPr>
          <p:cNvPr id="88" name="TextBox 87">
            <a:extLst>
              <a:ext uri="{FF2B5EF4-FFF2-40B4-BE49-F238E27FC236}">
                <a16:creationId xmlns:a16="http://schemas.microsoft.com/office/drawing/2014/main" id="{8E9CBF63-990B-49B2-AF14-99C3869F1635}"/>
              </a:ext>
            </a:extLst>
          </p:cNvPr>
          <p:cNvSpPr txBox="1"/>
          <p:nvPr/>
        </p:nvSpPr>
        <p:spPr>
          <a:xfrm>
            <a:off x="1222792" y="4946869"/>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lvl="0">
              <a:defRPr/>
            </a:pPr>
            <a:r>
              <a:rPr lang="en-AU" sz="1050">
                <a:solidFill>
                  <a:srgbClr val="BC8F00"/>
                </a:solidFill>
              </a:rPr>
              <a:t>23.123.67.3</a:t>
            </a:r>
            <a:endParaRPr kumimoji="0" lang="en-AU" sz="1050" b="0" i="0" u="none" strike="noStrike" kern="1200" cap="none" spc="0" normalizeH="0" baseline="0" noProof="0">
              <a:ln>
                <a:noFill/>
              </a:ln>
              <a:solidFill>
                <a:srgbClr val="BC8F00"/>
              </a:solidFill>
              <a:effectLst/>
              <a:uLnTx/>
              <a:uFillTx/>
              <a:latin typeface="Segoe UI"/>
              <a:ea typeface="+mn-ea"/>
              <a:cs typeface="+mn-cs"/>
            </a:endParaRPr>
          </a:p>
        </p:txBody>
      </p:sp>
      <p:cxnSp>
        <p:nvCxnSpPr>
          <p:cNvPr id="91" name="Straight Arrow Connector 90">
            <a:extLst>
              <a:ext uri="{FF2B5EF4-FFF2-40B4-BE49-F238E27FC236}">
                <a16:creationId xmlns:a16="http://schemas.microsoft.com/office/drawing/2014/main" id="{6FD75929-B740-4E53-9245-4254DEB8B284}"/>
              </a:ext>
            </a:extLst>
          </p:cNvPr>
          <p:cNvCxnSpPr>
            <a:cxnSpLocks/>
          </p:cNvCxnSpPr>
          <p:nvPr/>
        </p:nvCxnSpPr>
        <p:spPr>
          <a:xfrm flipV="1">
            <a:off x="8896455" y="2855339"/>
            <a:ext cx="0" cy="103539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2" name="Graphic 101">
            <a:extLst>
              <a:ext uri="{FF2B5EF4-FFF2-40B4-BE49-F238E27FC236}">
                <a16:creationId xmlns:a16="http://schemas.microsoft.com/office/drawing/2014/main" id="{74BC837A-4DD3-465F-9203-FA1E5E86957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98961" y="4430080"/>
            <a:ext cx="371365" cy="371365"/>
          </a:xfrm>
          <a:prstGeom prst="rect">
            <a:avLst/>
          </a:prstGeom>
          <a:effectLst>
            <a:outerShdw blurRad="50800" dist="38100" dir="5400000" algn="t" rotWithShape="0">
              <a:prstClr val="black">
                <a:alpha val="40000"/>
              </a:prstClr>
            </a:outerShdw>
          </a:effectLst>
        </p:spPr>
      </p:pic>
      <p:sp>
        <p:nvSpPr>
          <p:cNvPr id="103" name="TextBox 102">
            <a:extLst>
              <a:ext uri="{FF2B5EF4-FFF2-40B4-BE49-F238E27FC236}">
                <a16:creationId xmlns:a16="http://schemas.microsoft.com/office/drawing/2014/main" id="{B2A0E18D-7E53-4965-9865-8BD826100978}"/>
              </a:ext>
            </a:extLst>
          </p:cNvPr>
          <p:cNvSpPr txBox="1"/>
          <p:nvPr/>
        </p:nvSpPr>
        <p:spPr>
          <a:xfrm>
            <a:off x="6846063" y="4460956"/>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pic>
        <p:nvPicPr>
          <p:cNvPr id="104" name="Picture 103">
            <a:extLst>
              <a:ext uri="{FF2B5EF4-FFF2-40B4-BE49-F238E27FC236}">
                <a16:creationId xmlns:a16="http://schemas.microsoft.com/office/drawing/2014/main" id="{0AE699C7-99A3-4205-AE14-47782C8F2907}"/>
              </a:ext>
            </a:extLst>
          </p:cNvPr>
          <p:cNvPicPr>
            <a:picLocks noChangeAspect="1"/>
          </p:cNvPicPr>
          <p:nvPr/>
        </p:nvPicPr>
        <p:blipFill>
          <a:blip r:embed="rId6"/>
          <a:stretch>
            <a:fillRect/>
          </a:stretch>
        </p:blipFill>
        <p:spPr>
          <a:xfrm>
            <a:off x="6436366" y="4934593"/>
            <a:ext cx="539750" cy="444500"/>
          </a:xfrm>
          <a:prstGeom prst="rect">
            <a:avLst/>
          </a:prstGeom>
        </p:spPr>
      </p:pic>
      <p:sp>
        <p:nvSpPr>
          <p:cNvPr id="106" name="TextBox 105">
            <a:extLst>
              <a:ext uri="{FF2B5EF4-FFF2-40B4-BE49-F238E27FC236}">
                <a16:creationId xmlns:a16="http://schemas.microsoft.com/office/drawing/2014/main" id="{9C21575E-CB50-4DC2-9B19-BB11022FAE8A}"/>
              </a:ext>
            </a:extLst>
          </p:cNvPr>
          <p:cNvSpPr txBox="1"/>
          <p:nvPr/>
        </p:nvSpPr>
        <p:spPr>
          <a:xfrm>
            <a:off x="6878460" y="4916772"/>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grpSp>
        <p:nvGrpSpPr>
          <p:cNvPr id="107" name="Group 106">
            <a:extLst>
              <a:ext uri="{FF2B5EF4-FFF2-40B4-BE49-F238E27FC236}">
                <a16:creationId xmlns:a16="http://schemas.microsoft.com/office/drawing/2014/main" id="{D09DBBFD-23D5-4E5D-A4D4-022C5651C47C}"/>
              </a:ext>
            </a:extLst>
          </p:cNvPr>
          <p:cNvGrpSpPr/>
          <p:nvPr/>
        </p:nvGrpSpPr>
        <p:grpSpPr>
          <a:xfrm>
            <a:off x="4592256" y="4691755"/>
            <a:ext cx="1316614" cy="489187"/>
            <a:chOff x="4669589" y="1486483"/>
            <a:chExt cx="1316614" cy="489187"/>
          </a:xfrm>
        </p:grpSpPr>
        <p:pic>
          <p:nvPicPr>
            <p:cNvPr id="108" name="Graphic 107">
              <a:extLst>
                <a:ext uri="{FF2B5EF4-FFF2-40B4-BE49-F238E27FC236}">
                  <a16:creationId xmlns:a16="http://schemas.microsoft.com/office/drawing/2014/main" id="{A43DDFAE-43D1-4414-98A7-04BF5E1CBA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109" name="TextBox 108">
              <a:extLst>
                <a:ext uri="{FF2B5EF4-FFF2-40B4-BE49-F238E27FC236}">
                  <a16:creationId xmlns:a16="http://schemas.microsoft.com/office/drawing/2014/main" id="{F0D33E57-CB68-4782-81FF-6547A7D33665}"/>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27" name="TextBox 26">
            <a:extLst>
              <a:ext uri="{FF2B5EF4-FFF2-40B4-BE49-F238E27FC236}">
                <a16:creationId xmlns:a16="http://schemas.microsoft.com/office/drawing/2014/main" id="{F7FF3A93-3080-4B42-8106-8C490781F694}"/>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pic>
        <p:nvPicPr>
          <p:cNvPr id="28" name="Picture 10" descr="azure-kubernetes-service - Microsoft Q&amp;A">
            <a:extLst>
              <a:ext uri="{FF2B5EF4-FFF2-40B4-BE49-F238E27FC236}">
                <a16:creationId xmlns:a16="http://schemas.microsoft.com/office/drawing/2014/main" id="{47B54747-8867-459D-9309-3B716EDBA3AF}"/>
              </a:ext>
            </a:extLst>
          </p:cNvPr>
          <p:cNvPicPr>
            <a:picLocks noChangeAspect="1" noChangeArrowheads="1"/>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azure-kubernetes-service - Microsoft Q&amp;A">
            <a:extLst>
              <a:ext uri="{FF2B5EF4-FFF2-40B4-BE49-F238E27FC236}">
                <a16:creationId xmlns:a16="http://schemas.microsoft.com/office/drawing/2014/main" id="{27B36332-E033-4FBA-AE48-6BCEFED5A97B}"/>
              </a:ext>
            </a:extLst>
          </p:cNvPr>
          <p:cNvPicPr>
            <a:picLocks noChangeAspect="1" noChangeArrowheads="1"/>
          </p:cNvPicPr>
          <p:nvPr/>
        </p:nvPicPr>
        <p:blipFill>
          <a:blip r:embed="rId2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87862" y="5703130"/>
            <a:ext cx="402585" cy="4025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33969760"/>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2000"/>
                                        <p:tgtEl>
                                          <p:spTgt spid="4098"/>
                                        </p:tgtEl>
                                      </p:cBhvr>
                                    </p:animEffect>
                                    <p:anim calcmode="lin" valueType="num">
                                      <p:cBhvr>
                                        <p:cTn id="18" dur="2000" fill="hold"/>
                                        <p:tgtEl>
                                          <p:spTgt spid="4098"/>
                                        </p:tgtEl>
                                        <p:attrNameLst>
                                          <p:attrName>ppt_w</p:attrName>
                                        </p:attrNameLst>
                                      </p:cBhvr>
                                      <p:tavLst>
                                        <p:tav tm="0" fmla="#ppt_w*sin(2.5*pi*$)">
                                          <p:val>
                                            <p:fltVal val="0"/>
                                          </p:val>
                                        </p:tav>
                                        <p:tav tm="100000">
                                          <p:val>
                                            <p:fltVal val="1"/>
                                          </p:val>
                                        </p:tav>
                                      </p:tavLst>
                                    </p:anim>
                                    <p:anim calcmode="lin" valueType="num">
                                      <p:cBhvr>
                                        <p:cTn id="19" dur="2000" fill="hold"/>
                                        <p:tgtEl>
                                          <p:spTgt spid="409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41D3D0CC-2BA3-4E22-BFF0-A61E79F30AC3}"/>
              </a:ext>
            </a:extLst>
          </p:cNvPr>
          <p:cNvSpPr/>
          <p:nvPr/>
        </p:nvSpPr>
        <p:spPr>
          <a:xfrm>
            <a:off x="8222464" y="3890732"/>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6A40CEED-140B-4215-A5DD-87415D52C899}"/>
              </a:ext>
            </a:extLst>
          </p:cNvPr>
          <p:cNvSpPr/>
          <p:nvPr/>
        </p:nvSpPr>
        <p:spPr>
          <a:xfrm>
            <a:off x="2561360" y="3917108"/>
            <a:ext cx="1562413"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E5F2414-97FD-4096-9C81-D21B30A8013E}"/>
              </a:ext>
            </a:extLst>
          </p:cNvPr>
          <p:cNvSpPr/>
          <p:nvPr/>
        </p:nvSpPr>
        <p:spPr>
          <a:xfrm>
            <a:off x="4449920" y="3907788"/>
            <a:ext cx="1562413"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50D3D8CF-83CC-495E-9EDF-09A35429E52A}"/>
              </a:ext>
            </a:extLst>
          </p:cNvPr>
          <p:cNvSpPr/>
          <p:nvPr/>
        </p:nvSpPr>
        <p:spPr>
          <a:xfrm>
            <a:off x="8222464" y="647560"/>
            <a:ext cx="1347982" cy="2205469"/>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pic>
        <p:nvPicPr>
          <p:cNvPr id="36" name="Graphic 35">
            <a:extLst>
              <a:ext uri="{FF2B5EF4-FFF2-40B4-BE49-F238E27FC236}">
                <a16:creationId xmlns:a16="http://schemas.microsoft.com/office/drawing/2014/main" id="{08DC6515-6EAD-4E8D-8481-49E6F879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4444" y="2225444"/>
            <a:ext cx="368279" cy="337589"/>
          </a:xfrm>
          <a:prstGeom prst="rect">
            <a:avLst/>
          </a:prstGeom>
          <a:effectLst>
            <a:outerShdw blurRad="50800" dist="38100" dir="5400000" algn="t" rotWithShape="0">
              <a:prstClr val="black">
                <a:alpha val="40000"/>
              </a:prstClr>
            </a:outerShdw>
          </a:effectLst>
        </p:spPr>
      </p:pic>
      <p:pic>
        <p:nvPicPr>
          <p:cNvPr id="52" name="Graphic 51">
            <a:extLst>
              <a:ext uri="{FF2B5EF4-FFF2-40B4-BE49-F238E27FC236}">
                <a16:creationId xmlns:a16="http://schemas.microsoft.com/office/drawing/2014/main" id="{2EED29DE-E83F-4B69-ACCB-578DD15C42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0542" y="1576535"/>
            <a:ext cx="337589" cy="337589"/>
          </a:xfrm>
          <a:prstGeom prst="rect">
            <a:avLst/>
          </a:prstGeom>
          <a:effectLst>
            <a:outerShdw blurRad="50800" dist="38100" dir="5400000" algn="t" rotWithShape="0">
              <a:prstClr val="black">
                <a:alpha val="40000"/>
              </a:prstClr>
            </a:outerShdw>
          </a:effectLst>
        </p:spPr>
      </p:pic>
      <p:sp>
        <p:nvSpPr>
          <p:cNvPr id="67" name="TextBox 66">
            <a:extLst>
              <a:ext uri="{FF2B5EF4-FFF2-40B4-BE49-F238E27FC236}">
                <a16:creationId xmlns:a16="http://schemas.microsoft.com/office/drawing/2014/main" id="{50F94EBA-68F3-4081-8E6D-8BE1D9CF1C85}"/>
              </a:ext>
            </a:extLst>
          </p:cNvPr>
          <p:cNvSpPr txBox="1"/>
          <p:nvPr/>
        </p:nvSpPr>
        <p:spPr>
          <a:xfrm>
            <a:off x="8215043"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sp>
        <p:nvSpPr>
          <p:cNvPr id="96" name="TextBox 95">
            <a:extLst>
              <a:ext uri="{FF2B5EF4-FFF2-40B4-BE49-F238E27FC236}">
                <a16:creationId xmlns:a16="http://schemas.microsoft.com/office/drawing/2014/main" id="{540E8CC1-5593-41F0-A6E9-15D3FC2A206F}"/>
              </a:ext>
            </a:extLst>
          </p:cNvPr>
          <p:cNvSpPr txBox="1"/>
          <p:nvPr/>
        </p:nvSpPr>
        <p:spPr>
          <a:xfrm>
            <a:off x="8628131"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98" name="TextBox 97">
            <a:extLst>
              <a:ext uri="{FF2B5EF4-FFF2-40B4-BE49-F238E27FC236}">
                <a16:creationId xmlns:a16="http://schemas.microsoft.com/office/drawing/2014/main" id="{B4F04A1A-B8A6-410C-9369-DABC160925FD}"/>
              </a:ext>
            </a:extLst>
          </p:cNvPr>
          <p:cNvSpPr txBox="1"/>
          <p:nvPr/>
        </p:nvSpPr>
        <p:spPr>
          <a:xfrm>
            <a:off x="8628130" y="2267279"/>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a:t>
            </a:r>
          </a:p>
        </p:txBody>
      </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0" name="TextBox 69">
            <a:extLst>
              <a:ext uri="{FF2B5EF4-FFF2-40B4-BE49-F238E27FC236}">
                <a16:creationId xmlns:a16="http://schemas.microsoft.com/office/drawing/2014/main" id="{D63E17BD-F473-4F0D-B2DC-FDCEBFF331A1}"/>
              </a:ext>
            </a:extLst>
          </p:cNvPr>
          <p:cNvSpPr txBox="1"/>
          <p:nvPr/>
        </p:nvSpPr>
        <p:spPr>
          <a:xfrm>
            <a:off x="2884496" y="5253694"/>
            <a:ext cx="93867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75000"/>
                    <a:lumOff val="25000"/>
                  </a:schemeClr>
                </a:solidFill>
                <a:effectLst/>
                <a:uLnTx/>
                <a:uFillTx/>
                <a:latin typeface="Segoe UI"/>
                <a:ea typeface="+mn-ea"/>
                <a:cs typeface="+mn-cs"/>
              </a:rPr>
              <a:t>Firewall</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10"/>
          <a:stretch>
            <a:fillRect/>
          </a:stretch>
        </p:blipFill>
        <p:spPr>
          <a:xfrm>
            <a:off x="3116339" y="4680390"/>
            <a:ext cx="505492" cy="505492"/>
          </a:xfrm>
          <a:prstGeom prst="rect">
            <a:avLst/>
          </a:prstGeom>
        </p:spPr>
      </p:pic>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11"/>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84A7D4A1-3F38-466B-AD93-BBEA00072A88}"/>
              </a:ext>
            </a:extLst>
          </p:cNvPr>
          <p:cNvSpPr txBox="1"/>
          <p:nvPr/>
        </p:nvSpPr>
        <p:spPr>
          <a:xfrm>
            <a:off x="6403452" y="4698690"/>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Functions Subnet</a:t>
            </a:r>
          </a:p>
        </p:txBody>
      </p:sp>
      <p:pic>
        <p:nvPicPr>
          <p:cNvPr id="93" name="Picture 92">
            <a:extLst>
              <a:ext uri="{FF2B5EF4-FFF2-40B4-BE49-F238E27FC236}">
                <a16:creationId xmlns:a16="http://schemas.microsoft.com/office/drawing/2014/main" id="{7B6927D6-589E-4C8C-B4CE-45360661C57D}"/>
              </a:ext>
            </a:extLst>
          </p:cNvPr>
          <p:cNvPicPr>
            <a:picLocks noChangeAspect="1"/>
          </p:cNvPicPr>
          <p:nvPr/>
        </p:nvPicPr>
        <p:blipFill>
          <a:blip r:embed="rId12"/>
          <a:stretch>
            <a:fillRect/>
          </a:stretch>
        </p:blipFill>
        <p:spPr>
          <a:xfrm>
            <a:off x="8444730" y="4040659"/>
            <a:ext cx="372590" cy="345493"/>
          </a:xfrm>
          <a:prstGeom prst="rect">
            <a:avLst/>
          </a:prstGeom>
        </p:spPr>
      </p:pic>
      <p:pic>
        <p:nvPicPr>
          <p:cNvPr id="49" name="Picture 48">
            <a:extLst>
              <a:ext uri="{FF2B5EF4-FFF2-40B4-BE49-F238E27FC236}">
                <a16:creationId xmlns:a16="http://schemas.microsoft.com/office/drawing/2014/main" id="{A2A48505-ACC6-4E68-B3F0-F22447A9F913}"/>
              </a:ext>
            </a:extLst>
          </p:cNvPr>
          <p:cNvPicPr>
            <a:picLocks noChangeAspect="1"/>
          </p:cNvPicPr>
          <p:nvPr/>
        </p:nvPicPr>
        <p:blipFill>
          <a:blip r:embed="rId12"/>
          <a:stretch>
            <a:fillRect/>
          </a:stretch>
        </p:blipFill>
        <p:spPr>
          <a:xfrm>
            <a:off x="8875184" y="4044593"/>
            <a:ext cx="372590" cy="345493"/>
          </a:xfrm>
          <a:prstGeom prst="rect">
            <a:avLst/>
          </a:prstGeom>
        </p:spPr>
      </p:pic>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kubernetes-service - Microsoft Q&amp;A">
            <a:extLst>
              <a:ext uri="{FF2B5EF4-FFF2-40B4-BE49-F238E27FC236}">
                <a16:creationId xmlns:a16="http://schemas.microsoft.com/office/drawing/2014/main" id="{D44D1F94-5360-49FA-80C0-F7704AAC33EC}"/>
              </a:ext>
            </a:extLst>
          </p:cNvPr>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azure-kubernetes-service - Microsoft Q&amp;A">
            <a:extLst>
              <a:ext uri="{FF2B5EF4-FFF2-40B4-BE49-F238E27FC236}">
                <a16:creationId xmlns:a16="http://schemas.microsoft.com/office/drawing/2014/main" id="{085D4781-9609-485C-A327-6A76129530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73291" y="5752236"/>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16"/>
          <a:stretch>
            <a:fillRect/>
          </a:stretch>
        </p:blipFill>
        <p:spPr>
          <a:xfrm>
            <a:off x="2114253" y="4637517"/>
            <a:ext cx="603250" cy="603250"/>
          </a:xfrm>
          <a:prstGeom prst="rect">
            <a:avLst/>
          </a:prstGeom>
        </p:spPr>
      </p:pic>
      <p:sp>
        <p:nvSpPr>
          <p:cNvPr id="24" name="TextBox 23">
            <a:extLst>
              <a:ext uri="{FF2B5EF4-FFF2-40B4-BE49-F238E27FC236}">
                <a16:creationId xmlns:a16="http://schemas.microsoft.com/office/drawing/2014/main" id="{94005CFB-98D7-4AA4-BFED-C8FD4481E314}"/>
              </a:ext>
            </a:extLst>
          </p:cNvPr>
          <p:cNvSpPr txBox="1"/>
          <p:nvPr/>
        </p:nvSpPr>
        <p:spPr>
          <a:xfrm>
            <a:off x="2507760" y="5920205"/>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Gateway Subnet</a:t>
            </a:r>
          </a:p>
        </p:txBody>
      </p:sp>
      <p:sp>
        <p:nvSpPr>
          <p:cNvPr id="25" name="TextBox 24">
            <a:extLst>
              <a:ext uri="{FF2B5EF4-FFF2-40B4-BE49-F238E27FC236}">
                <a16:creationId xmlns:a16="http://schemas.microsoft.com/office/drawing/2014/main" id="{A963A4B9-2843-4FBB-AC36-8F36E44B2A70}"/>
              </a:ext>
            </a:extLst>
          </p:cNvPr>
          <p:cNvSpPr txBox="1"/>
          <p:nvPr/>
        </p:nvSpPr>
        <p:spPr>
          <a:xfrm>
            <a:off x="4364270" y="599950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API Management </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Subnet</a:t>
            </a:r>
          </a:p>
        </p:txBody>
      </p:sp>
      <p:sp>
        <p:nvSpPr>
          <p:cNvPr id="26" name="TextBox 25">
            <a:extLst>
              <a:ext uri="{FF2B5EF4-FFF2-40B4-BE49-F238E27FC236}">
                <a16:creationId xmlns:a16="http://schemas.microsoft.com/office/drawing/2014/main" id="{39895431-FA03-4F7D-8828-92DC2C42DE25}"/>
              </a:ext>
            </a:extLst>
          </p:cNvPr>
          <p:cNvSpPr txBox="1"/>
          <p:nvPr/>
        </p:nvSpPr>
        <p:spPr>
          <a:xfrm>
            <a:off x="8036868" y="4702012"/>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p>
        </p:txBody>
      </p:sp>
      <p:sp>
        <p:nvSpPr>
          <p:cNvPr id="29" name="TextBox 28">
            <a:extLst>
              <a:ext uri="{FF2B5EF4-FFF2-40B4-BE49-F238E27FC236}">
                <a16:creationId xmlns:a16="http://schemas.microsoft.com/office/drawing/2014/main" id="{60EBA38B-2304-4AB9-AF50-C9C43064DA7C}"/>
              </a:ext>
            </a:extLst>
          </p:cNvPr>
          <p:cNvSpPr txBox="1"/>
          <p:nvPr/>
        </p:nvSpPr>
        <p:spPr>
          <a:xfrm>
            <a:off x="98430" y="5248176"/>
            <a:ext cx="2068946" cy="646331"/>
          </a:xfrm>
          <a:prstGeom prst="rect">
            <a:avLst/>
          </a:prstGeom>
          <a:noFill/>
        </p:spPr>
        <p:txBody>
          <a:bodyPr wrap="square" rtlCol="0">
            <a:spAutoFit/>
          </a:bodyPr>
          <a:lstStyle/>
          <a:p>
            <a:r>
              <a:rPr lang="en-AU">
                <a:solidFill>
                  <a:srgbClr val="404040"/>
                </a:solidFill>
              </a:rPr>
              <a:t>VNet</a:t>
            </a:r>
          </a:p>
          <a:p>
            <a:r>
              <a:rPr lang="en-AU">
                <a:solidFill>
                  <a:srgbClr val="404040"/>
                </a:solidFill>
              </a:rPr>
              <a:t>Integration</a:t>
            </a:r>
          </a:p>
        </p:txBody>
      </p:sp>
      <p:sp>
        <p:nvSpPr>
          <p:cNvPr id="112" name="Rectangle 111">
            <a:extLst>
              <a:ext uri="{FF2B5EF4-FFF2-40B4-BE49-F238E27FC236}">
                <a16:creationId xmlns:a16="http://schemas.microsoft.com/office/drawing/2014/main" id="{2110B872-BAEB-45AF-9ED4-F4959041D849}"/>
              </a:ext>
            </a:extLst>
          </p:cNvPr>
          <p:cNvSpPr/>
          <p:nvPr/>
        </p:nvSpPr>
        <p:spPr>
          <a:xfrm>
            <a:off x="6483571" y="649870"/>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5C560CFE-4933-447F-9126-41470229734B}"/>
              </a:ext>
            </a:extLst>
          </p:cNvPr>
          <p:cNvSpPr txBox="1"/>
          <p:nvPr/>
        </p:nvSpPr>
        <p:spPr>
          <a:xfrm>
            <a:off x="6495697" y="646528"/>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APIs</a:t>
            </a:r>
          </a:p>
        </p:txBody>
      </p:sp>
      <p:sp>
        <p:nvSpPr>
          <p:cNvPr id="2" name="Rectangle 1">
            <a:extLst>
              <a:ext uri="{FF2B5EF4-FFF2-40B4-BE49-F238E27FC236}">
                <a16:creationId xmlns:a16="http://schemas.microsoft.com/office/drawing/2014/main" id="{EE571B54-63C9-4FC1-B098-9D52CB9CD65B}"/>
              </a:ext>
            </a:extLst>
          </p:cNvPr>
          <p:cNvSpPr/>
          <p:nvPr/>
        </p:nvSpPr>
        <p:spPr>
          <a:xfrm>
            <a:off x="6491330" y="3907788"/>
            <a:ext cx="1562413" cy="770571"/>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FAE22CA4-D549-4ADD-BC44-5E93721D7CEF}"/>
              </a:ext>
            </a:extLst>
          </p:cNvPr>
          <p:cNvCxnSpPr>
            <a:cxnSpLocks/>
            <a:stCxn id="112" idx="2"/>
            <a:endCxn id="2" idx="0"/>
          </p:cNvCxnSpPr>
          <p:nvPr/>
        </p:nvCxnSpPr>
        <p:spPr>
          <a:xfrm>
            <a:off x="7264778" y="2855340"/>
            <a:ext cx="7759" cy="105244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E10DF88-DCEB-489C-B006-BC1E45FBF286}"/>
              </a:ext>
            </a:extLst>
          </p:cNvPr>
          <p:cNvSpPr txBox="1"/>
          <p:nvPr/>
        </p:nvSpPr>
        <p:spPr>
          <a:xfrm>
            <a:off x="6332593" y="3003224"/>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050">
                <a:solidFill>
                  <a:srgbClr val="C00000"/>
                </a:solidFill>
                <a:latin typeface="Segoe UI"/>
              </a:rPr>
              <a:t>VNet Integration</a:t>
            </a:r>
            <a:endParaRPr kumimoji="0" lang="en-AU" sz="1050" b="0" i="0" u="none" strike="noStrike" kern="1200" cap="none" spc="0" normalizeH="0" baseline="0" noProof="0">
              <a:ln>
                <a:noFill/>
              </a:ln>
              <a:solidFill>
                <a:srgbClr val="C00000"/>
              </a:solidFill>
              <a:effectLst/>
              <a:uLnTx/>
              <a:uFillTx/>
              <a:latin typeface="Segoe UI"/>
            </a:endParaRPr>
          </a:p>
        </p:txBody>
      </p:sp>
      <p:sp>
        <p:nvSpPr>
          <p:cNvPr id="4" name="TextBox 3">
            <a:extLst>
              <a:ext uri="{FF2B5EF4-FFF2-40B4-BE49-F238E27FC236}">
                <a16:creationId xmlns:a16="http://schemas.microsoft.com/office/drawing/2014/main" id="{77E5CB47-25E4-4C04-8572-87AC4FFF3523}"/>
              </a:ext>
            </a:extLst>
          </p:cNvPr>
          <p:cNvSpPr txBox="1"/>
          <p:nvPr/>
        </p:nvSpPr>
        <p:spPr>
          <a:xfrm>
            <a:off x="8252826" y="4390086"/>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cxnSp>
        <p:nvCxnSpPr>
          <p:cNvPr id="83" name="Straight Arrow Connector 82">
            <a:extLst>
              <a:ext uri="{FF2B5EF4-FFF2-40B4-BE49-F238E27FC236}">
                <a16:creationId xmlns:a16="http://schemas.microsoft.com/office/drawing/2014/main" id="{34BCFB0E-7D0B-4E4F-B520-DF499625A4E6}"/>
              </a:ext>
            </a:extLst>
          </p:cNvPr>
          <p:cNvCxnSpPr>
            <a:cxnSpLocks/>
          </p:cNvCxnSpPr>
          <p:nvPr/>
        </p:nvCxnSpPr>
        <p:spPr>
          <a:xfrm>
            <a:off x="9645117" y="4964151"/>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104">
            <a:extLst>
              <a:ext uri="{FF2B5EF4-FFF2-40B4-BE49-F238E27FC236}">
                <a16:creationId xmlns:a16="http://schemas.microsoft.com/office/drawing/2014/main" id="{C8A9A3B8-7077-446A-B4CE-44B97423CA1D}"/>
              </a:ext>
            </a:extLst>
          </p:cNvPr>
          <p:cNvCxnSpPr>
            <a:cxnSpLocks/>
          </p:cNvCxnSpPr>
          <p:nvPr/>
        </p:nvCxnSpPr>
        <p:spPr>
          <a:xfrm>
            <a:off x="876300" y="4939142"/>
            <a:ext cx="1237953"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DA44ADC-F62D-4DD3-B9D1-FB2C9377764A}"/>
              </a:ext>
            </a:extLst>
          </p:cNvPr>
          <p:cNvSpPr txBox="1"/>
          <p:nvPr/>
        </p:nvSpPr>
        <p:spPr>
          <a:xfrm>
            <a:off x="1222792" y="4946869"/>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lvl="0">
              <a:defRPr/>
            </a:pPr>
            <a:r>
              <a:rPr lang="en-AU" sz="1050">
                <a:solidFill>
                  <a:srgbClr val="BC8F00"/>
                </a:solidFill>
              </a:rPr>
              <a:t>23.123.67.3</a:t>
            </a:r>
            <a:endParaRPr kumimoji="0" lang="en-AU" sz="1050" b="0" i="0" u="none" strike="noStrike" kern="1200" cap="none" spc="0" normalizeH="0" baseline="0" noProof="0">
              <a:ln>
                <a:noFill/>
              </a:ln>
              <a:solidFill>
                <a:srgbClr val="BC8F00"/>
              </a:solidFill>
              <a:effectLst/>
              <a:uLnTx/>
              <a:uFillTx/>
              <a:latin typeface="Segoe UI"/>
              <a:ea typeface="+mn-ea"/>
              <a:cs typeface="+mn-cs"/>
            </a:endParaRPr>
          </a:p>
        </p:txBody>
      </p:sp>
      <p:cxnSp>
        <p:nvCxnSpPr>
          <p:cNvPr id="84" name="Straight Arrow Connector 83">
            <a:extLst>
              <a:ext uri="{FF2B5EF4-FFF2-40B4-BE49-F238E27FC236}">
                <a16:creationId xmlns:a16="http://schemas.microsoft.com/office/drawing/2014/main" id="{9BA39CF8-8248-4852-B4FB-D78D62B5C8B2}"/>
              </a:ext>
            </a:extLst>
          </p:cNvPr>
          <p:cNvCxnSpPr>
            <a:cxnSpLocks/>
          </p:cNvCxnSpPr>
          <p:nvPr/>
        </p:nvCxnSpPr>
        <p:spPr>
          <a:xfrm flipV="1">
            <a:off x="8896455" y="2855339"/>
            <a:ext cx="0" cy="103539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4FC8E5C6-A569-4DB1-9C41-0BE0EE2090E4}"/>
              </a:ext>
            </a:extLst>
          </p:cNvPr>
          <p:cNvGrpSpPr/>
          <p:nvPr/>
        </p:nvGrpSpPr>
        <p:grpSpPr>
          <a:xfrm>
            <a:off x="4592256" y="4680390"/>
            <a:ext cx="1316614" cy="489187"/>
            <a:chOff x="4669589" y="1486483"/>
            <a:chExt cx="1316614" cy="489187"/>
          </a:xfrm>
        </p:grpSpPr>
        <p:pic>
          <p:nvPicPr>
            <p:cNvPr id="64" name="Graphic 63">
              <a:extLst>
                <a:ext uri="{FF2B5EF4-FFF2-40B4-BE49-F238E27FC236}">
                  <a16:creationId xmlns:a16="http://schemas.microsoft.com/office/drawing/2014/main" id="{009A3B10-47CA-440C-BF6E-9FBF0C26B29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65" name="TextBox 64">
              <a:extLst>
                <a:ext uri="{FF2B5EF4-FFF2-40B4-BE49-F238E27FC236}">
                  <a16:creationId xmlns:a16="http://schemas.microsoft.com/office/drawing/2014/main" id="{BC2859DB-CC95-4BD2-8A74-A5AE3C701C71}"/>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8" name="TextBox 7">
            <a:extLst>
              <a:ext uri="{FF2B5EF4-FFF2-40B4-BE49-F238E27FC236}">
                <a16:creationId xmlns:a16="http://schemas.microsoft.com/office/drawing/2014/main" id="{2AE9F233-CB75-4B86-A498-D80BA0287790}"/>
              </a:ext>
            </a:extLst>
          </p:cNvPr>
          <p:cNvSpPr txBox="1"/>
          <p:nvPr/>
        </p:nvSpPr>
        <p:spPr>
          <a:xfrm>
            <a:off x="4441729" y="3900726"/>
            <a:ext cx="1423941" cy="415498"/>
          </a:xfrm>
          <a:prstGeom prst="rect">
            <a:avLst/>
          </a:prstGeom>
          <a:noFill/>
        </p:spPr>
        <p:txBody>
          <a:bodyPr wrap="square" rtlCol="0">
            <a:spAutoFit/>
          </a:bodyPr>
          <a:lstStyle/>
          <a:p>
            <a:r>
              <a:rPr lang="en-AU" sz="1050">
                <a:solidFill>
                  <a:schemeClr val="tx1">
                    <a:lumMod val="50000"/>
                    <a:lumOff val="50000"/>
                  </a:schemeClr>
                </a:solidFill>
              </a:rPr>
              <a:t>API Management</a:t>
            </a:r>
            <a:br>
              <a:rPr lang="en-AU" sz="1050">
                <a:solidFill>
                  <a:schemeClr val="tx1">
                    <a:lumMod val="50000"/>
                    <a:lumOff val="50000"/>
                  </a:schemeClr>
                </a:solidFill>
              </a:rPr>
            </a:br>
            <a:r>
              <a:rPr lang="en-AU" sz="1050">
                <a:solidFill>
                  <a:schemeClr val="tx1">
                    <a:lumMod val="50000"/>
                    <a:lumOff val="50000"/>
                  </a:schemeClr>
                </a:solidFill>
              </a:rPr>
              <a:t>(Premium)</a:t>
            </a:r>
          </a:p>
        </p:txBody>
      </p:sp>
      <p:pic>
        <p:nvPicPr>
          <p:cNvPr id="18" name="Graphic 17">
            <a:extLst>
              <a:ext uri="{FF2B5EF4-FFF2-40B4-BE49-F238E27FC236}">
                <a16:creationId xmlns:a16="http://schemas.microsoft.com/office/drawing/2014/main" id="{BBAE2D34-C281-4719-9FBA-7AD5F9DCE4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206" y="1325347"/>
            <a:ext cx="371365" cy="371365"/>
          </a:xfrm>
          <a:prstGeom prst="rect">
            <a:avLst/>
          </a:prstGeom>
          <a:effectLst>
            <a:outerShdw blurRad="50800" dist="38100" dir="5400000" algn="t" rotWithShape="0">
              <a:prstClr val="black">
                <a:alpha val="40000"/>
              </a:prstClr>
            </a:outerShdw>
          </a:effectLst>
        </p:spPr>
      </p:pic>
      <p:sp>
        <p:nvSpPr>
          <p:cNvPr id="20" name="TextBox 19">
            <a:extLst>
              <a:ext uri="{FF2B5EF4-FFF2-40B4-BE49-F238E27FC236}">
                <a16:creationId xmlns:a16="http://schemas.microsoft.com/office/drawing/2014/main" id="{516B0465-F05A-4DBD-B478-847057A6AB60}"/>
              </a:ext>
            </a:extLst>
          </p:cNvPr>
          <p:cNvSpPr txBox="1"/>
          <p:nvPr/>
        </p:nvSpPr>
        <p:spPr>
          <a:xfrm>
            <a:off x="6906308" y="1356223"/>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pic>
        <p:nvPicPr>
          <p:cNvPr id="21" name="Picture 20">
            <a:extLst>
              <a:ext uri="{FF2B5EF4-FFF2-40B4-BE49-F238E27FC236}">
                <a16:creationId xmlns:a16="http://schemas.microsoft.com/office/drawing/2014/main" id="{9005604D-BC99-4E38-B89B-1C91C3B44E67}"/>
              </a:ext>
            </a:extLst>
          </p:cNvPr>
          <p:cNvPicPr>
            <a:picLocks noChangeAspect="1"/>
          </p:cNvPicPr>
          <p:nvPr/>
        </p:nvPicPr>
        <p:blipFill>
          <a:blip r:embed="rId11"/>
          <a:stretch>
            <a:fillRect/>
          </a:stretch>
        </p:blipFill>
        <p:spPr>
          <a:xfrm>
            <a:off x="6496611" y="1829860"/>
            <a:ext cx="539750" cy="444500"/>
          </a:xfrm>
          <a:prstGeom prst="rect">
            <a:avLst/>
          </a:prstGeom>
        </p:spPr>
      </p:pic>
      <p:sp>
        <p:nvSpPr>
          <p:cNvPr id="23" name="TextBox 22">
            <a:extLst>
              <a:ext uri="{FF2B5EF4-FFF2-40B4-BE49-F238E27FC236}">
                <a16:creationId xmlns:a16="http://schemas.microsoft.com/office/drawing/2014/main" id="{30BD4079-B551-415D-AF1F-440E85638708}"/>
              </a:ext>
            </a:extLst>
          </p:cNvPr>
          <p:cNvSpPr txBox="1"/>
          <p:nvPr/>
        </p:nvSpPr>
        <p:spPr>
          <a:xfrm>
            <a:off x="6938705" y="1812039"/>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sp>
        <p:nvSpPr>
          <p:cNvPr id="28" name="TextBox 27">
            <a:extLst>
              <a:ext uri="{FF2B5EF4-FFF2-40B4-BE49-F238E27FC236}">
                <a16:creationId xmlns:a16="http://schemas.microsoft.com/office/drawing/2014/main" id="{DE0F24F1-2CC0-4ACC-B23C-39EB499EEEBF}"/>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cxnSp>
        <p:nvCxnSpPr>
          <p:cNvPr id="97" name="Connector: Elbow 84">
            <a:extLst>
              <a:ext uri="{FF2B5EF4-FFF2-40B4-BE49-F238E27FC236}">
                <a16:creationId xmlns:a16="http://schemas.microsoft.com/office/drawing/2014/main" id="{5D3EC8A1-F332-469A-811D-8A664372D1C9}"/>
              </a:ext>
            </a:extLst>
          </p:cNvPr>
          <p:cNvCxnSpPr>
            <a:cxnSpLocks/>
          </p:cNvCxnSpPr>
          <p:nvPr/>
        </p:nvCxnSpPr>
        <p:spPr>
          <a:xfrm flipV="1">
            <a:off x="2717503" y="4933136"/>
            <a:ext cx="398836" cy="6006"/>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07882010"/>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41D3D0CC-2BA3-4E22-BFF0-A61E79F30AC3}"/>
              </a:ext>
            </a:extLst>
          </p:cNvPr>
          <p:cNvSpPr/>
          <p:nvPr/>
        </p:nvSpPr>
        <p:spPr>
          <a:xfrm>
            <a:off x="8222464" y="3890732"/>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6A40CEED-140B-4215-A5DD-87415D52C899}"/>
              </a:ext>
            </a:extLst>
          </p:cNvPr>
          <p:cNvSpPr/>
          <p:nvPr/>
        </p:nvSpPr>
        <p:spPr>
          <a:xfrm>
            <a:off x="2561360" y="3917108"/>
            <a:ext cx="1562413" cy="2003097"/>
          </a:xfrm>
          <a:prstGeom prst="rect">
            <a:avLst/>
          </a:prstGeom>
          <a:solidFill>
            <a:schemeClr val="bg1">
              <a:lumMod val="95000"/>
            </a:schemeClr>
          </a:solidFill>
          <a:ln>
            <a:solidFill>
              <a:srgbClr val="0070C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E5F2414-97FD-4096-9C81-D21B30A8013E}"/>
              </a:ext>
            </a:extLst>
          </p:cNvPr>
          <p:cNvSpPr/>
          <p:nvPr/>
        </p:nvSpPr>
        <p:spPr>
          <a:xfrm>
            <a:off x="4449920" y="3907788"/>
            <a:ext cx="1562413" cy="2003097"/>
          </a:xfrm>
          <a:prstGeom prst="rect">
            <a:avLst/>
          </a:prstGeom>
          <a:solidFill>
            <a:schemeClr val="bg1">
              <a:lumMod val="95000"/>
            </a:schemeClr>
          </a:solidFill>
          <a:ln>
            <a:solidFill>
              <a:srgbClr val="0070C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50D3D8CF-83CC-495E-9EDF-09A35429E52A}"/>
              </a:ext>
            </a:extLst>
          </p:cNvPr>
          <p:cNvSpPr/>
          <p:nvPr/>
        </p:nvSpPr>
        <p:spPr>
          <a:xfrm>
            <a:off x="8222464" y="647560"/>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pic>
        <p:nvPicPr>
          <p:cNvPr id="36" name="Graphic 35">
            <a:extLst>
              <a:ext uri="{FF2B5EF4-FFF2-40B4-BE49-F238E27FC236}">
                <a16:creationId xmlns:a16="http://schemas.microsoft.com/office/drawing/2014/main" id="{08DC6515-6EAD-4E8D-8481-49E6F879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4444" y="2225444"/>
            <a:ext cx="368279" cy="337589"/>
          </a:xfrm>
          <a:prstGeom prst="rect">
            <a:avLst/>
          </a:prstGeom>
          <a:effectLst>
            <a:outerShdw blurRad="50800" dist="38100" dir="5400000" algn="t" rotWithShape="0">
              <a:prstClr val="black">
                <a:alpha val="40000"/>
              </a:prstClr>
            </a:outerShdw>
          </a:effectLst>
        </p:spPr>
      </p:pic>
      <p:pic>
        <p:nvPicPr>
          <p:cNvPr id="52" name="Graphic 51">
            <a:extLst>
              <a:ext uri="{FF2B5EF4-FFF2-40B4-BE49-F238E27FC236}">
                <a16:creationId xmlns:a16="http://schemas.microsoft.com/office/drawing/2014/main" id="{2EED29DE-E83F-4B69-ACCB-578DD15C42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0542" y="1576535"/>
            <a:ext cx="337589" cy="337589"/>
          </a:xfrm>
          <a:prstGeom prst="rect">
            <a:avLst/>
          </a:prstGeom>
          <a:effectLst>
            <a:outerShdw blurRad="50800" dist="38100" dir="5400000" algn="t" rotWithShape="0">
              <a:prstClr val="black">
                <a:alpha val="40000"/>
              </a:prstClr>
            </a:outerShdw>
          </a:effectLst>
        </p:spPr>
      </p:pic>
      <p:sp>
        <p:nvSpPr>
          <p:cNvPr id="67" name="TextBox 66">
            <a:extLst>
              <a:ext uri="{FF2B5EF4-FFF2-40B4-BE49-F238E27FC236}">
                <a16:creationId xmlns:a16="http://schemas.microsoft.com/office/drawing/2014/main" id="{50F94EBA-68F3-4081-8E6D-8BE1D9CF1C85}"/>
              </a:ext>
            </a:extLst>
          </p:cNvPr>
          <p:cNvSpPr txBox="1"/>
          <p:nvPr/>
        </p:nvSpPr>
        <p:spPr>
          <a:xfrm>
            <a:off x="8215043"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sp>
        <p:nvSpPr>
          <p:cNvPr id="96" name="TextBox 95">
            <a:extLst>
              <a:ext uri="{FF2B5EF4-FFF2-40B4-BE49-F238E27FC236}">
                <a16:creationId xmlns:a16="http://schemas.microsoft.com/office/drawing/2014/main" id="{540E8CC1-5593-41F0-A6E9-15D3FC2A206F}"/>
              </a:ext>
            </a:extLst>
          </p:cNvPr>
          <p:cNvSpPr txBox="1"/>
          <p:nvPr/>
        </p:nvSpPr>
        <p:spPr>
          <a:xfrm>
            <a:off x="8628131"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98" name="TextBox 97">
            <a:extLst>
              <a:ext uri="{FF2B5EF4-FFF2-40B4-BE49-F238E27FC236}">
                <a16:creationId xmlns:a16="http://schemas.microsoft.com/office/drawing/2014/main" id="{B4F04A1A-B8A6-410C-9369-DABC160925FD}"/>
              </a:ext>
            </a:extLst>
          </p:cNvPr>
          <p:cNvSpPr txBox="1"/>
          <p:nvPr/>
        </p:nvSpPr>
        <p:spPr>
          <a:xfrm>
            <a:off x="8628130" y="2267279"/>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a:t>
            </a:r>
          </a:p>
        </p:txBody>
      </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0" name="TextBox 69">
            <a:extLst>
              <a:ext uri="{FF2B5EF4-FFF2-40B4-BE49-F238E27FC236}">
                <a16:creationId xmlns:a16="http://schemas.microsoft.com/office/drawing/2014/main" id="{D63E17BD-F473-4F0D-B2DC-FDCEBFF331A1}"/>
              </a:ext>
            </a:extLst>
          </p:cNvPr>
          <p:cNvSpPr txBox="1"/>
          <p:nvPr/>
        </p:nvSpPr>
        <p:spPr>
          <a:xfrm>
            <a:off x="2884496" y="5253694"/>
            <a:ext cx="93867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a:ln>
                  <a:noFill/>
                </a:ln>
                <a:solidFill>
                  <a:prstClr val="black">
                    <a:lumMod val="50000"/>
                    <a:lumOff val="50000"/>
                  </a:prstClr>
                </a:solidFill>
                <a:effectLst/>
                <a:uLnTx/>
                <a:uFillTx/>
                <a:latin typeface="Segoe UI"/>
                <a:ea typeface="+mn-ea"/>
                <a:cs typeface="+mn-cs"/>
              </a:rPr>
              <a:t>Application Gateway</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10"/>
          <a:stretch>
            <a:fillRect/>
          </a:stretch>
        </p:blipFill>
        <p:spPr>
          <a:xfrm>
            <a:off x="3116339" y="4680390"/>
            <a:ext cx="505492" cy="505492"/>
          </a:xfrm>
          <a:prstGeom prst="rect">
            <a:avLst/>
          </a:prstGeom>
        </p:spPr>
      </p:pic>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11"/>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84A7D4A1-3F38-466B-AD93-BBEA00072A88}"/>
              </a:ext>
            </a:extLst>
          </p:cNvPr>
          <p:cNvSpPr txBox="1"/>
          <p:nvPr/>
        </p:nvSpPr>
        <p:spPr>
          <a:xfrm>
            <a:off x="6403452" y="4698690"/>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Functions Subnet</a:t>
            </a:r>
          </a:p>
        </p:txBody>
      </p:sp>
      <p:pic>
        <p:nvPicPr>
          <p:cNvPr id="93" name="Picture 92">
            <a:extLst>
              <a:ext uri="{FF2B5EF4-FFF2-40B4-BE49-F238E27FC236}">
                <a16:creationId xmlns:a16="http://schemas.microsoft.com/office/drawing/2014/main" id="{7B6927D6-589E-4C8C-B4CE-45360661C57D}"/>
              </a:ext>
            </a:extLst>
          </p:cNvPr>
          <p:cNvPicPr>
            <a:picLocks noChangeAspect="1"/>
          </p:cNvPicPr>
          <p:nvPr/>
        </p:nvPicPr>
        <p:blipFill>
          <a:blip r:embed="rId12"/>
          <a:stretch>
            <a:fillRect/>
          </a:stretch>
        </p:blipFill>
        <p:spPr>
          <a:xfrm>
            <a:off x="8444730" y="4040659"/>
            <a:ext cx="372590" cy="345493"/>
          </a:xfrm>
          <a:prstGeom prst="rect">
            <a:avLst/>
          </a:prstGeom>
        </p:spPr>
      </p:pic>
      <p:pic>
        <p:nvPicPr>
          <p:cNvPr id="49" name="Picture 48">
            <a:extLst>
              <a:ext uri="{FF2B5EF4-FFF2-40B4-BE49-F238E27FC236}">
                <a16:creationId xmlns:a16="http://schemas.microsoft.com/office/drawing/2014/main" id="{A2A48505-ACC6-4E68-B3F0-F22447A9F913}"/>
              </a:ext>
            </a:extLst>
          </p:cNvPr>
          <p:cNvPicPr>
            <a:picLocks noChangeAspect="1"/>
          </p:cNvPicPr>
          <p:nvPr/>
        </p:nvPicPr>
        <p:blipFill>
          <a:blip r:embed="rId12"/>
          <a:stretch>
            <a:fillRect/>
          </a:stretch>
        </p:blipFill>
        <p:spPr>
          <a:xfrm>
            <a:off x="8875184" y="4044593"/>
            <a:ext cx="372590" cy="345493"/>
          </a:xfrm>
          <a:prstGeom prst="rect">
            <a:avLst/>
          </a:prstGeom>
        </p:spPr>
      </p:pic>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kubernetes-service - Microsoft Q&amp;A">
            <a:extLst>
              <a:ext uri="{FF2B5EF4-FFF2-40B4-BE49-F238E27FC236}">
                <a16:creationId xmlns:a16="http://schemas.microsoft.com/office/drawing/2014/main" id="{D44D1F94-5360-49FA-80C0-F7704AAC33EC}"/>
              </a:ext>
            </a:extLst>
          </p:cNvPr>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azure-kubernetes-service - Microsoft Q&amp;A">
            <a:extLst>
              <a:ext uri="{FF2B5EF4-FFF2-40B4-BE49-F238E27FC236}">
                <a16:creationId xmlns:a16="http://schemas.microsoft.com/office/drawing/2014/main" id="{085D4781-9609-485C-A327-6A7612953064}"/>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87862" y="5703130"/>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16"/>
          <a:stretch>
            <a:fillRect/>
          </a:stretch>
        </p:blipFill>
        <p:spPr>
          <a:xfrm>
            <a:off x="2114253" y="4637517"/>
            <a:ext cx="603250" cy="603250"/>
          </a:xfrm>
          <a:prstGeom prst="rect">
            <a:avLst/>
          </a:prstGeom>
        </p:spPr>
      </p:pic>
      <p:sp>
        <p:nvSpPr>
          <p:cNvPr id="24" name="TextBox 23">
            <a:extLst>
              <a:ext uri="{FF2B5EF4-FFF2-40B4-BE49-F238E27FC236}">
                <a16:creationId xmlns:a16="http://schemas.microsoft.com/office/drawing/2014/main" id="{94005CFB-98D7-4AA4-BFED-C8FD4481E314}"/>
              </a:ext>
            </a:extLst>
          </p:cNvPr>
          <p:cNvSpPr txBox="1"/>
          <p:nvPr/>
        </p:nvSpPr>
        <p:spPr>
          <a:xfrm>
            <a:off x="2507760" y="5920205"/>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Gateway Subnet</a:t>
            </a:r>
          </a:p>
        </p:txBody>
      </p:sp>
      <p:sp>
        <p:nvSpPr>
          <p:cNvPr id="25" name="TextBox 24">
            <a:extLst>
              <a:ext uri="{FF2B5EF4-FFF2-40B4-BE49-F238E27FC236}">
                <a16:creationId xmlns:a16="http://schemas.microsoft.com/office/drawing/2014/main" id="{A963A4B9-2843-4FBB-AC36-8F36E44B2A70}"/>
              </a:ext>
            </a:extLst>
          </p:cNvPr>
          <p:cNvSpPr txBox="1"/>
          <p:nvPr/>
        </p:nvSpPr>
        <p:spPr>
          <a:xfrm>
            <a:off x="4364270" y="599950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API Management </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Subnet</a:t>
            </a:r>
          </a:p>
        </p:txBody>
      </p:sp>
      <p:sp>
        <p:nvSpPr>
          <p:cNvPr id="26" name="TextBox 25">
            <a:extLst>
              <a:ext uri="{FF2B5EF4-FFF2-40B4-BE49-F238E27FC236}">
                <a16:creationId xmlns:a16="http://schemas.microsoft.com/office/drawing/2014/main" id="{39895431-FA03-4F7D-8828-92DC2C42DE25}"/>
              </a:ext>
            </a:extLst>
          </p:cNvPr>
          <p:cNvSpPr txBox="1"/>
          <p:nvPr/>
        </p:nvSpPr>
        <p:spPr>
          <a:xfrm>
            <a:off x="8036868" y="4702012"/>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p>
        </p:txBody>
      </p:sp>
      <p:sp>
        <p:nvSpPr>
          <p:cNvPr id="29" name="TextBox 28">
            <a:extLst>
              <a:ext uri="{FF2B5EF4-FFF2-40B4-BE49-F238E27FC236}">
                <a16:creationId xmlns:a16="http://schemas.microsoft.com/office/drawing/2014/main" id="{60EBA38B-2304-4AB9-AF50-C9C43064DA7C}"/>
              </a:ext>
            </a:extLst>
          </p:cNvPr>
          <p:cNvSpPr txBox="1"/>
          <p:nvPr/>
        </p:nvSpPr>
        <p:spPr>
          <a:xfrm>
            <a:off x="98430" y="5248176"/>
            <a:ext cx="2068946" cy="1200329"/>
          </a:xfrm>
          <a:prstGeom prst="rect">
            <a:avLst/>
          </a:prstGeom>
          <a:noFill/>
        </p:spPr>
        <p:txBody>
          <a:bodyPr wrap="square" rtlCol="0">
            <a:spAutoFit/>
          </a:bodyPr>
          <a:lstStyle/>
          <a:p>
            <a:r>
              <a:rPr lang="en-AU">
                <a:solidFill>
                  <a:srgbClr val="404040"/>
                </a:solidFill>
              </a:rPr>
              <a:t>Feature: </a:t>
            </a:r>
            <a:br>
              <a:rPr lang="en-AU">
                <a:solidFill>
                  <a:srgbClr val="404040"/>
                </a:solidFill>
              </a:rPr>
            </a:br>
            <a:r>
              <a:rPr lang="en-AU">
                <a:solidFill>
                  <a:srgbClr val="404040"/>
                </a:solidFill>
              </a:rPr>
              <a:t>private site access via service endpoints</a:t>
            </a:r>
          </a:p>
        </p:txBody>
      </p:sp>
      <p:sp>
        <p:nvSpPr>
          <p:cNvPr id="112" name="Rectangle 111">
            <a:extLst>
              <a:ext uri="{FF2B5EF4-FFF2-40B4-BE49-F238E27FC236}">
                <a16:creationId xmlns:a16="http://schemas.microsoft.com/office/drawing/2014/main" id="{2110B872-BAEB-45AF-9ED4-F4959041D849}"/>
              </a:ext>
            </a:extLst>
          </p:cNvPr>
          <p:cNvSpPr/>
          <p:nvPr/>
        </p:nvSpPr>
        <p:spPr>
          <a:xfrm>
            <a:off x="6483571" y="649870"/>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5C560CFE-4933-447F-9126-41470229734B}"/>
              </a:ext>
            </a:extLst>
          </p:cNvPr>
          <p:cNvSpPr txBox="1"/>
          <p:nvPr/>
        </p:nvSpPr>
        <p:spPr>
          <a:xfrm>
            <a:off x="6495697" y="646528"/>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APIs</a:t>
            </a:r>
          </a:p>
        </p:txBody>
      </p:sp>
      <p:sp>
        <p:nvSpPr>
          <p:cNvPr id="2" name="Rectangle 1">
            <a:extLst>
              <a:ext uri="{FF2B5EF4-FFF2-40B4-BE49-F238E27FC236}">
                <a16:creationId xmlns:a16="http://schemas.microsoft.com/office/drawing/2014/main" id="{EE571B54-63C9-4FC1-B098-9D52CB9CD65B}"/>
              </a:ext>
            </a:extLst>
          </p:cNvPr>
          <p:cNvSpPr/>
          <p:nvPr/>
        </p:nvSpPr>
        <p:spPr>
          <a:xfrm>
            <a:off x="6491330" y="3907788"/>
            <a:ext cx="1562413" cy="770571"/>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FAE22CA4-D549-4ADD-BC44-5E93721D7CEF}"/>
              </a:ext>
            </a:extLst>
          </p:cNvPr>
          <p:cNvCxnSpPr>
            <a:cxnSpLocks/>
            <a:stCxn id="112" idx="2"/>
            <a:endCxn id="2" idx="0"/>
          </p:cNvCxnSpPr>
          <p:nvPr/>
        </p:nvCxnSpPr>
        <p:spPr>
          <a:xfrm>
            <a:off x="7264778" y="2855340"/>
            <a:ext cx="7759" cy="105244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E10DF88-DCEB-489C-B006-BC1E45FBF286}"/>
              </a:ext>
            </a:extLst>
          </p:cNvPr>
          <p:cNvSpPr txBox="1"/>
          <p:nvPr/>
        </p:nvSpPr>
        <p:spPr>
          <a:xfrm>
            <a:off x="6332593" y="3003224"/>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050">
                <a:solidFill>
                  <a:srgbClr val="C00000"/>
                </a:solidFill>
                <a:latin typeface="Segoe UI"/>
              </a:rPr>
              <a:t>VNet Integration</a:t>
            </a:r>
            <a:endParaRPr kumimoji="0" lang="en-AU" sz="1050" b="0" i="0" u="none" strike="noStrike" kern="1200" cap="none" spc="0" normalizeH="0" baseline="0" noProof="0">
              <a:ln>
                <a:noFill/>
              </a:ln>
              <a:solidFill>
                <a:srgbClr val="C00000"/>
              </a:solidFill>
              <a:effectLst/>
              <a:uLnTx/>
              <a:uFillTx/>
              <a:latin typeface="Segoe UI"/>
            </a:endParaRPr>
          </a:p>
        </p:txBody>
      </p:sp>
      <p:sp>
        <p:nvSpPr>
          <p:cNvPr id="8" name="TextBox 7">
            <a:extLst>
              <a:ext uri="{FF2B5EF4-FFF2-40B4-BE49-F238E27FC236}">
                <a16:creationId xmlns:a16="http://schemas.microsoft.com/office/drawing/2014/main" id="{874A260E-997F-4670-8CE8-23F5B5AECDAF}"/>
              </a:ext>
            </a:extLst>
          </p:cNvPr>
          <p:cNvSpPr txBox="1"/>
          <p:nvPr/>
        </p:nvSpPr>
        <p:spPr>
          <a:xfrm>
            <a:off x="4402594" y="3009297"/>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050">
                <a:solidFill>
                  <a:srgbClr val="C00000"/>
                </a:solidFill>
                <a:latin typeface="Segoe UI"/>
              </a:rPr>
              <a:t>Private Site Access</a:t>
            </a:r>
            <a:endParaRPr kumimoji="0" lang="en-AU" sz="1050" b="0" i="0" u="none" strike="noStrike" kern="1200" cap="none" spc="0" normalizeH="0" baseline="0" noProof="0">
              <a:ln>
                <a:noFill/>
              </a:ln>
              <a:solidFill>
                <a:srgbClr val="C00000"/>
              </a:solidFill>
              <a:effectLst/>
              <a:uLnTx/>
              <a:uFillTx/>
              <a:latin typeface="Segoe UI"/>
            </a:endParaRPr>
          </a:p>
        </p:txBody>
      </p:sp>
      <p:cxnSp>
        <p:nvCxnSpPr>
          <p:cNvPr id="17" name="Connector: Elbow 16">
            <a:extLst>
              <a:ext uri="{FF2B5EF4-FFF2-40B4-BE49-F238E27FC236}">
                <a16:creationId xmlns:a16="http://schemas.microsoft.com/office/drawing/2014/main" id="{BDD1C3ED-BFE7-4065-BACA-CE956F00F2EC}"/>
              </a:ext>
            </a:extLst>
          </p:cNvPr>
          <p:cNvCxnSpPr>
            <a:cxnSpLocks/>
            <a:endCxn id="112" idx="1"/>
          </p:cNvCxnSpPr>
          <p:nvPr/>
        </p:nvCxnSpPr>
        <p:spPr>
          <a:xfrm rot="5400000" flipH="1" flipV="1">
            <a:off x="4808156" y="2225311"/>
            <a:ext cx="2148120" cy="1202709"/>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9DEFB15-280D-4C53-9058-DB66309712A1}"/>
              </a:ext>
            </a:extLst>
          </p:cNvPr>
          <p:cNvSpPr txBox="1"/>
          <p:nvPr/>
        </p:nvSpPr>
        <p:spPr>
          <a:xfrm>
            <a:off x="8252826" y="4390086"/>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cxnSp>
        <p:nvCxnSpPr>
          <p:cNvPr id="83" name="Straight Arrow Connector 82">
            <a:extLst>
              <a:ext uri="{FF2B5EF4-FFF2-40B4-BE49-F238E27FC236}">
                <a16:creationId xmlns:a16="http://schemas.microsoft.com/office/drawing/2014/main" id="{052EA9A2-9C2F-4011-94E7-41CC71CC0A96}"/>
              </a:ext>
            </a:extLst>
          </p:cNvPr>
          <p:cNvCxnSpPr>
            <a:cxnSpLocks/>
          </p:cNvCxnSpPr>
          <p:nvPr/>
        </p:nvCxnSpPr>
        <p:spPr>
          <a:xfrm>
            <a:off x="9645117" y="4964151"/>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B285E499-7B91-4F2C-9A54-394FAB77BF98}"/>
              </a:ext>
            </a:extLst>
          </p:cNvPr>
          <p:cNvCxnSpPr>
            <a:cxnSpLocks/>
          </p:cNvCxnSpPr>
          <p:nvPr/>
        </p:nvCxnSpPr>
        <p:spPr>
          <a:xfrm flipV="1">
            <a:off x="8896455" y="2855339"/>
            <a:ext cx="0" cy="103539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591FE7D9-0282-4434-8B4D-3B3069AA64D5}"/>
              </a:ext>
            </a:extLst>
          </p:cNvPr>
          <p:cNvGrpSpPr/>
          <p:nvPr/>
        </p:nvGrpSpPr>
        <p:grpSpPr>
          <a:xfrm>
            <a:off x="4592256" y="4680390"/>
            <a:ext cx="1316614" cy="489187"/>
            <a:chOff x="4669589" y="1486483"/>
            <a:chExt cx="1316614" cy="489187"/>
          </a:xfrm>
        </p:grpSpPr>
        <p:pic>
          <p:nvPicPr>
            <p:cNvPr id="92" name="Graphic 91">
              <a:extLst>
                <a:ext uri="{FF2B5EF4-FFF2-40B4-BE49-F238E27FC236}">
                  <a16:creationId xmlns:a16="http://schemas.microsoft.com/office/drawing/2014/main" id="{A09469A3-3360-4AC7-8A28-EE1F4EEF34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94" name="TextBox 93">
              <a:extLst>
                <a:ext uri="{FF2B5EF4-FFF2-40B4-BE49-F238E27FC236}">
                  <a16:creationId xmlns:a16="http://schemas.microsoft.com/office/drawing/2014/main" id="{C01D48F5-C764-4E4F-ABFA-13420C62E6BD}"/>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95" name="TextBox 94">
            <a:extLst>
              <a:ext uri="{FF2B5EF4-FFF2-40B4-BE49-F238E27FC236}">
                <a16:creationId xmlns:a16="http://schemas.microsoft.com/office/drawing/2014/main" id="{B03347B8-9683-4D5C-BDB6-6FB839A31968}"/>
              </a:ext>
            </a:extLst>
          </p:cNvPr>
          <p:cNvSpPr txBox="1"/>
          <p:nvPr/>
        </p:nvSpPr>
        <p:spPr>
          <a:xfrm>
            <a:off x="4441729" y="3900726"/>
            <a:ext cx="1423941" cy="415498"/>
          </a:xfrm>
          <a:prstGeom prst="rect">
            <a:avLst/>
          </a:prstGeom>
          <a:noFill/>
        </p:spPr>
        <p:txBody>
          <a:bodyPr wrap="square" rtlCol="0">
            <a:spAutoFit/>
          </a:bodyPr>
          <a:lstStyle/>
          <a:p>
            <a:r>
              <a:rPr lang="en-AU" sz="1050">
                <a:solidFill>
                  <a:schemeClr val="tx1">
                    <a:lumMod val="50000"/>
                    <a:lumOff val="50000"/>
                  </a:schemeClr>
                </a:solidFill>
              </a:rPr>
              <a:t>API Management</a:t>
            </a:r>
            <a:br>
              <a:rPr lang="en-AU" sz="1050">
                <a:solidFill>
                  <a:schemeClr val="tx1">
                    <a:lumMod val="50000"/>
                    <a:lumOff val="50000"/>
                  </a:schemeClr>
                </a:solidFill>
              </a:rPr>
            </a:br>
            <a:r>
              <a:rPr lang="en-AU" sz="1050">
                <a:solidFill>
                  <a:schemeClr val="tx1">
                    <a:lumMod val="50000"/>
                    <a:lumOff val="50000"/>
                  </a:schemeClr>
                </a:solidFill>
              </a:rPr>
              <a:t>(Premium)</a:t>
            </a:r>
          </a:p>
        </p:txBody>
      </p:sp>
      <p:pic>
        <p:nvPicPr>
          <p:cNvPr id="13" name="Graphic 12">
            <a:extLst>
              <a:ext uri="{FF2B5EF4-FFF2-40B4-BE49-F238E27FC236}">
                <a16:creationId xmlns:a16="http://schemas.microsoft.com/office/drawing/2014/main" id="{D16C78B7-1AC1-472A-8448-6BD92B1EA63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59206" y="1325347"/>
            <a:ext cx="371365" cy="371365"/>
          </a:xfrm>
          <a:prstGeom prst="rect">
            <a:avLst/>
          </a:prstGeom>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88EB0651-2151-401F-B146-7ECD0E67EB1B}"/>
              </a:ext>
            </a:extLst>
          </p:cNvPr>
          <p:cNvSpPr txBox="1"/>
          <p:nvPr/>
        </p:nvSpPr>
        <p:spPr>
          <a:xfrm>
            <a:off x="6906308" y="1356223"/>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pic>
        <p:nvPicPr>
          <p:cNvPr id="20" name="Picture 19">
            <a:extLst>
              <a:ext uri="{FF2B5EF4-FFF2-40B4-BE49-F238E27FC236}">
                <a16:creationId xmlns:a16="http://schemas.microsoft.com/office/drawing/2014/main" id="{0B3D29C3-15E2-4A24-9C7A-B679E9F2750C}"/>
              </a:ext>
            </a:extLst>
          </p:cNvPr>
          <p:cNvPicPr>
            <a:picLocks noChangeAspect="1"/>
          </p:cNvPicPr>
          <p:nvPr/>
        </p:nvPicPr>
        <p:blipFill>
          <a:blip r:embed="rId11"/>
          <a:stretch>
            <a:fillRect/>
          </a:stretch>
        </p:blipFill>
        <p:spPr>
          <a:xfrm>
            <a:off x="6496611" y="1829860"/>
            <a:ext cx="539750" cy="444500"/>
          </a:xfrm>
          <a:prstGeom prst="rect">
            <a:avLst/>
          </a:prstGeom>
        </p:spPr>
      </p:pic>
      <p:sp>
        <p:nvSpPr>
          <p:cNvPr id="21" name="TextBox 20">
            <a:extLst>
              <a:ext uri="{FF2B5EF4-FFF2-40B4-BE49-F238E27FC236}">
                <a16:creationId xmlns:a16="http://schemas.microsoft.com/office/drawing/2014/main" id="{9378270C-379E-43C4-8E4A-B03E3E0F48E8}"/>
              </a:ext>
            </a:extLst>
          </p:cNvPr>
          <p:cNvSpPr txBox="1"/>
          <p:nvPr/>
        </p:nvSpPr>
        <p:spPr>
          <a:xfrm>
            <a:off x="6938705" y="1812039"/>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sp>
        <p:nvSpPr>
          <p:cNvPr id="23" name="TextBox 22">
            <a:extLst>
              <a:ext uri="{FF2B5EF4-FFF2-40B4-BE49-F238E27FC236}">
                <a16:creationId xmlns:a16="http://schemas.microsoft.com/office/drawing/2014/main" id="{24D4D8DD-0573-4AE0-A208-31AE6CE7CEA9}"/>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cxnSp>
        <p:nvCxnSpPr>
          <p:cNvPr id="106" name="Connector: Elbow 84">
            <a:extLst>
              <a:ext uri="{FF2B5EF4-FFF2-40B4-BE49-F238E27FC236}">
                <a16:creationId xmlns:a16="http://schemas.microsoft.com/office/drawing/2014/main" id="{53B50480-754E-4ABF-B741-ADE22103DE66}"/>
              </a:ext>
            </a:extLst>
          </p:cNvPr>
          <p:cNvCxnSpPr>
            <a:cxnSpLocks/>
          </p:cNvCxnSpPr>
          <p:nvPr/>
        </p:nvCxnSpPr>
        <p:spPr>
          <a:xfrm flipV="1">
            <a:off x="2717503" y="4933136"/>
            <a:ext cx="398836" cy="6006"/>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53052179"/>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7FECB96B-F3C8-4062-B08F-89C3366D1EE3}"/>
              </a:ext>
            </a:extLst>
          </p:cNvPr>
          <p:cNvSpPr txBox="1"/>
          <p:nvPr/>
        </p:nvSpPr>
        <p:spPr>
          <a:xfrm>
            <a:off x="5858034" y="4708020"/>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p>
        </p:txBody>
      </p:sp>
      <p:sp>
        <p:nvSpPr>
          <p:cNvPr id="91" name="Rectangle 90">
            <a:extLst>
              <a:ext uri="{FF2B5EF4-FFF2-40B4-BE49-F238E27FC236}">
                <a16:creationId xmlns:a16="http://schemas.microsoft.com/office/drawing/2014/main" id="{41D3D0CC-2BA3-4E22-BFF0-A61E79F30AC3}"/>
              </a:ext>
            </a:extLst>
          </p:cNvPr>
          <p:cNvSpPr/>
          <p:nvPr/>
        </p:nvSpPr>
        <p:spPr>
          <a:xfrm>
            <a:off x="8222464" y="3890732"/>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6A40CEED-140B-4215-A5DD-87415D52C899}"/>
              </a:ext>
            </a:extLst>
          </p:cNvPr>
          <p:cNvSpPr/>
          <p:nvPr/>
        </p:nvSpPr>
        <p:spPr>
          <a:xfrm>
            <a:off x="2561360" y="3917108"/>
            <a:ext cx="1562413" cy="2003097"/>
          </a:xfrm>
          <a:prstGeom prst="rect">
            <a:avLst/>
          </a:prstGeom>
          <a:solidFill>
            <a:schemeClr val="bg1">
              <a:lumMod val="95000"/>
            </a:schemeClr>
          </a:solidFill>
          <a:ln>
            <a:solidFill>
              <a:srgbClr val="0070C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E5F2414-97FD-4096-9C81-D21B30A8013E}"/>
              </a:ext>
            </a:extLst>
          </p:cNvPr>
          <p:cNvSpPr/>
          <p:nvPr/>
        </p:nvSpPr>
        <p:spPr>
          <a:xfrm>
            <a:off x="4449920" y="3907788"/>
            <a:ext cx="1562413" cy="2003097"/>
          </a:xfrm>
          <a:prstGeom prst="rect">
            <a:avLst/>
          </a:prstGeom>
          <a:solidFill>
            <a:schemeClr val="bg1">
              <a:lumMod val="95000"/>
            </a:schemeClr>
          </a:solidFill>
          <a:ln>
            <a:solidFill>
              <a:srgbClr val="0070C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50D3D8CF-83CC-495E-9EDF-09A35429E52A}"/>
              </a:ext>
            </a:extLst>
          </p:cNvPr>
          <p:cNvSpPr/>
          <p:nvPr/>
        </p:nvSpPr>
        <p:spPr>
          <a:xfrm>
            <a:off x="8222464" y="647560"/>
            <a:ext cx="1347982" cy="2207779"/>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pic>
        <p:nvPicPr>
          <p:cNvPr id="36" name="Graphic 35">
            <a:extLst>
              <a:ext uri="{FF2B5EF4-FFF2-40B4-BE49-F238E27FC236}">
                <a16:creationId xmlns:a16="http://schemas.microsoft.com/office/drawing/2014/main" id="{08DC6515-6EAD-4E8D-8481-49E6F879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4444" y="2225444"/>
            <a:ext cx="368279" cy="337589"/>
          </a:xfrm>
          <a:prstGeom prst="rect">
            <a:avLst/>
          </a:prstGeom>
          <a:effectLst>
            <a:outerShdw blurRad="50800" dist="38100" dir="5400000" algn="t" rotWithShape="0">
              <a:prstClr val="black">
                <a:alpha val="40000"/>
              </a:prstClr>
            </a:outerShdw>
          </a:effectLst>
        </p:spPr>
      </p:pic>
      <p:pic>
        <p:nvPicPr>
          <p:cNvPr id="52" name="Graphic 51">
            <a:extLst>
              <a:ext uri="{FF2B5EF4-FFF2-40B4-BE49-F238E27FC236}">
                <a16:creationId xmlns:a16="http://schemas.microsoft.com/office/drawing/2014/main" id="{2EED29DE-E83F-4B69-ACCB-578DD15C42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0542" y="1576535"/>
            <a:ext cx="337589" cy="337589"/>
          </a:xfrm>
          <a:prstGeom prst="rect">
            <a:avLst/>
          </a:prstGeom>
          <a:effectLst>
            <a:outerShdw blurRad="50800" dist="38100" dir="5400000" algn="t" rotWithShape="0">
              <a:prstClr val="black">
                <a:alpha val="40000"/>
              </a:prstClr>
            </a:outerShdw>
          </a:effectLst>
        </p:spPr>
      </p:pic>
      <p:sp>
        <p:nvSpPr>
          <p:cNvPr id="67" name="TextBox 66">
            <a:extLst>
              <a:ext uri="{FF2B5EF4-FFF2-40B4-BE49-F238E27FC236}">
                <a16:creationId xmlns:a16="http://schemas.microsoft.com/office/drawing/2014/main" id="{50F94EBA-68F3-4081-8E6D-8BE1D9CF1C85}"/>
              </a:ext>
            </a:extLst>
          </p:cNvPr>
          <p:cNvSpPr txBox="1"/>
          <p:nvPr/>
        </p:nvSpPr>
        <p:spPr>
          <a:xfrm>
            <a:off x="8215043"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sp>
        <p:nvSpPr>
          <p:cNvPr id="96" name="TextBox 95">
            <a:extLst>
              <a:ext uri="{FF2B5EF4-FFF2-40B4-BE49-F238E27FC236}">
                <a16:creationId xmlns:a16="http://schemas.microsoft.com/office/drawing/2014/main" id="{540E8CC1-5593-41F0-A6E9-15D3FC2A206F}"/>
              </a:ext>
            </a:extLst>
          </p:cNvPr>
          <p:cNvSpPr txBox="1"/>
          <p:nvPr/>
        </p:nvSpPr>
        <p:spPr>
          <a:xfrm>
            <a:off x="8628131"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98" name="TextBox 97">
            <a:extLst>
              <a:ext uri="{FF2B5EF4-FFF2-40B4-BE49-F238E27FC236}">
                <a16:creationId xmlns:a16="http://schemas.microsoft.com/office/drawing/2014/main" id="{B4F04A1A-B8A6-410C-9369-DABC160925FD}"/>
              </a:ext>
            </a:extLst>
          </p:cNvPr>
          <p:cNvSpPr txBox="1"/>
          <p:nvPr/>
        </p:nvSpPr>
        <p:spPr>
          <a:xfrm>
            <a:off x="8628130" y="2267279"/>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a:t>
            </a:r>
          </a:p>
        </p:txBody>
      </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0" name="TextBox 69">
            <a:extLst>
              <a:ext uri="{FF2B5EF4-FFF2-40B4-BE49-F238E27FC236}">
                <a16:creationId xmlns:a16="http://schemas.microsoft.com/office/drawing/2014/main" id="{D63E17BD-F473-4F0D-B2DC-FDCEBFF331A1}"/>
              </a:ext>
            </a:extLst>
          </p:cNvPr>
          <p:cNvSpPr txBox="1"/>
          <p:nvPr/>
        </p:nvSpPr>
        <p:spPr>
          <a:xfrm>
            <a:off x="2884496" y="5253694"/>
            <a:ext cx="93867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a:ln>
                  <a:noFill/>
                </a:ln>
                <a:solidFill>
                  <a:prstClr val="black">
                    <a:lumMod val="50000"/>
                    <a:lumOff val="50000"/>
                  </a:prstClr>
                </a:solidFill>
                <a:effectLst/>
                <a:uLnTx/>
                <a:uFillTx/>
                <a:latin typeface="Segoe UI"/>
                <a:ea typeface="+mn-ea"/>
                <a:cs typeface="+mn-cs"/>
              </a:rPr>
              <a:t>Firewall</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10"/>
          <a:stretch>
            <a:fillRect/>
          </a:stretch>
        </p:blipFill>
        <p:spPr>
          <a:xfrm>
            <a:off x="3116339" y="4680390"/>
            <a:ext cx="505492" cy="505492"/>
          </a:xfrm>
          <a:prstGeom prst="rect">
            <a:avLst/>
          </a:prstGeom>
        </p:spPr>
      </p:pic>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11"/>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84A7D4A1-3F38-466B-AD93-BBEA00072A88}"/>
              </a:ext>
            </a:extLst>
          </p:cNvPr>
          <p:cNvSpPr txBox="1"/>
          <p:nvPr/>
        </p:nvSpPr>
        <p:spPr>
          <a:xfrm>
            <a:off x="7264778" y="4698690"/>
            <a:ext cx="861324"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Functions Subnet</a:t>
            </a:r>
          </a:p>
        </p:txBody>
      </p:sp>
      <p:pic>
        <p:nvPicPr>
          <p:cNvPr id="93" name="Picture 92">
            <a:extLst>
              <a:ext uri="{FF2B5EF4-FFF2-40B4-BE49-F238E27FC236}">
                <a16:creationId xmlns:a16="http://schemas.microsoft.com/office/drawing/2014/main" id="{7B6927D6-589E-4C8C-B4CE-45360661C57D}"/>
              </a:ext>
            </a:extLst>
          </p:cNvPr>
          <p:cNvPicPr>
            <a:picLocks noChangeAspect="1"/>
          </p:cNvPicPr>
          <p:nvPr/>
        </p:nvPicPr>
        <p:blipFill>
          <a:blip r:embed="rId12"/>
          <a:stretch>
            <a:fillRect/>
          </a:stretch>
        </p:blipFill>
        <p:spPr>
          <a:xfrm>
            <a:off x="8444730" y="4040659"/>
            <a:ext cx="372590" cy="345493"/>
          </a:xfrm>
          <a:prstGeom prst="rect">
            <a:avLst/>
          </a:prstGeom>
        </p:spPr>
      </p:pic>
      <p:pic>
        <p:nvPicPr>
          <p:cNvPr id="49" name="Picture 48">
            <a:extLst>
              <a:ext uri="{FF2B5EF4-FFF2-40B4-BE49-F238E27FC236}">
                <a16:creationId xmlns:a16="http://schemas.microsoft.com/office/drawing/2014/main" id="{A2A48505-ACC6-4E68-B3F0-F22447A9F913}"/>
              </a:ext>
            </a:extLst>
          </p:cNvPr>
          <p:cNvPicPr>
            <a:picLocks noChangeAspect="1"/>
          </p:cNvPicPr>
          <p:nvPr/>
        </p:nvPicPr>
        <p:blipFill>
          <a:blip r:embed="rId12"/>
          <a:stretch>
            <a:fillRect/>
          </a:stretch>
        </p:blipFill>
        <p:spPr>
          <a:xfrm>
            <a:off x="8875184" y="4044593"/>
            <a:ext cx="372590" cy="345493"/>
          </a:xfrm>
          <a:prstGeom prst="rect">
            <a:avLst/>
          </a:prstGeom>
        </p:spPr>
      </p:pic>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15"/>
          <a:stretch>
            <a:fillRect/>
          </a:stretch>
        </p:blipFill>
        <p:spPr>
          <a:xfrm>
            <a:off x="2114253" y="4637517"/>
            <a:ext cx="603250" cy="603250"/>
          </a:xfrm>
          <a:prstGeom prst="rect">
            <a:avLst/>
          </a:prstGeom>
        </p:spPr>
      </p:pic>
      <p:sp>
        <p:nvSpPr>
          <p:cNvPr id="24" name="TextBox 23">
            <a:extLst>
              <a:ext uri="{FF2B5EF4-FFF2-40B4-BE49-F238E27FC236}">
                <a16:creationId xmlns:a16="http://schemas.microsoft.com/office/drawing/2014/main" id="{94005CFB-98D7-4AA4-BFED-C8FD4481E314}"/>
              </a:ext>
            </a:extLst>
          </p:cNvPr>
          <p:cNvSpPr txBox="1"/>
          <p:nvPr/>
        </p:nvSpPr>
        <p:spPr>
          <a:xfrm>
            <a:off x="2507760" y="5920205"/>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Gateway Subnet</a:t>
            </a:r>
          </a:p>
        </p:txBody>
      </p:sp>
      <p:sp>
        <p:nvSpPr>
          <p:cNvPr id="25" name="TextBox 24">
            <a:extLst>
              <a:ext uri="{FF2B5EF4-FFF2-40B4-BE49-F238E27FC236}">
                <a16:creationId xmlns:a16="http://schemas.microsoft.com/office/drawing/2014/main" id="{A963A4B9-2843-4FBB-AC36-8F36E44B2A70}"/>
              </a:ext>
            </a:extLst>
          </p:cNvPr>
          <p:cNvSpPr txBox="1"/>
          <p:nvPr/>
        </p:nvSpPr>
        <p:spPr>
          <a:xfrm>
            <a:off x="4364270" y="599950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API Management </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Subnet</a:t>
            </a:r>
          </a:p>
        </p:txBody>
      </p:sp>
      <p:sp>
        <p:nvSpPr>
          <p:cNvPr id="26" name="TextBox 25">
            <a:extLst>
              <a:ext uri="{FF2B5EF4-FFF2-40B4-BE49-F238E27FC236}">
                <a16:creationId xmlns:a16="http://schemas.microsoft.com/office/drawing/2014/main" id="{39895431-FA03-4F7D-8828-92DC2C42DE25}"/>
              </a:ext>
            </a:extLst>
          </p:cNvPr>
          <p:cNvSpPr txBox="1"/>
          <p:nvPr/>
        </p:nvSpPr>
        <p:spPr>
          <a:xfrm>
            <a:off x="7954082" y="4708742"/>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p>
        </p:txBody>
      </p:sp>
      <p:sp>
        <p:nvSpPr>
          <p:cNvPr id="29" name="TextBox 28">
            <a:extLst>
              <a:ext uri="{FF2B5EF4-FFF2-40B4-BE49-F238E27FC236}">
                <a16:creationId xmlns:a16="http://schemas.microsoft.com/office/drawing/2014/main" id="{60EBA38B-2304-4AB9-AF50-C9C43064DA7C}"/>
              </a:ext>
            </a:extLst>
          </p:cNvPr>
          <p:cNvSpPr txBox="1"/>
          <p:nvPr/>
        </p:nvSpPr>
        <p:spPr>
          <a:xfrm>
            <a:off x="98430" y="5248176"/>
            <a:ext cx="2068946" cy="646331"/>
          </a:xfrm>
          <a:prstGeom prst="rect">
            <a:avLst/>
          </a:prstGeom>
          <a:noFill/>
        </p:spPr>
        <p:txBody>
          <a:bodyPr wrap="square" rtlCol="0">
            <a:spAutoFit/>
          </a:bodyPr>
          <a:lstStyle/>
          <a:p>
            <a:r>
              <a:rPr lang="en-AU">
                <a:solidFill>
                  <a:srgbClr val="404040"/>
                </a:solidFill>
              </a:rPr>
              <a:t>Private Functions with Private Link</a:t>
            </a:r>
          </a:p>
        </p:txBody>
      </p:sp>
      <p:sp>
        <p:nvSpPr>
          <p:cNvPr id="112" name="Rectangle 111">
            <a:extLst>
              <a:ext uri="{FF2B5EF4-FFF2-40B4-BE49-F238E27FC236}">
                <a16:creationId xmlns:a16="http://schemas.microsoft.com/office/drawing/2014/main" id="{2110B872-BAEB-45AF-9ED4-F4959041D849}"/>
              </a:ext>
            </a:extLst>
          </p:cNvPr>
          <p:cNvSpPr/>
          <p:nvPr/>
        </p:nvSpPr>
        <p:spPr>
          <a:xfrm>
            <a:off x="6483571" y="649870"/>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5C560CFE-4933-447F-9126-41470229734B}"/>
              </a:ext>
            </a:extLst>
          </p:cNvPr>
          <p:cNvSpPr txBox="1"/>
          <p:nvPr/>
        </p:nvSpPr>
        <p:spPr>
          <a:xfrm>
            <a:off x="6495697" y="646528"/>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APIs</a:t>
            </a:r>
          </a:p>
        </p:txBody>
      </p:sp>
      <p:sp>
        <p:nvSpPr>
          <p:cNvPr id="2" name="Rectangle 1">
            <a:extLst>
              <a:ext uri="{FF2B5EF4-FFF2-40B4-BE49-F238E27FC236}">
                <a16:creationId xmlns:a16="http://schemas.microsoft.com/office/drawing/2014/main" id="{EE571B54-63C9-4FC1-B098-9D52CB9CD65B}"/>
              </a:ext>
            </a:extLst>
          </p:cNvPr>
          <p:cNvSpPr/>
          <p:nvPr/>
        </p:nvSpPr>
        <p:spPr>
          <a:xfrm>
            <a:off x="7409447" y="3907788"/>
            <a:ext cx="603935" cy="770571"/>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FAE22CA4-D549-4ADD-BC44-5E93721D7CEF}"/>
              </a:ext>
            </a:extLst>
          </p:cNvPr>
          <p:cNvCxnSpPr>
            <a:cxnSpLocks/>
            <a:endCxn id="2" idx="0"/>
          </p:cNvCxnSpPr>
          <p:nvPr/>
        </p:nvCxnSpPr>
        <p:spPr>
          <a:xfrm>
            <a:off x="7697875" y="2928971"/>
            <a:ext cx="13540" cy="97881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E10DF88-DCEB-489C-B006-BC1E45FBF286}"/>
              </a:ext>
            </a:extLst>
          </p:cNvPr>
          <p:cNvSpPr txBox="1"/>
          <p:nvPr/>
        </p:nvSpPr>
        <p:spPr>
          <a:xfrm>
            <a:off x="7648076" y="3009353"/>
            <a:ext cx="994647" cy="415498"/>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AU" sz="1050">
                <a:solidFill>
                  <a:srgbClr val="C00000"/>
                </a:solidFill>
                <a:latin typeface="Segoe UI"/>
              </a:rPr>
              <a:t>VNet </a:t>
            </a:r>
            <a:br>
              <a:rPr lang="en-AU" sz="1050">
                <a:solidFill>
                  <a:srgbClr val="C00000"/>
                </a:solidFill>
                <a:latin typeface="Segoe UI"/>
              </a:rPr>
            </a:br>
            <a:r>
              <a:rPr lang="en-AU" sz="1050">
                <a:solidFill>
                  <a:srgbClr val="C00000"/>
                </a:solidFill>
                <a:latin typeface="Segoe UI"/>
              </a:rPr>
              <a:t>Integration</a:t>
            </a:r>
            <a:endParaRPr kumimoji="0" lang="en-AU" sz="1050" b="0" i="0" u="none" strike="noStrike" kern="1200" cap="none" spc="0" normalizeH="0" baseline="0" noProof="0">
              <a:ln>
                <a:noFill/>
              </a:ln>
              <a:solidFill>
                <a:srgbClr val="C00000"/>
              </a:solidFill>
              <a:effectLst/>
              <a:uLnTx/>
              <a:uFillTx/>
              <a:latin typeface="Segoe UI"/>
            </a:endParaRPr>
          </a:p>
        </p:txBody>
      </p:sp>
      <p:sp>
        <p:nvSpPr>
          <p:cNvPr id="4" name="Rectangle 3">
            <a:extLst>
              <a:ext uri="{FF2B5EF4-FFF2-40B4-BE49-F238E27FC236}">
                <a16:creationId xmlns:a16="http://schemas.microsoft.com/office/drawing/2014/main" id="{2F5E43E1-BB0C-47C7-B40B-3166D2F1B91E}"/>
              </a:ext>
            </a:extLst>
          </p:cNvPr>
          <p:cNvSpPr/>
          <p:nvPr/>
        </p:nvSpPr>
        <p:spPr>
          <a:xfrm>
            <a:off x="6105081" y="3921614"/>
            <a:ext cx="1208818"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46ADFB65-B7FE-4D16-9AC7-9CD3F28B4128}"/>
              </a:ext>
            </a:extLst>
          </p:cNvPr>
          <p:cNvPicPr>
            <a:picLocks noChangeAspect="1"/>
          </p:cNvPicPr>
          <p:nvPr/>
        </p:nvPicPr>
        <p:blipFill>
          <a:blip r:embed="rId12"/>
          <a:stretch>
            <a:fillRect/>
          </a:stretch>
        </p:blipFill>
        <p:spPr>
          <a:xfrm>
            <a:off x="6288905" y="4033230"/>
            <a:ext cx="372590" cy="345493"/>
          </a:xfrm>
          <a:prstGeom prst="rect">
            <a:avLst/>
          </a:prstGeom>
        </p:spPr>
      </p:pic>
      <p:pic>
        <p:nvPicPr>
          <p:cNvPr id="16" name="Picture 15">
            <a:extLst>
              <a:ext uri="{FF2B5EF4-FFF2-40B4-BE49-F238E27FC236}">
                <a16:creationId xmlns:a16="http://schemas.microsoft.com/office/drawing/2014/main" id="{BAF3969D-43A6-465D-A423-DC69B08A34C4}"/>
              </a:ext>
            </a:extLst>
          </p:cNvPr>
          <p:cNvPicPr>
            <a:picLocks noChangeAspect="1"/>
          </p:cNvPicPr>
          <p:nvPr/>
        </p:nvPicPr>
        <p:blipFill>
          <a:blip r:embed="rId12"/>
          <a:stretch>
            <a:fillRect/>
          </a:stretch>
        </p:blipFill>
        <p:spPr>
          <a:xfrm>
            <a:off x="6719359" y="4037164"/>
            <a:ext cx="372590" cy="345493"/>
          </a:xfrm>
          <a:prstGeom prst="rect">
            <a:avLst/>
          </a:prstGeom>
        </p:spPr>
      </p:pic>
      <p:cxnSp>
        <p:nvCxnSpPr>
          <p:cNvPr id="90" name="Straight Arrow Connector 89">
            <a:extLst>
              <a:ext uri="{FF2B5EF4-FFF2-40B4-BE49-F238E27FC236}">
                <a16:creationId xmlns:a16="http://schemas.microsoft.com/office/drawing/2014/main" id="{1683A6D5-E481-4A91-A246-BDC36D531506}"/>
              </a:ext>
            </a:extLst>
          </p:cNvPr>
          <p:cNvCxnSpPr>
            <a:cxnSpLocks/>
          </p:cNvCxnSpPr>
          <p:nvPr/>
        </p:nvCxnSpPr>
        <p:spPr>
          <a:xfrm flipV="1">
            <a:off x="6961889" y="2838303"/>
            <a:ext cx="11278" cy="109855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A93756DF-3A49-4A00-82F8-4EF135EC6E14}"/>
              </a:ext>
            </a:extLst>
          </p:cNvPr>
          <p:cNvCxnSpPr>
            <a:cxnSpLocks/>
            <a:stCxn id="2" idx="3"/>
            <a:endCxn id="91" idx="1"/>
          </p:cNvCxnSpPr>
          <p:nvPr/>
        </p:nvCxnSpPr>
        <p:spPr>
          <a:xfrm flipV="1">
            <a:off x="8013382" y="4286207"/>
            <a:ext cx="209082" cy="6867"/>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4520889-E6C8-4D11-93DC-B04227C799C4}"/>
              </a:ext>
            </a:extLst>
          </p:cNvPr>
          <p:cNvSpPr txBox="1"/>
          <p:nvPr/>
        </p:nvSpPr>
        <p:spPr>
          <a:xfrm>
            <a:off x="8252826" y="4390086"/>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3A394508-590A-4955-9F45-DFFF6A57D92F}"/>
              </a:ext>
            </a:extLst>
          </p:cNvPr>
          <p:cNvSpPr txBox="1"/>
          <p:nvPr/>
        </p:nvSpPr>
        <p:spPr>
          <a:xfrm>
            <a:off x="6055477" y="4405521"/>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cxnSp>
        <p:nvCxnSpPr>
          <p:cNvPr id="120" name="Straight Arrow Connector 119">
            <a:extLst>
              <a:ext uri="{FF2B5EF4-FFF2-40B4-BE49-F238E27FC236}">
                <a16:creationId xmlns:a16="http://schemas.microsoft.com/office/drawing/2014/main" id="{EBCC1A11-E131-4658-8EF9-2695ECDA1EC0}"/>
              </a:ext>
            </a:extLst>
          </p:cNvPr>
          <p:cNvCxnSpPr>
            <a:cxnSpLocks/>
            <a:stCxn id="91" idx="0"/>
            <a:endCxn id="59" idx="2"/>
          </p:cNvCxnSpPr>
          <p:nvPr/>
        </p:nvCxnSpPr>
        <p:spPr>
          <a:xfrm flipV="1">
            <a:off x="8896455" y="2855339"/>
            <a:ext cx="0" cy="103539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7EC57FD-34BB-4C63-BD54-F9DE81691F78}"/>
              </a:ext>
            </a:extLst>
          </p:cNvPr>
          <p:cNvCxnSpPr>
            <a:cxnSpLocks/>
          </p:cNvCxnSpPr>
          <p:nvPr/>
        </p:nvCxnSpPr>
        <p:spPr>
          <a:xfrm>
            <a:off x="9645117" y="4964151"/>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8FB2337-9BD3-45AF-AF25-3679D288A984}"/>
              </a:ext>
            </a:extLst>
          </p:cNvPr>
          <p:cNvCxnSpPr>
            <a:cxnSpLocks/>
            <a:endCxn id="44" idx="2"/>
          </p:cNvCxnSpPr>
          <p:nvPr/>
        </p:nvCxnSpPr>
        <p:spPr>
          <a:xfrm flipV="1">
            <a:off x="6000780" y="4961936"/>
            <a:ext cx="718579" cy="537557"/>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104">
            <a:extLst>
              <a:ext uri="{FF2B5EF4-FFF2-40B4-BE49-F238E27FC236}">
                <a16:creationId xmlns:a16="http://schemas.microsoft.com/office/drawing/2014/main" id="{23D0BBF4-7E8E-4D6F-91F2-82D59291C51F}"/>
              </a:ext>
            </a:extLst>
          </p:cNvPr>
          <p:cNvCxnSpPr>
            <a:cxnSpLocks/>
          </p:cNvCxnSpPr>
          <p:nvPr/>
        </p:nvCxnSpPr>
        <p:spPr>
          <a:xfrm>
            <a:off x="876300" y="4939142"/>
            <a:ext cx="1237953"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21684C8-E4BC-47EE-9BA2-66F13D4C656B}"/>
              </a:ext>
            </a:extLst>
          </p:cNvPr>
          <p:cNvSpPr txBox="1"/>
          <p:nvPr/>
        </p:nvSpPr>
        <p:spPr>
          <a:xfrm>
            <a:off x="1222792" y="4946869"/>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lvl="0">
              <a:defRPr/>
            </a:pPr>
            <a:r>
              <a:rPr lang="en-AU" sz="1050">
                <a:solidFill>
                  <a:srgbClr val="BC8F00"/>
                </a:solidFill>
              </a:rPr>
              <a:t>23.123.67.3</a:t>
            </a:r>
            <a:endParaRPr kumimoji="0" lang="en-AU" sz="1050" b="0" i="0" u="none" strike="noStrike" kern="1200" cap="none" spc="0" normalizeH="0" baseline="0" noProof="0">
              <a:ln>
                <a:noFill/>
              </a:ln>
              <a:solidFill>
                <a:srgbClr val="BC8F00"/>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A7C0D5DC-1D07-4810-BE17-99E380E019D3}"/>
              </a:ext>
            </a:extLst>
          </p:cNvPr>
          <p:cNvGrpSpPr/>
          <p:nvPr/>
        </p:nvGrpSpPr>
        <p:grpSpPr>
          <a:xfrm>
            <a:off x="4592256" y="4680390"/>
            <a:ext cx="1316614" cy="489187"/>
            <a:chOff x="4669589" y="1486483"/>
            <a:chExt cx="1316614" cy="489187"/>
          </a:xfrm>
        </p:grpSpPr>
        <p:pic>
          <p:nvPicPr>
            <p:cNvPr id="79" name="Graphic 78">
              <a:extLst>
                <a:ext uri="{FF2B5EF4-FFF2-40B4-BE49-F238E27FC236}">
                  <a16:creationId xmlns:a16="http://schemas.microsoft.com/office/drawing/2014/main" id="{834C0297-9754-4967-BCB1-C0044261314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80" name="TextBox 79">
              <a:extLst>
                <a:ext uri="{FF2B5EF4-FFF2-40B4-BE49-F238E27FC236}">
                  <a16:creationId xmlns:a16="http://schemas.microsoft.com/office/drawing/2014/main" id="{D04CEED3-9808-4EA7-9892-1C874305332F}"/>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8" name="TextBox 7">
            <a:extLst>
              <a:ext uri="{FF2B5EF4-FFF2-40B4-BE49-F238E27FC236}">
                <a16:creationId xmlns:a16="http://schemas.microsoft.com/office/drawing/2014/main" id="{562D3645-4704-437C-BF1E-2602847017D1}"/>
              </a:ext>
            </a:extLst>
          </p:cNvPr>
          <p:cNvSpPr txBox="1"/>
          <p:nvPr/>
        </p:nvSpPr>
        <p:spPr>
          <a:xfrm>
            <a:off x="4441729" y="3900726"/>
            <a:ext cx="1423941" cy="415498"/>
          </a:xfrm>
          <a:prstGeom prst="rect">
            <a:avLst/>
          </a:prstGeom>
          <a:noFill/>
        </p:spPr>
        <p:txBody>
          <a:bodyPr wrap="square" rtlCol="0">
            <a:spAutoFit/>
          </a:bodyPr>
          <a:lstStyle/>
          <a:p>
            <a:r>
              <a:rPr lang="en-AU" sz="1050">
                <a:solidFill>
                  <a:schemeClr val="tx1">
                    <a:lumMod val="50000"/>
                    <a:lumOff val="50000"/>
                  </a:schemeClr>
                </a:solidFill>
              </a:rPr>
              <a:t>API Management</a:t>
            </a:r>
            <a:br>
              <a:rPr lang="en-AU" sz="1050">
                <a:solidFill>
                  <a:schemeClr val="tx1">
                    <a:lumMod val="50000"/>
                    <a:lumOff val="50000"/>
                  </a:schemeClr>
                </a:solidFill>
              </a:rPr>
            </a:br>
            <a:r>
              <a:rPr lang="en-AU" sz="1050">
                <a:solidFill>
                  <a:schemeClr val="tx1">
                    <a:lumMod val="50000"/>
                    <a:lumOff val="50000"/>
                  </a:schemeClr>
                </a:solidFill>
              </a:rPr>
              <a:t>(Premium)</a:t>
            </a:r>
          </a:p>
        </p:txBody>
      </p:sp>
      <p:pic>
        <p:nvPicPr>
          <p:cNvPr id="15" name="Graphic 14">
            <a:extLst>
              <a:ext uri="{FF2B5EF4-FFF2-40B4-BE49-F238E27FC236}">
                <a16:creationId xmlns:a16="http://schemas.microsoft.com/office/drawing/2014/main" id="{067FA23B-C9E1-4B13-83F0-C1EAE4B5AE6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59206" y="1325347"/>
            <a:ext cx="371365" cy="371365"/>
          </a:xfrm>
          <a:prstGeom prst="rect">
            <a:avLst/>
          </a:prstGeom>
          <a:effectLst>
            <a:outerShdw blurRad="50800" dist="38100" dir="5400000" algn="t" rotWithShape="0">
              <a:prstClr val="black">
                <a:alpha val="40000"/>
              </a:prstClr>
            </a:outerShdw>
          </a:effectLst>
        </p:spPr>
      </p:pic>
      <p:sp>
        <p:nvSpPr>
          <p:cNvPr id="17" name="TextBox 16">
            <a:extLst>
              <a:ext uri="{FF2B5EF4-FFF2-40B4-BE49-F238E27FC236}">
                <a16:creationId xmlns:a16="http://schemas.microsoft.com/office/drawing/2014/main" id="{E98FCB0B-3A2E-4ADF-870E-69C833D86904}"/>
              </a:ext>
            </a:extLst>
          </p:cNvPr>
          <p:cNvSpPr txBox="1"/>
          <p:nvPr/>
        </p:nvSpPr>
        <p:spPr>
          <a:xfrm>
            <a:off x="6906308" y="1356223"/>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pic>
        <p:nvPicPr>
          <p:cNvPr id="18" name="Picture 17">
            <a:extLst>
              <a:ext uri="{FF2B5EF4-FFF2-40B4-BE49-F238E27FC236}">
                <a16:creationId xmlns:a16="http://schemas.microsoft.com/office/drawing/2014/main" id="{99511B52-8F6E-4DAC-A6EE-6D978C1A1D34}"/>
              </a:ext>
            </a:extLst>
          </p:cNvPr>
          <p:cNvPicPr>
            <a:picLocks noChangeAspect="1"/>
          </p:cNvPicPr>
          <p:nvPr/>
        </p:nvPicPr>
        <p:blipFill>
          <a:blip r:embed="rId11"/>
          <a:stretch>
            <a:fillRect/>
          </a:stretch>
        </p:blipFill>
        <p:spPr>
          <a:xfrm>
            <a:off x="6496611" y="1829860"/>
            <a:ext cx="539750" cy="444500"/>
          </a:xfrm>
          <a:prstGeom prst="rect">
            <a:avLst/>
          </a:prstGeom>
        </p:spPr>
      </p:pic>
      <p:sp>
        <p:nvSpPr>
          <p:cNvPr id="20" name="TextBox 19">
            <a:extLst>
              <a:ext uri="{FF2B5EF4-FFF2-40B4-BE49-F238E27FC236}">
                <a16:creationId xmlns:a16="http://schemas.microsoft.com/office/drawing/2014/main" id="{74DDD9B3-F7C5-45D0-AB9D-D86495FC08A2}"/>
              </a:ext>
            </a:extLst>
          </p:cNvPr>
          <p:cNvSpPr txBox="1"/>
          <p:nvPr/>
        </p:nvSpPr>
        <p:spPr>
          <a:xfrm>
            <a:off x="6938705" y="1812039"/>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sp>
        <p:nvSpPr>
          <p:cNvPr id="21" name="TextBox 20">
            <a:extLst>
              <a:ext uri="{FF2B5EF4-FFF2-40B4-BE49-F238E27FC236}">
                <a16:creationId xmlns:a16="http://schemas.microsoft.com/office/drawing/2014/main" id="{20DA43AD-857F-4DEE-8736-2A4A8E73FB7B}"/>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pic>
        <p:nvPicPr>
          <p:cNvPr id="23" name="Picture 10" descr="azure-kubernetes-service - Microsoft Q&amp;A">
            <a:extLst>
              <a:ext uri="{FF2B5EF4-FFF2-40B4-BE49-F238E27FC236}">
                <a16:creationId xmlns:a16="http://schemas.microsoft.com/office/drawing/2014/main" id="{2F9BB0AE-4D2A-4E51-AC78-C95828BC8AFE}"/>
              </a:ext>
            </a:extLst>
          </p:cNvPr>
          <p:cNvPicPr>
            <a:picLocks noChangeAspect="1" noChangeArrowheads="1"/>
          </p:cNvPicPr>
          <p:nvPr/>
        </p:nvPicPr>
        <p:blipFill>
          <a:blip r:embed="rId2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azure-kubernetes-service - Microsoft Q&amp;A">
            <a:extLst>
              <a:ext uri="{FF2B5EF4-FFF2-40B4-BE49-F238E27FC236}">
                <a16:creationId xmlns:a16="http://schemas.microsoft.com/office/drawing/2014/main" id="{B4D62BEC-8DBA-4AFA-BB1C-03F64C3AFDED}"/>
              </a:ext>
            </a:extLst>
          </p:cNvPr>
          <p:cNvPicPr>
            <a:picLocks noChangeAspect="1" noChangeArrowheads="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87862" y="5703130"/>
            <a:ext cx="402585" cy="402585"/>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or: Elbow 84">
            <a:extLst>
              <a:ext uri="{FF2B5EF4-FFF2-40B4-BE49-F238E27FC236}">
                <a16:creationId xmlns:a16="http://schemas.microsoft.com/office/drawing/2014/main" id="{9C9A6391-8ECB-4C7C-9C13-A4199A8F0119}"/>
              </a:ext>
            </a:extLst>
          </p:cNvPr>
          <p:cNvCxnSpPr>
            <a:cxnSpLocks/>
          </p:cNvCxnSpPr>
          <p:nvPr/>
        </p:nvCxnSpPr>
        <p:spPr>
          <a:xfrm flipV="1">
            <a:off x="2717503" y="4933136"/>
            <a:ext cx="398836" cy="6006"/>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2" name="Picture 2" descr="See the source image">
            <a:extLst>
              <a:ext uri="{FF2B5EF4-FFF2-40B4-BE49-F238E27FC236}">
                <a16:creationId xmlns:a16="http://schemas.microsoft.com/office/drawing/2014/main" id="{5FF4C643-CFCC-45D3-9296-58FCC6AE910C}"/>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7608" r="9616"/>
          <a:stretch/>
        </p:blipFill>
        <p:spPr bwMode="auto">
          <a:xfrm>
            <a:off x="2644110" y="992614"/>
            <a:ext cx="3420254" cy="23892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28837716"/>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000"/>
                                        <p:tgtEl>
                                          <p:spTgt spid="92"/>
                                        </p:tgtEl>
                                      </p:cBhvr>
                                    </p:animEffect>
                                    <p:anim calcmode="lin" valueType="num">
                                      <p:cBhvr>
                                        <p:cTn id="8" dur="2000" fill="hold"/>
                                        <p:tgtEl>
                                          <p:spTgt spid="92"/>
                                        </p:tgtEl>
                                        <p:attrNameLst>
                                          <p:attrName>ppt_w</p:attrName>
                                        </p:attrNameLst>
                                      </p:cBhvr>
                                      <p:tavLst>
                                        <p:tav tm="0" fmla="#ppt_w*sin(2.5*pi*$)">
                                          <p:val>
                                            <p:fltVal val="0"/>
                                          </p:val>
                                        </p:tav>
                                        <p:tav tm="100000">
                                          <p:val>
                                            <p:fltVal val="1"/>
                                          </p:val>
                                        </p:tav>
                                      </p:tavLst>
                                    </p:anim>
                                    <p:anim calcmode="lin" valueType="num">
                                      <p:cBhvr>
                                        <p:cTn id="9" dur="2000" fill="hold"/>
                                        <p:tgtEl>
                                          <p:spTgt spid="9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41D3D0CC-2BA3-4E22-BFF0-A61E79F30AC3}"/>
              </a:ext>
            </a:extLst>
          </p:cNvPr>
          <p:cNvSpPr/>
          <p:nvPr/>
        </p:nvSpPr>
        <p:spPr>
          <a:xfrm>
            <a:off x="8222464" y="3890732"/>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50D3D8CF-83CC-495E-9EDF-09A35429E52A}"/>
              </a:ext>
            </a:extLst>
          </p:cNvPr>
          <p:cNvSpPr/>
          <p:nvPr/>
        </p:nvSpPr>
        <p:spPr>
          <a:xfrm>
            <a:off x="8222464" y="647560"/>
            <a:ext cx="1347982" cy="2207779"/>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pic>
        <p:nvPicPr>
          <p:cNvPr id="52" name="Graphic 51">
            <a:extLst>
              <a:ext uri="{FF2B5EF4-FFF2-40B4-BE49-F238E27FC236}">
                <a16:creationId xmlns:a16="http://schemas.microsoft.com/office/drawing/2014/main" id="{2EED29DE-E83F-4B69-ACCB-578DD15C42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0542" y="1576535"/>
            <a:ext cx="337589" cy="337589"/>
          </a:xfrm>
          <a:prstGeom prst="rect">
            <a:avLst/>
          </a:prstGeom>
          <a:effectLst>
            <a:outerShdw blurRad="50800" dist="38100" dir="5400000" algn="t" rotWithShape="0">
              <a:prstClr val="black">
                <a:alpha val="40000"/>
              </a:prstClr>
            </a:outerShdw>
          </a:effectLst>
        </p:spPr>
      </p:pic>
      <p:sp>
        <p:nvSpPr>
          <p:cNvPr id="67" name="TextBox 66">
            <a:extLst>
              <a:ext uri="{FF2B5EF4-FFF2-40B4-BE49-F238E27FC236}">
                <a16:creationId xmlns:a16="http://schemas.microsoft.com/office/drawing/2014/main" id="{50F94EBA-68F3-4081-8E6D-8BE1D9CF1C85}"/>
              </a:ext>
            </a:extLst>
          </p:cNvPr>
          <p:cNvSpPr txBox="1"/>
          <p:nvPr/>
        </p:nvSpPr>
        <p:spPr>
          <a:xfrm>
            <a:off x="8215043"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sp>
        <p:nvSpPr>
          <p:cNvPr id="96" name="TextBox 95">
            <a:extLst>
              <a:ext uri="{FF2B5EF4-FFF2-40B4-BE49-F238E27FC236}">
                <a16:creationId xmlns:a16="http://schemas.microsoft.com/office/drawing/2014/main" id="{540E8CC1-5593-41F0-A6E9-15D3FC2A206F}"/>
              </a:ext>
            </a:extLst>
          </p:cNvPr>
          <p:cNvSpPr txBox="1"/>
          <p:nvPr/>
        </p:nvSpPr>
        <p:spPr>
          <a:xfrm>
            <a:off x="8628131"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a:t>
            </a:r>
          </a:p>
        </p:txBody>
      </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8"/>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84A7D4A1-3F38-466B-AD93-BBEA00072A88}"/>
              </a:ext>
            </a:extLst>
          </p:cNvPr>
          <p:cNvSpPr txBox="1"/>
          <p:nvPr/>
        </p:nvSpPr>
        <p:spPr>
          <a:xfrm>
            <a:off x="7264778" y="4698690"/>
            <a:ext cx="861324"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Functions Subnet</a:t>
            </a:r>
          </a:p>
        </p:txBody>
      </p:sp>
      <p:pic>
        <p:nvPicPr>
          <p:cNvPr id="49" name="Picture 48">
            <a:extLst>
              <a:ext uri="{FF2B5EF4-FFF2-40B4-BE49-F238E27FC236}">
                <a16:creationId xmlns:a16="http://schemas.microsoft.com/office/drawing/2014/main" id="{A2A48505-ACC6-4E68-B3F0-F22447A9F913}"/>
              </a:ext>
            </a:extLst>
          </p:cNvPr>
          <p:cNvPicPr>
            <a:picLocks noChangeAspect="1"/>
          </p:cNvPicPr>
          <p:nvPr/>
        </p:nvPicPr>
        <p:blipFill>
          <a:blip r:embed="rId9"/>
          <a:stretch>
            <a:fillRect/>
          </a:stretch>
        </p:blipFill>
        <p:spPr>
          <a:xfrm>
            <a:off x="8875184" y="4044593"/>
            <a:ext cx="372590" cy="345493"/>
          </a:xfrm>
          <a:prstGeom prst="rect">
            <a:avLst/>
          </a:prstGeom>
        </p:spPr>
      </p:pic>
      <p:sp>
        <p:nvSpPr>
          <p:cNvPr id="26" name="TextBox 25">
            <a:extLst>
              <a:ext uri="{FF2B5EF4-FFF2-40B4-BE49-F238E27FC236}">
                <a16:creationId xmlns:a16="http://schemas.microsoft.com/office/drawing/2014/main" id="{39895431-FA03-4F7D-8828-92DC2C42DE25}"/>
              </a:ext>
            </a:extLst>
          </p:cNvPr>
          <p:cNvSpPr txBox="1"/>
          <p:nvPr/>
        </p:nvSpPr>
        <p:spPr>
          <a:xfrm>
            <a:off x="7954082" y="4708742"/>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p>
        </p:txBody>
      </p:sp>
      <p:sp>
        <p:nvSpPr>
          <p:cNvPr id="29" name="TextBox 28">
            <a:extLst>
              <a:ext uri="{FF2B5EF4-FFF2-40B4-BE49-F238E27FC236}">
                <a16:creationId xmlns:a16="http://schemas.microsoft.com/office/drawing/2014/main" id="{60EBA38B-2304-4AB9-AF50-C9C43064DA7C}"/>
              </a:ext>
            </a:extLst>
          </p:cNvPr>
          <p:cNvSpPr txBox="1"/>
          <p:nvPr/>
        </p:nvSpPr>
        <p:spPr>
          <a:xfrm>
            <a:off x="98430" y="5248176"/>
            <a:ext cx="2068946" cy="1200329"/>
          </a:xfrm>
          <a:prstGeom prst="rect">
            <a:avLst/>
          </a:prstGeom>
          <a:noFill/>
        </p:spPr>
        <p:txBody>
          <a:bodyPr wrap="square" rtlCol="0">
            <a:spAutoFit/>
          </a:bodyPr>
          <a:lstStyle/>
          <a:p>
            <a:r>
              <a:rPr lang="en-AU">
                <a:solidFill>
                  <a:srgbClr val="404040"/>
                </a:solidFill>
              </a:rPr>
              <a:t>Demo</a:t>
            </a:r>
          </a:p>
          <a:p>
            <a:r>
              <a:rPr lang="en-AU">
                <a:solidFill>
                  <a:srgbClr val="404040"/>
                </a:solidFill>
              </a:rPr>
              <a:t>Private Endpoints </a:t>
            </a:r>
            <a:br>
              <a:rPr lang="en-AU">
                <a:solidFill>
                  <a:srgbClr val="404040"/>
                </a:solidFill>
              </a:rPr>
            </a:br>
            <a:r>
              <a:rPr lang="en-AU">
                <a:solidFill>
                  <a:srgbClr val="404040"/>
                </a:solidFill>
              </a:rPr>
              <a:t>and</a:t>
            </a:r>
          </a:p>
          <a:p>
            <a:r>
              <a:rPr lang="en-AU">
                <a:solidFill>
                  <a:srgbClr val="404040"/>
                </a:solidFill>
              </a:rPr>
              <a:t>VNet Integration</a:t>
            </a:r>
          </a:p>
        </p:txBody>
      </p:sp>
      <p:sp>
        <p:nvSpPr>
          <p:cNvPr id="112" name="Rectangle 111">
            <a:extLst>
              <a:ext uri="{FF2B5EF4-FFF2-40B4-BE49-F238E27FC236}">
                <a16:creationId xmlns:a16="http://schemas.microsoft.com/office/drawing/2014/main" id="{2110B872-BAEB-45AF-9ED4-F4959041D849}"/>
              </a:ext>
            </a:extLst>
          </p:cNvPr>
          <p:cNvSpPr/>
          <p:nvPr/>
        </p:nvSpPr>
        <p:spPr>
          <a:xfrm>
            <a:off x="6483571" y="649870"/>
            <a:ext cx="1562413" cy="2205470"/>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5C560CFE-4933-447F-9126-41470229734B}"/>
              </a:ext>
            </a:extLst>
          </p:cNvPr>
          <p:cNvSpPr txBox="1"/>
          <p:nvPr/>
        </p:nvSpPr>
        <p:spPr>
          <a:xfrm>
            <a:off x="6495697" y="646528"/>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APIs</a:t>
            </a:r>
          </a:p>
        </p:txBody>
      </p:sp>
      <p:sp>
        <p:nvSpPr>
          <p:cNvPr id="2" name="Rectangle 1">
            <a:extLst>
              <a:ext uri="{FF2B5EF4-FFF2-40B4-BE49-F238E27FC236}">
                <a16:creationId xmlns:a16="http://schemas.microsoft.com/office/drawing/2014/main" id="{EE571B54-63C9-4FC1-B098-9D52CB9CD65B}"/>
              </a:ext>
            </a:extLst>
          </p:cNvPr>
          <p:cNvSpPr/>
          <p:nvPr/>
        </p:nvSpPr>
        <p:spPr>
          <a:xfrm>
            <a:off x="7409447" y="3907788"/>
            <a:ext cx="603935" cy="770571"/>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FAE22CA4-D549-4ADD-BC44-5E93721D7CEF}"/>
              </a:ext>
            </a:extLst>
          </p:cNvPr>
          <p:cNvCxnSpPr>
            <a:cxnSpLocks/>
            <a:endCxn id="2" idx="0"/>
          </p:cNvCxnSpPr>
          <p:nvPr/>
        </p:nvCxnSpPr>
        <p:spPr>
          <a:xfrm>
            <a:off x="7697875" y="2928971"/>
            <a:ext cx="13540" cy="97881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E10DF88-DCEB-489C-B006-BC1E45FBF286}"/>
              </a:ext>
            </a:extLst>
          </p:cNvPr>
          <p:cNvSpPr txBox="1"/>
          <p:nvPr/>
        </p:nvSpPr>
        <p:spPr>
          <a:xfrm>
            <a:off x="7648076" y="3009353"/>
            <a:ext cx="994647" cy="415498"/>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AU" sz="1050">
                <a:solidFill>
                  <a:srgbClr val="C00000"/>
                </a:solidFill>
                <a:latin typeface="Segoe UI"/>
              </a:rPr>
              <a:t>VNet </a:t>
            </a:r>
            <a:br>
              <a:rPr lang="en-AU" sz="1050">
                <a:solidFill>
                  <a:srgbClr val="C00000"/>
                </a:solidFill>
                <a:latin typeface="Segoe UI"/>
              </a:rPr>
            </a:br>
            <a:r>
              <a:rPr lang="en-AU" sz="1050">
                <a:solidFill>
                  <a:srgbClr val="C00000"/>
                </a:solidFill>
                <a:latin typeface="Segoe UI"/>
              </a:rPr>
              <a:t>Integration</a:t>
            </a:r>
            <a:endParaRPr kumimoji="0" lang="en-AU" sz="1050" b="0" i="0" u="none" strike="noStrike" kern="1200" cap="none" spc="0" normalizeH="0" baseline="0" noProof="0">
              <a:ln>
                <a:noFill/>
              </a:ln>
              <a:solidFill>
                <a:srgbClr val="C00000"/>
              </a:solidFill>
              <a:effectLst/>
              <a:uLnTx/>
              <a:uFillTx/>
              <a:latin typeface="Segoe UI"/>
            </a:endParaRPr>
          </a:p>
        </p:txBody>
      </p:sp>
      <p:cxnSp>
        <p:nvCxnSpPr>
          <p:cNvPr id="97" name="Connector: Elbow 96">
            <a:extLst>
              <a:ext uri="{FF2B5EF4-FFF2-40B4-BE49-F238E27FC236}">
                <a16:creationId xmlns:a16="http://schemas.microsoft.com/office/drawing/2014/main" id="{A93756DF-3A49-4A00-82F8-4EF135EC6E14}"/>
              </a:ext>
            </a:extLst>
          </p:cNvPr>
          <p:cNvCxnSpPr>
            <a:cxnSpLocks/>
            <a:stCxn id="2" idx="3"/>
            <a:endCxn id="91" idx="1"/>
          </p:cNvCxnSpPr>
          <p:nvPr/>
        </p:nvCxnSpPr>
        <p:spPr>
          <a:xfrm flipV="1">
            <a:off x="8013382" y="4286207"/>
            <a:ext cx="209082" cy="6867"/>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4520889-E6C8-4D11-93DC-B04227C799C4}"/>
              </a:ext>
            </a:extLst>
          </p:cNvPr>
          <p:cNvSpPr txBox="1"/>
          <p:nvPr/>
        </p:nvSpPr>
        <p:spPr>
          <a:xfrm>
            <a:off x="8252826" y="4390086"/>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cxnSp>
        <p:nvCxnSpPr>
          <p:cNvPr id="120" name="Straight Arrow Connector 119">
            <a:extLst>
              <a:ext uri="{FF2B5EF4-FFF2-40B4-BE49-F238E27FC236}">
                <a16:creationId xmlns:a16="http://schemas.microsoft.com/office/drawing/2014/main" id="{EBCC1A11-E131-4658-8EF9-2695ECDA1EC0}"/>
              </a:ext>
            </a:extLst>
          </p:cNvPr>
          <p:cNvCxnSpPr>
            <a:cxnSpLocks/>
            <a:stCxn id="91" idx="0"/>
            <a:endCxn id="59" idx="2"/>
          </p:cNvCxnSpPr>
          <p:nvPr/>
        </p:nvCxnSpPr>
        <p:spPr>
          <a:xfrm flipV="1">
            <a:off x="8896455" y="2855339"/>
            <a:ext cx="0" cy="103539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7EC57FD-34BB-4C63-BD54-F9DE81691F78}"/>
              </a:ext>
            </a:extLst>
          </p:cNvPr>
          <p:cNvCxnSpPr>
            <a:cxnSpLocks/>
          </p:cNvCxnSpPr>
          <p:nvPr/>
        </p:nvCxnSpPr>
        <p:spPr>
          <a:xfrm>
            <a:off x="9645117" y="4964151"/>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75CFCF6-A857-4258-8B2D-0F9471FC21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59206" y="1325347"/>
            <a:ext cx="371365" cy="371365"/>
          </a:xfrm>
          <a:prstGeom prst="rect">
            <a:avLst/>
          </a:prstGeom>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9217E51C-FBC5-4C90-9303-CA82414A7EA7}"/>
              </a:ext>
            </a:extLst>
          </p:cNvPr>
          <p:cNvSpPr txBox="1"/>
          <p:nvPr/>
        </p:nvSpPr>
        <p:spPr>
          <a:xfrm>
            <a:off x="6906308" y="1356223"/>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pic>
        <p:nvPicPr>
          <p:cNvPr id="15" name="Picture 14">
            <a:extLst>
              <a:ext uri="{FF2B5EF4-FFF2-40B4-BE49-F238E27FC236}">
                <a16:creationId xmlns:a16="http://schemas.microsoft.com/office/drawing/2014/main" id="{473D5678-5017-4096-A974-656FB7145894}"/>
              </a:ext>
            </a:extLst>
          </p:cNvPr>
          <p:cNvPicPr>
            <a:picLocks noChangeAspect="1"/>
          </p:cNvPicPr>
          <p:nvPr/>
        </p:nvPicPr>
        <p:blipFill>
          <a:blip r:embed="rId8"/>
          <a:stretch>
            <a:fillRect/>
          </a:stretch>
        </p:blipFill>
        <p:spPr>
          <a:xfrm>
            <a:off x="6496611" y="1829860"/>
            <a:ext cx="539750" cy="444500"/>
          </a:xfrm>
          <a:prstGeom prst="rect">
            <a:avLst/>
          </a:prstGeom>
        </p:spPr>
      </p:pic>
      <p:sp>
        <p:nvSpPr>
          <p:cNvPr id="16" name="TextBox 15">
            <a:extLst>
              <a:ext uri="{FF2B5EF4-FFF2-40B4-BE49-F238E27FC236}">
                <a16:creationId xmlns:a16="http://schemas.microsoft.com/office/drawing/2014/main" id="{067A7152-1877-4EFE-A090-72D862E2BEB0}"/>
              </a:ext>
            </a:extLst>
          </p:cNvPr>
          <p:cNvSpPr txBox="1"/>
          <p:nvPr/>
        </p:nvSpPr>
        <p:spPr>
          <a:xfrm>
            <a:off x="6938705" y="1812039"/>
            <a:ext cx="1129148" cy="415498"/>
          </a:xfrm>
          <a:prstGeom prst="rect">
            <a:avLst/>
          </a:prstGeom>
          <a:noFill/>
        </p:spPr>
        <p:txBody>
          <a:bodyPr wrap="square" lIns="91440" tIns="45720" rIns="91440" bIns="45720" rtlCol="0" anchor="t">
            <a:spAutoFit/>
          </a:bodyPr>
          <a:lstStyle/>
          <a:p>
            <a:r>
              <a:rPr lang="en-AU" sz="1050">
                <a:solidFill>
                  <a:srgbClr val="404040"/>
                </a:solidFill>
              </a:rPr>
              <a:t>Function App</a:t>
            </a:r>
          </a:p>
          <a:p>
            <a:r>
              <a:rPr lang="en-AU" sz="1050">
                <a:solidFill>
                  <a:schemeClr val="bg1">
                    <a:lumMod val="65000"/>
                  </a:schemeClr>
                </a:solidFill>
              </a:rPr>
              <a:t>(public preview)</a:t>
            </a:r>
          </a:p>
        </p:txBody>
      </p:sp>
      <p:sp>
        <p:nvSpPr>
          <p:cNvPr id="17" name="TextBox 16">
            <a:extLst>
              <a:ext uri="{FF2B5EF4-FFF2-40B4-BE49-F238E27FC236}">
                <a16:creationId xmlns:a16="http://schemas.microsoft.com/office/drawing/2014/main" id="{DC209400-FE72-40C6-9D30-AF6B6DB54E4E}"/>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sp>
        <p:nvSpPr>
          <p:cNvPr id="40" name="Text Placeholder 4">
            <a:extLst>
              <a:ext uri="{FF2B5EF4-FFF2-40B4-BE49-F238E27FC236}">
                <a16:creationId xmlns:a16="http://schemas.microsoft.com/office/drawing/2014/main" id="{43715182-553C-4DF4-9839-C78E1A55314F}"/>
              </a:ext>
            </a:extLst>
          </p:cNvPr>
          <p:cNvSpPr txBox="1">
            <a:spLocks/>
          </p:cNvSpPr>
          <p:nvPr/>
        </p:nvSpPr>
        <p:spPr>
          <a:xfrm>
            <a:off x="308899" y="409495"/>
            <a:ext cx="3599180" cy="615553"/>
          </a:xfrm>
          <a:prstGeom prst="rect">
            <a:avLst/>
          </a:prstGeom>
        </p:spPr>
        <p:txBody>
          <a:bodyPr/>
          <a:lstStyle>
            <a:lvl1pPr marL="228029" indent="-228029" algn="l" defTabSz="912114"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indent="0">
              <a:buNone/>
            </a:pPr>
            <a:r>
              <a:rPr lang="en-AU" sz="4000">
                <a:solidFill>
                  <a:schemeClr val="bg2">
                    <a:lumMod val="90000"/>
                    <a:lumOff val="10000"/>
                  </a:schemeClr>
                </a:solidFill>
              </a:rPr>
              <a:t>Demo</a:t>
            </a:r>
            <a:endParaRPr lang="en-AU">
              <a:solidFill>
                <a:schemeClr val="bg2">
                  <a:lumMod val="90000"/>
                  <a:lumOff val="10000"/>
                </a:schemeClr>
              </a:solidFill>
            </a:endParaRPr>
          </a:p>
        </p:txBody>
      </p:sp>
    </p:spTree>
    <p:custDataLst>
      <p:tags r:id="rId1"/>
    </p:custDataLst>
    <p:extLst>
      <p:ext uri="{BB962C8B-B14F-4D97-AF65-F5344CB8AC3E}">
        <p14:creationId xmlns:p14="http://schemas.microsoft.com/office/powerpoint/2010/main" val="457432301"/>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firewall features IT pros should know about but probably don't | Network  World">
            <a:extLst>
              <a:ext uri="{FF2B5EF4-FFF2-40B4-BE49-F238E27FC236}">
                <a16:creationId xmlns:a16="http://schemas.microsoft.com/office/drawing/2014/main" id="{332826B1-4D38-47DC-83A7-0DEC660F4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56840283-6494-40E9-8B6C-2EA2EA464CD9}"/>
              </a:ext>
            </a:extLst>
          </p:cNvPr>
          <p:cNvSpPr txBox="1">
            <a:spLocks/>
          </p:cNvSpPr>
          <p:nvPr/>
        </p:nvSpPr>
        <p:spPr>
          <a:xfrm>
            <a:off x="588263" y="457200"/>
            <a:ext cx="11018520" cy="55399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endParaRPr kumimoji="0" lang="en-AU" sz="36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sp>
        <p:nvSpPr>
          <p:cNvPr id="2" name="Text Placeholder 5">
            <a:extLst>
              <a:ext uri="{FF2B5EF4-FFF2-40B4-BE49-F238E27FC236}">
                <a16:creationId xmlns:a16="http://schemas.microsoft.com/office/drawing/2014/main" id="{CBD33EFA-BC95-445C-A3B6-9738283190E9}"/>
              </a:ext>
            </a:extLst>
          </p:cNvPr>
          <p:cNvSpPr txBox="1">
            <a:spLocks/>
          </p:cNvSpPr>
          <p:nvPr/>
        </p:nvSpPr>
        <p:spPr>
          <a:xfrm>
            <a:off x="5865948" y="542339"/>
            <a:ext cx="6326052" cy="1152587"/>
          </a:xfrm>
          <a:prstGeom prst="rect">
            <a:avLst/>
          </a:prstGeom>
          <a:solidFill>
            <a:schemeClr val="accent2"/>
          </a:solid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23"/>
              </a:spcBef>
              <a:spcAft>
                <a:spcPts val="0"/>
              </a:spcAft>
              <a:buClr>
                <a:srgbClr val="FFFFFF"/>
              </a:buClr>
              <a:buSzPct val="90000"/>
              <a:buFont typeface="Wingdings" panose="05000000000000000000" pitchFamily="2" charset="2"/>
              <a:buNone/>
              <a:tabLst/>
              <a:defRPr/>
            </a:pPr>
            <a:r>
              <a:rPr kumimoji="0" lang="en-GB" sz="2800" b="0" i="0" u="none" strike="noStrike" kern="1200" cap="none" spc="0" normalizeH="0" baseline="0" noProof="0">
                <a:ln>
                  <a:noFill/>
                </a:ln>
                <a:solidFill>
                  <a:srgbClr val="262626"/>
                </a:solidFill>
                <a:effectLst/>
                <a:uLnTx/>
                <a:uFillTx/>
                <a:latin typeface="Segoe UI"/>
                <a:ea typeface="+mn-ea"/>
                <a:cs typeface="Segoe UI" panose="020B0502040204020203" pitchFamily="34" charset="0"/>
              </a:rPr>
              <a:t>#2 Technical Challenge: </a:t>
            </a:r>
            <a:br>
              <a:rPr kumimoji="0" lang="en-GB" sz="2800" b="0" i="0" u="none" strike="noStrike" kern="1200" cap="none" spc="0" normalizeH="0" baseline="0" noProof="0">
                <a:ln>
                  <a:noFill/>
                </a:ln>
                <a:solidFill>
                  <a:srgbClr val="262626"/>
                </a:solidFill>
                <a:effectLst/>
                <a:uLnTx/>
                <a:uFillTx/>
                <a:latin typeface="Segoe UI"/>
                <a:ea typeface="+mn-ea"/>
                <a:cs typeface="Segoe UI" panose="020B0502040204020203" pitchFamily="34" charset="0"/>
              </a:rPr>
            </a:br>
            <a:r>
              <a:rPr kumimoji="0" lang="en-GB" sz="2800" b="0" i="0" u="none" strike="noStrike" kern="1200" cap="none" spc="0" normalizeH="0" baseline="0" noProof="0">
                <a:ln>
                  <a:noFill/>
                </a:ln>
                <a:solidFill>
                  <a:srgbClr val="262626"/>
                </a:solidFill>
                <a:effectLst/>
                <a:uLnTx/>
                <a:uFillTx/>
                <a:latin typeface="Segoe UI"/>
                <a:ea typeface="+mn-ea"/>
                <a:cs typeface="Segoe UI" panose="020B0502040204020203" pitchFamily="34" charset="0"/>
              </a:rPr>
              <a:t>Multi-Cloud / Avoid Vendor Lock-in</a:t>
            </a:r>
          </a:p>
        </p:txBody>
      </p:sp>
    </p:spTree>
    <p:extLst>
      <p:ext uri="{BB962C8B-B14F-4D97-AF65-F5344CB8AC3E}">
        <p14:creationId xmlns:p14="http://schemas.microsoft.com/office/powerpoint/2010/main" val="35899327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320718" y="1593023"/>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container create --name adams-ndc001 --image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microsoft</a:t>
            </a:r>
            <a:r>
              <a:rPr kumimoji="0" lang="en-US" sz="1568" b="1" i="0" u="none" strike="noStrike" kern="1200" cap="none" spc="0" normalizeH="0" baseline="0" noProof="0">
                <a:ln>
                  <a:noFill/>
                </a:ln>
                <a:solidFill>
                  <a:srgbClr val="0072C6"/>
                </a:solidFill>
                <a:effectLst/>
                <a:uLnTx/>
                <a:uFillTx/>
                <a:latin typeface="Consolas" charset="0"/>
                <a:ea typeface="+mn-ea"/>
                <a:cs typeface="+mn-cs"/>
              </a:rPr>
              <a:t>/</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aci-helloworld</a:t>
            </a:r>
            <a:r>
              <a:rPr kumimoji="0" lang="en-US" sz="1568" b="1" i="0" u="none" strike="noStrike" kern="1200" cap="none" spc="0" normalizeH="0" baseline="0" noProof="0">
                <a:ln>
                  <a:noFill/>
                </a:ln>
                <a:solidFill>
                  <a:srgbClr val="0072C6"/>
                </a:solidFill>
                <a:effectLst/>
                <a:uLnTx/>
                <a:uFillTx/>
                <a:latin typeface="Consolas" charset="0"/>
                <a:ea typeface="+mn-ea"/>
                <a:cs typeface="+mn-cs"/>
              </a:rPr>
              <a:t> --resource-group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adams</a:t>
            </a:r>
            <a:r>
              <a:rPr kumimoji="0" lang="en-US" sz="1568" b="1" i="0" u="none" strike="noStrike" kern="1200" cap="none" spc="0" normalizeH="0" baseline="0" noProof="0">
                <a:ln>
                  <a:noFill/>
                </a:ln>
                <a:solidFill>
                  <a:srgbClr val="0072C6"/>
                </a:solidFill>
                <a:effectLst/>
                <a:uLnTx/>
                <a:uFillTx/>
                <a:latin typeface="Consolas" charset="0"/>
                <a:ea typeface="+mn-ea"/>
                <a:cs typeface="+mn-cs"/>
              </a:rPr>
              <a:t>-</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aci</a:t>
            </a:r>
            <a:r>
              <a:rPr kumimoji="0" lang="en-US" sz="1568" b="1" i="0" u="none" strike="noStrike" kern="1200" cap="none" spc="0" normalizeH="0" baseline="0" noProof="0">
                <a:ln>
                  <a:noFill/>
                </a:ln>
                <a:solidFill>
                  <a:srgbClr val="0072C6"/>
                </a:solidFill>
                <a:effectLst/>
                <a:uLnTx/>
                <a:uFillTx/>
                <a:latin typeface="Consolas" charset="0"/>
                <a:ea typeface="+mn-ea"/>
                <a:cs typeface="+mn-cs"/>
              </a:rPr>
              <a:t>-demo-</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rg</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ip</a:t>
            </a:r>
            <a:r>
              <a:rPr kumimoji="0" lang="en-US" sz="1568" b="1" i="0" u="none" strike="noStrike" kern="1200" cap="none" spc="0" normalizeH="0" baseline="0" noProof="0">
                <a:ln>
                  <a:noFill/>
                </a:ln>
                <a:solidFill>
                  <a:srgbClr val="0072C6"/>
                </a:solidFill>
                <a:effectLst/>
                <a:uLnTx/>
                <a:uFillTx/>
                <a:latin typeface="Consolas" charset="0"/>
                <a:ea typeface="+mn-ea"/>
                <a:cs typeface="+mn-cs"/>
              </a:rPr>
              <a:t>-address public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"ipAddress":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"ip": "52.168.86.133",</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"ports":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"location": "eastus",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"name": "mycontainer",</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"osType": "Linux",</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"provisioningState": "Succeeded",</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lang="is-IS" sz="1568">
              <a:gradFill>
                <a:gsLst>
                  <a:gs pos="1250">
                    <a:srgbClr val="505050"/>
                  </a:gs>
                  <a:gs pos="100000">
                    <a:srgbClr val="505050"/>
                  </a:gs>
                </a:gsLst>
                <a:lin ang="5400000" scaled="0"/>
              </a:gradFill>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curl 52.168.86.133</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&lt;html&gt;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&lt;head&gt;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&lt;title&gt;Welcome to Azure Container Instances!&lt;/title&gt;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1885989" y="461993"/>
            <a:ext cx="8556505" cy="854371"/>
          </a:xfrm>
        </p:spPr>
        <p:txBody>
          <a:bodyPr/>
          <a:lstStyle/>
          <a:p>
            <a:pPr algn="ctr"/>
            <a:r>
              <a:rPr lang="en-US" sz="4705">
                <a:solidFill>
                  <a:schemeClr val="tx1"/>
                </a:solidFill>
              </a:rPr>
              <a:t>Azure Container Instances (ACI)</a:t>
            </a:r>
            <a:endParaRPr lang="en-US" sz="4705">
              <a:solidFill>
                <a:schemeClr val="tx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7900979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 sitting, person, table&#10;&#10;Description automatically generated">
            <a:extLst>
              <a:ext uri="{FF2B5EF4-FFF2-40B4-BE49-F238E27FC236}">
                <a16:creationId xmlns:a16="http://schemas.microsoft.com/office/drawing/2014/main" id="{DD2A57F1-3F23-491A-93B8-86EFB427810F}"/>
              </a:ext>
            </a:extLst>
          </p:cNvPr>
          <p:cNvPicPr>
            <a:picLocks noChangeAspect="1"/>
          </p:cNvPicPr>
          <p:nvPr/>
        </p:nvPicPr>
        <p:blipFill rotWithShape="1">
          <a:blip r:embed="rId3">
            <a:extLst>
              <a:ext uri="{28A0092B-C50C-407E-A947-70E740481C1C}">
                <a14:useLocalDpi xmlns:a14="http://schemas.microsoft.com/office/drawing/2010/main" val="0"/>
              </a:ext>
            </a:extLst>
          </a:blip>
          <a:srcRect b="15613"/>
          <a:stretch/>
        </p:blipFill>
        <p:spPr>
          <a:xfrm>
            <a:off x="0" y="-1"/>
            <a:ext cx="12192000" cy="6858001"/>
          </a:xfrm>
          <a:prstGeom prst="rect">
            <a:avLst/>
          </a:prstGeom>
        </p:spPr>
      </p:pic>
      <p:sp>
        <p:nvSpPr>
          <p:cNvPr id="9" name="Speech Bubble: Rectangle 8">
            <a:extLst>
              <a:ext uri="{FF2B5EF4-FFF2-40B4-BE49-F238E27FC236}">
                <a16:creationId xmlns:a16="http://schemas.microsoft.com/office/drawing/2014/main" id="{794EFEF8-2ED3-4BB8-8702-A44169CEE232}"/>
              </a:ext>
            </a:extLst>
          </p:cNvPr>
          <p:cNvSpPr/>
          <p:nvPr/>
        </p:nvSpPr>
        <p:spPr bwMode="auto">
          <a:xfrm>
            <a:off x="4652330" y="361519"/>
            <a:ext cx="2284998" cy="1473165"/>
          </a:xfrm>
          <a:prstGeom prst="wedgeRectCallout">
            <a:avLst>
              <a:gd name="adj1" fmla="val 118505"/>
              <a:gd name="adj2" fmla="val 8128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We’ll write serverless, event-driven code, but there are is a spectrum of deployment options.</a:t>
            </a:r>
          </a:p>
        </p:txBody>
      </p:sp>
      <p:sp>
        <p:nvSpPr>
          <p:cNvPr id="5" name="Speech Bubble: Rectangle 4">
            <a:extLst>
              <a:ext uri="{FF2B5EF4-FFF2-40B4-BE49-F238E27FC236}">
                <a16:creationId xmlns:a16="http://schemas.microsoft.com/office/drawing/2014/main" id="{23D06332-9058-4E57-8880-ABFE379F1592}"/>
              </a:ext>
            </a:extLst>
          </p:cNvPr>
          <p:cNvSpPr/>
          <p:nvPr/>
        </p:nvSpPr>
        <p:spPr bwMode="auto">
          <a:xfrm>
            <a:off x="5237981" y="2067367"/>
            <a:ext cx="2284997" cy="2723263"/>
          </a:xfrm>
          <a:prstGeom prst="wedgeRectCallout">
            <a:avLst>
              <a:gd name="adj1" fmla="val 92769"/>
              <a:gd name="adj2" fmla="val -3482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PCI / IRAP Protected, serverless compute or somewhere in the middle.</a:t>
            </a:r>
            <a:br>
              <a:rPr lang="en-AU" sz="1600">
                <a:gradFill>
                  <a:gsLst>
                    <a:gs pos="0">
                      <a:srgbClr val="FFFFFF"/>
                    </a:gs>
                    <a:gs pos="100000">
                      <a:srgbClr val="FFFFFF"/>
                    </a:gs>
                  </a:gsLst>
                  <a:lin ang="5400000" scaled="0"/>
                </a:gradFill>
                <a:ea typeface="Segoe UI" pitchFamily="34" charset="0"/>
                <a:cs typeface="Segoe UI" pitchFamily="34" charset="0"/>
              </a:rPr>
            </a:br>
            <a:br>
              <a:rPr lang="en-AU" sz="1600">
                <a:gradFill>
                  <a:gsLst>
                    <a:gs pos="0">
                      <a:srgbClr val="FFFFFF"/>
                    </a:gs>
                    <a:gs pos="100000">
                      <a:srgbClr val="FFFFFF"/>
                    </a:gs>
                  </a:gsLst>
                  <a:lin ang="5400000" scaled="0"/>
                </a:gradFill>
                <a:ea typeface="Segoe UI" pitchFamily="34" charset="0"/>
                <a:cs typeface="Segoe UI" pitchFamily="34" charset="0"/>
              </a:rPr>
            </a:br>
            <a:r>
              <a:rPr lang="en-AU" sz="1600">
                <a:gradFill>
                  <a:gsLst>
                    <a:gs pos="0">
                      <a:srgbClr val="FFFFFF"/>
                    </a:gs>
                    <a:gs pos="100000">
                      <a:srgbClr val="FFFFFF"/>
                    </a:gs>
                  </a:gsLst>
                  <a:lin ang="5400000" scaled="0"/>
                </a:gradFill>
                <a:ea typeface="Segoe UI" pitchFamily="34" charset="0"/>
                <a:cs typeface="Segoe UI" pitchFamily="34" charset="0"/>
              </a:rPr>
              <a:t>Can we get together to find the right balance of control, scale and cost for this project?</a:t>
            </a:r>
          </a:p>
        </p:txBody>
      </p:sp>
    </p:spTree>
    <p:extLst>
      <p:ext uri="{BB962C8B-B14F-4D97-AF65-F5344CB8AC3E}">
        <p14:creationId xmlns:p14="http://schemas.microsoft.com/office/powerpoint/2010/main" val="2336523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264EA0DE-89C2-417F-A153-90B24E7BF94A}"/>
              </a:ext>
            </a:extLst>
          </p:cNvPr>
          <p:cNvSpPr/>
          <p:nvPr/>
        </p:nvSpPr>
        <p:spPr bwMode="auto">
          <a:xfrm>
            <a:off x="5405269"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848" y="3654201"/>
            <a:ext cx="1217428" cy="121742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2398" y="3031230"/>
            <a:ext cx="368248" cy="611411"/>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591" y="3724134"/>
            <a:ext cx="1133858" cy="361637"/>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591" y="5132586"/>
            <a:ext cx="1133858" cy="361637"/>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Infrastructure architect</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4126" y="5457919"/>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376" y="6304954"/>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847" y="6204971"/>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556" y="5457921"/>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807" y="6304956"/>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278" y="6204973"/>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4126" y="2209008"/>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376" y="3056044"/>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847" y="2956060"/>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556" y="2209008"/>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807" y="3056044"/>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278" y="2956060"/>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953"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953"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269"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776"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776"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092"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953"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953"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269"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776"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776"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092"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8101" y="192723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42" y="192723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8101" y="640339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42" y="640339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35" y="2966613"/>
            <a:ext cx="526216" cy="84896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808" y="2967446"/>
            <a:ext cx="526216" cy="8472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3065" y="4698834"/>
            <a:ext cx="501704" cy="8472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192" y="4698000"/>
            <a:ext cx="501704" cy="84896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632" y="4500269"/>
            <a:ext cx="789734" cy="241348"/>
          </a:xfrm>
          <a:prstGeom prst="rect">
            <a:avLst/>
          </a:prstGeom>
          <a:noFill/>
        </p:spPr>
        <p:txBody>
          <a:bodyPr wrap="square" lIns="0" tIns="0" rIns="0" bIns="0" rtlCol="0" anchor="t">
            <a:spAutoFit/>
          </a:bodyPr>
          <a:lstStyle/>
          <a:p>
            <a:pPr algn="ctr" defTabSz="914192">
              <a:spcAft>
                <a:spcPts val="588"/>
              </a:spcAft>
              <a:defRPr/>
            </a:pPr>
            <a:r>
              <a:rPr lang="en-US" sz="784">
                <a:solidFill>
                  <a:srgbClr val="505050"/>
                </a:solidFill>
                <a:latin typeface="Segoe UI"/>
                <a:cs typeface="Segoe UI Semibold" panose="020B0702040204020203" pitchFamily="34" charset="0"/>
              </a:rPr>
              <a:t>Deployment/ tasks</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351" y="3558691"/>
            <a:ext cx="1998497" cy="1396242"/>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28" y="3818659"/>
            <a:ext cx="585669" cy="45752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84" y="3919324"/>
            <a:ext cx="405550" cy="255028"/>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400323" y="505953"/>
            <a:ext cx="8555292" cy="738664"/>
          </a:xfrm>
        </p:spPr>
        <p:txBody>
          <a:bodyPr/>
          <a:lstStyle/>
          <a:p>
            <a:pPr algn="ctr"/>
            <a:r>
              <a:rPr lang="en-US" sz="4800">
                <a:solidFill>
                  <a:srgbClr val="0072C6"/>
                </a:solidFill>
                <a:latin typeface="Segoe UI"/>
                <a:cs typeface="Segoe UI Semibold" panose="020B0702040204020203" pitchFamily="34" charset="0"/>
              </a:rPr>
              <a:t>Functions on AKS</a:t>
            </a:r>
            <a:endParaRPr lang="en-US" sz="4704">
              <a:latin typeface="Segoe UI Semibold" panose="020B0702040204020203" pitchFamily="34" charset="0"/>
              <a:cs typeface="Segoe UI Semibold" panose="020B0702040204020203" pitchFamily="34" charset="0"/>
            </a:endParaRPr>
          </a:p>
        </p:txBody>
      </p:sp>
      <p:grpSp>
        <p:nvGrpSpPr>
          <p:cNvPr id="16" name="Group 15">
            <a:extLst>
              <a:ext uri="{FF2B5EF4-FFF2-40B4-BE49-F238E27FC236}">
                <a16:creationId xmlns:a16="http://schemas.microsoft.com/office/drawing/2014/main" id="{E86AB171-7510-4F30-A3FC-DFC493F95107}"/>
              </a:ext>
            </a:extLst>
          </p:cNvPr>
          <p:cNvGrpSpPr/>
          <p:nvPr/>
        </p:nvGrpSpPr>
        <p:grpSpPr>
          <a:xfrm>
            <a:off x="3015820" y="4445119"/>
            <a:ext cx="359477" cy="592991"/>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196" name="Rectangle 195">
            <a:hlinkClick r:id="" action="ppaction://noaction"/>
            <a:extLst>
              <a:ext uri="{FF2B5EF4-FFF2-40B4-BE49-F238E27FC236}">
                <a16:creationId xmlns:a16="http://schemas.microsoft.com/office/drawing/2014/main" id="{2B7367D7-66EA-4B90-AF86-C4754B81C99B}"/>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3A8D763-D5B4-4BC8-9DCD-0898CEDE85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5643" y="2323540"/>
            <a:ext cx="230844" cy="230844"/>
          </a:xfrm>
          <a:prstGeom prst="rect">
            <a:avLst/>
          </a:prstGeom>
          <a:effectLst>
            <a:outerShdw blurRad="50800" dist="38100" dir="5400000" algn="t" rotWithShape="0">
              <a:prstClr val="black">
                <a:alpha val="40000"/>
              </a:prstClr>
            </a:outerShdw>
          </a:effectLst>
        </p:spPr>
      </p:pic>
      <p:pic>
        <p:nvPicPr>
          <p:cNvPr id="3" name="Graphic 2">
            <a:extLst>
              <a:ext uri="{FF2B5EF4-FFF2-40B4-BE49-F238E27FC236}">
                <a16:creationId xmlns:a16="http://schemas.microsoft.com/office/drawing/2014/main" id="{757E8DDF-376F-4EE1-960C-BAD20EA01C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6782" y="2323687"/>
            <a:ext cx="230844" cy="230844"/>
          </a:xfrm>
          <a:prstGeom prst="rect">
            <a:avLst/>
          </a:prstGeom>
          <a:effectLst>
            <a:outerShdw blurRad="50800" dist="38100" dir="5400000" algn="t" rotWithShape="0">
              <a:prstClr val="black">
                <a:alpha val="40000"/>
              </a:prstClr>
            </a:outerShdw>
          </a:effectLst>
        </p:spPr>
      </p:pic>
      <p:pic>
        <p:nvPicPr>
          <p:cNvPr id="4" name="Graphic 3">
            <a:extLst>
              <a:ext uri="{FF2B5EF4-FFF2-40B4-BE49-F238E27FC236}">
                <a16:creationId xmlns:a16="http://schemas.microsoft.com/office/drawing/2014/main" id="{EDD00A6B-D52B-42A7-87CF-61F810F734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5627" y="2646912"/>
            <a:ext cx="230844" cy="230844"/>
          </a:xfrm>
          <a:prstGeom prst="rect">
            <a:avLst/>
          </a:prstGeom>
          <a:effectLst>
            <a:outerShdw blurRad="50800" dist="38100" dir="5400000" algn="t" rotWithShape="0">
              <a:prstClr val="black">
                <a:alpha val="40000"/>
              </a:prstClr>
            </a:outerShdw>
          </a:effectLst>
        </p:spPr>
      </p:pic>
      <p:sp>
        <p:nvSpPr>
          <p:cNvPr id="8" name="Rectangle: Rounded Corners 7">
            <a:extLst>
              <a:ext uri="{FF2B5EF4-FFF2-40B4-BE49-F238E27FC236}">
                <a16:creationId xmlns:a16="http://schemas.microsoft.com/office/drawing/2014/main" id="{5902C42B-DE66-42C2-AC3F-BDC9E3C3E7E9}"/>
              </a:ext>
            </a:extLst>
          </p:cNvPr>
          <p:cNvSpPr/>
          <p:nvPr/>
        </p:nvSpPr>
        <p:spPr bwMode="auto">
          <a:xfrm>
            <a:off x="7095092"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9" name="Rectangle: Rounded Corners 18">
            <a:extLst>
              <a:ext uri="{FF2B5EF4-FFF2-40B4-BE49-F238E27FC236}">
                <a16:creationId xmlns:a16="http://schemas.microsoft.com/office/drawing/2014/main" id="{FDE07743-383F-46B7-A3A8-730611A0F13B}"/>
              </a:ext>
            </a:extLst>
          </p:cNvPr>
          <p:cNvSpPr/>
          <p:nvPr/>
        </p:nvSpPr>
        <p:spPr bwMode="auto">
          <a:xfrm>
            <a:off x="5405269"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20" name="Rectangle: Rounded Corners 19">
            <a:extLst>
              <a:ext uri="{FF2B5EF4-FFF2-40B4-BE49-F238E27FC236}">
                <a16:creationId xmlns:a16="http://schemas.microsoft.com/office/drawing/2014/main" id="{5F45BE8B-D68A-46B1-AD03-B3C7A3A6A244}"/>
              </a:ext>
            </a:extLst>
          </p:cNvPr>
          <p:cNvSpPr/>
          <p:nvPr/>
        </p:nvSpPr>
        <p:spPr bwMode="auto">
          <a:xfrm>
            <a:off x="7095092"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pic>
        <p:nvPicPr>
          <p:cNvPr id="7" name="Graphic 6">
            <a:extLst>
              <a:ext uri="{FF2B5EF4-FFF2-40B4-BE49-F238E27FC236}">
                <a16:creationId xmlns:a16="http://schemas.microsoft.com/office/drawing/2014/main" id="{C3C4A70E-7935-47E0-B9CB-9CF5CDA8CD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0854" y="2322426"/>
            <a:ext cx="230844" cy="23084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26694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848" y="3654201"/>
            <a:ext cx="1217428" cy="121742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2398" y="3031230"/>
            <a:ext cx="368248" cy="611411"/>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591" y="3724134"/>
            <a:ext cx="1133858" cy="361637"/>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591" y="5132586"/>
            <a:ext cx="1133858" cy="361637"/>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Infrastructure architect</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4126" y="5457919"/>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376" y="6304954"/>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847" y="6204971"/>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556" y="5457921"/>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807" y="6304956"/>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278" y="6204973"/>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4126" y="2209008"/>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376" y="3056044"/>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847" y="2956060"/>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556" y="2209008"/>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807" y="3056044"/>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278" y="2956060"/>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953"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953"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269"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776"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776"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092"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953"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953"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269"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776"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776"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092"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8101" y="192723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42" y="192723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8101" y="640339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42" y="640339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35" y="2966613"/>
            <a:ext cx="526216" cy="84896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808" y="2967446"/>
            <a:ext cx="526216" cy="8472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3065" y="4698834"/>
            <a:ext cx="501704" cy="8472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192" y="4698000"/>
            <a:ext cx="501704" cy="84896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632" y="4500269"/>
            <a:ext cx="789734" cy="241348"/>
          </a:xfrm>
          <a:prstGeom prst="rect">
            <a:avLst/>
          </a:prstGeom>
          <a:noFill/>
        </p:spPr>
        <p:txBody>
          <a:bodyPr wrap="square" lIns="0" tIns="0" rIns="0" bIns="0" rtlCol="0" anchor="t">
            <a:spAutoFit/>
          </a:bodyPr>
          <a:lstStyle/>
          <a:p>
            <a:pPr algn="ctr" defTabSz="914192">
              <a:spcAft>
                <a:spcPts val="588"/>
              </a:spcAft>
              <a:defRPr/>
            </a:pPr>
            <a:r>
              <a:rPr lang="en-US" sz="784">
                <a:solidFill>
                  <a:srgbClr val="505050"/>
                </a:solidFill>
                <a:latin typeface="Segoe UI"/>
                <a:cs typeface="Segoe UI Semibold" panose="020B0702040204020203" pitchFamily="34" charset="0"/>
              </a:rPr>
              <a:t>Deployment/ tasks</a:t>
            </a:r>
          </a:p>
        </p:txBody>
      </p:sp>
      <p:grpSp>
        <p:nvGrpSpPr>
          <p:cNvPr id="3" name="Group 2">
            <a:extLst>
              <a:ext uri="{FF2B5EF4-FFF2-40B4-BE49-F238E27FC236}">
                <a16:creationId xmlns:a16="http://schemas.microsoft.com/office/drawing/2014/main" id="{0A49A61A-21D4-4CB4-A217-55B1157BFDBC}"/>
              </a:ext>
            </a:extLst>
          </p:cNvPr>
          <p:cNvGrpSpPr/>
          <p:nvPr/>
        </p:nvGrpSpPr>
        <p:grpSpPr>
          <a:xfrm>
            <a:off x="6836276" y="3654201"/>
            <a:ext cx="1998498" cy="1217428"/>
            <a:chOff x="6836276" y="3654201"/>
            <a:chExt cx="1998498" cy="1217428"/>
          </a:xfrm>
        </p:grpSpPr>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056" y="3654201"/>
              <a:ext cx="608410" cy="1217428"/>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a:solidFill>
                    <a:srgbClr val="505050"/>
                  </a:solidFill>
                  <a:latin typeface="Segoe UI"/>
                  <a:ea typeface="Segoe UI" pitchFamily="34" charset="0"/>
                  <a:cs typeface="Segoe UI" pitchFamily="34" charset="0"/>
                </a:rPr>
                <a:t>ACI Connector</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276" y="4262915"/>
              <a:ext cx="1998498"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740962D9-F7C7-4A25-A34A-9B45210B71A0}"/>
              </a:ext>
            </a:extLst>
          </p:cNvPr>
          <p:cNvGrpSpPr/>
          <p:nvPr/>
        </p:nvGrpSpPr>
        <p:grpSpPr>
          <a:xfrm>
            <a:off x="8834775" y="3094026"/>
            <a:ext cx="2735461" cy="2337779"/>
            <a:chOff x="8834775" y="3094026"/>
            <a:chExt cx="2735461" cy="2337779"/>
          </a:xfrm>
        </p:grpSpPr>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4775" y="3094026"/>
              <a:ext cx="2735461" cy="2337779"/>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a:solidFill>
                    <a:srgbClr val="505050"/>
                  </a:solidFill>
                  <a:latin typeface="Segoe UI"/>
                  <a:ea typeface="Segoe UI" pitchFamily="34" charset="0"/>
                  <a:cs typeface="Segoe UI" pitchFamily="34" charset="0"/>
                </a:rPr>
                <a:t>Azure Container Instances (ACI)</a:t>
              </a:r>
            </a:p>
          </p:txBody>
        </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478" y="3234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138" y="3234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1798" y="3234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2459" y="3234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120" y="3234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478" y="359574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138" y="359574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1798" y="359574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2459" y="359574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120" y="359574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478" y="395225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138" y="395225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1798" y="395225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2459" y="395225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120" y="395225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478" y="4313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138" y="4313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1798" y="4313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2459" y="4313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120" y="4313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478" y="4670486"/>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138" y="4670486"/>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1798" y="4670486"/>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2459" y="4670486"/>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120" y="4670486"/>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grpSp>
      <p:grpSp>
        <p:nvGrpSpPr>
          <p:cNvPr id="18" name="Group 17">
            <a:extLst>
              <a:ext uri="{FF2B5EF4-FFF2-40B4-BE49-F238E27FC236}">
                <a16:creationId xmlns:a16="http://schemas.microsoft.com/office/drawing/2014/main" id="{82477AB1-1C18-4954-9F5E-F4C46A1442F1}"/>
              </a:ext>
            </a:extLst>
          </p:cNvPr>
          <p:cNvGrpSpPr/>
          <p:nvPr/>
        </p:nvGrpSpPr>
        <p:grpSpPr>
          <a:xfrm>
            <a:off x="3620351" y="3558691"/>
            <a:ext cx="1998497" cy="1396242"/>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28" y="3818659"/>
            <a:ext cx="585669" cy="45752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84" y="3919324"/>
            <a:ext cx="405550" cy="255028"/>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400323" y="505953"/>
            <a:ext cx="8555292" cy="1831912"/>
          </a:xfrm>
        </p:spPr>
        <p:txBody>
          <a:bodyPr/>
          <a:lstStyle/>
          <a:p>
            <a:pPr algn="ctr"/>
            <a:r>
              <a:rPr lang="en-US" sz="4800">
                <a:solidFill>
                  <a:srgbClr val="0072C6"/>
                </a:solidFill>
                <a:latin typeface="Segoe UI"/>
                <a:cs typeface="Segoe UI Semibold" panose="020B0702040204020203" pitchFamily="34" charset="0"/>
              </a:rPr>
              <a:t>AKS Virtual Node</a:t>
            </a:r>
            <a:br>
              <a:rPr lang="en-US" sz="4800">
                <a:solidFill>
                  <a:srgbClr val="0072C6"/>
                </a:solidFill>
                <a:latin typeface="Segoe UI"/>
                <a:cs typeface="Segoe UI Semibold" panose="020B0702040204020203" pitchFamily="34" charset="0"/>
              </a:rPr>
            </a:br>
            <a:r>
              <a:rPr lang="en-US" sz="2400">
                <a:solidFill>
                  <a:srgbClr val="0072C6"/>
                </a:solidFill>
                <a:latin typeface="Segoe UI"/>
                <a:cs typeface="Segoe UI Semibold" panose="020B0702040204020203" pitchFamily="34" charset="0"/>
              </a:rPr>
              <a:t>Bursting with the ACI Connector</a:t>
            </a:r>
            <a:br>
              <a:rPr lang="en-US" sz="2400">
                <a:solidFill>
                  <a:srgbClr val="0072C6"/>
                </a:solidFill>
                <a:latin typeface="Segoe UI"/>
                <a:cs typeface="Segoe UI Semibold" panose="020B0702040204020203" pitchFamily="34" charset="0"/>
              </a:rPr>
            </a:br>
            <a:endParaRPr lang="en-US" sz="4704">
              <a:latin typeface="Segoe UI Semibold" panose="020B0702040204020203" pitchFamily="34" charset="0"/>
              <a:cs typeface="Segoe UI Semibold" panose="020B0702040204020203" pitchFamily="34" charset="0"/>
            </a:endParaRPr>
          </a:p>
        </p:txBody>
      </p:sp>
      <p:grpSp>
        <p:nvGrpSpPr>
          <p:cNvPr id="16" name="Group 15">
            <a:extLst>
              <a:ext uri="{FF2B5EF4-FFF2-40B4-BE49-F238E27FC236}">
                <a16:creationId xmlns:a16="http://schemas.microsoft.com/office/drawing/2014/main" id="{E86AB171-7510-4F30-A3FC-DFC493F95107}"/>
              </a:ext>
            </a:extLst>
          </p:cNvPr>
          <p:cNvGrpSpPr/>
          <p:nvPr/>
        </p:nvGrpSpPr>
        <p:grpSpPr>
          <a:xfrm>
            <a:off x="3015820" y="4445119"/>
            <a:ext cx="359477" cy="592991"/>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196" name="Rectangle 195">
            <a:hlinkClick r:id="" action="ppaction://noaction"/>
            <a:extLst>
              <a:ext uri="{FF2B5EF4-FFF2-40B4-BE49-F238E27FC236}">
                <a16:creationId xmlns:a16="http://schemas.microsoft.com/office/drawing/2014/main" id="{2B7367D7-66EA-4B90-AF86-C4754B81C99B}"/>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00B4310B-6BBD-4AD6-A718-A9D87DC9E994}"/>
              </a:ext>
            </a:extLst>
          </p:cNvPr>
          <p:cNvSpPr/>
          <p:nvPr/>
        </p:nvSpPr>
        <p:spPr bwMode="auto">
          <a:xfrm>
            <a:off x="7095092"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7" name="Rectangle: Rounded Corners 6">
            <a:extLst>
              <a:ext uri="{FF2B5EF4-FFF2-40B4-BE49-F238E27FC236}">
                <a16:creationId xmlns:a16="http://schemas.microsoft.com/office/drawing/2014/main" id="{79DB1F0D-98BF-4CCB-99C4-DE85724D4C10}"/>
              </a:ext>
            </a:extLst>
          </p:cNvPr>
          <p:cNvSpPr/>
          <p:nvPr/>
        </p:nvSpPr>
        <p:spPr bwMode="auto">
          <a:xfrm>
            <a:off x="5405269"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8" name="Rectangle: Rounded Corners 7">
            <a:extLst>
              <a:ext uri="{FF2B5EF4-FFF2-40B4-BE49-F238E27FC236}">
                <a16:creationId xmlns:a16="http://schemas.microsoft.com/office/drawing/2014/main" id="{28396C38-BD69-4B70-8141-82956EDD4B4A}"/>
              </a:ext>
            </a:extLst>
          </p:cNvPr>
          <p:cNvSpPr/>
          <p:nvPr/>
        </p:nvSpPr>
        <p:spPr bwMode="auto">
          <a:xfrm>
            <a:off x="7095092"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20" name="Rectangle: Rounded Corners 19">
            <a:extLst>
              <a:ext uri="{FF2B5EF4-FFF2-40B4-BE49-F238E27FC236}">
                <a16:creationId xmlns:a16="http://schemas.microsoft.com/office/drawing/2014/main" id="{2C5F8825-9219-4916-A9F5-7D02DD4A9F88}"/>
              </a:ext>
            </a:extLst>
          </p:cNvPr>
          <p:cNvSpPr/>
          <p:nvPr/>
        </p:nvSpPr>
        <p:spPr bwMode="auto">
          <a:xfrm>
            <a:off x="5405269"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Tree>
    <p:extLst>
      <p:ext uri="{BB962C8B-B14F-4D97-AF65-F5344CB8AC3E}">
        <p14:creationId xmlns:p14="http://schemas.microsoft.com/office/powerpoint/2010/main" val="2522535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BB8F6EB-12C2-4448-BF58-810570BA2273}"/>
              </a:ext>
            </a:extLst>
          </p:cNvPr>
          <p:cNvSpPr/>
          <p:nvPr/>
        </p:nvSpPr>
        <p:spPr bwMode="auto">
          <a:xfrm>
            <a:off x="5405269"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848" y="3654201"/>
            <a:ext cx="1217428" cy="121742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2398" y="3031230"/>
            <a:ext cx="368248" cy="611411"/>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591" y="3724134"/>
            <a:ext cx="1133858" cy="361637"/>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591" y="5132586"/>
            <a:ext cx="1133858" cy="361637"/>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4775" y="3094026"/>
            <a:ext cx="2735461" cy="2337779"/>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056" y="3654201"/>
            <a:ext cx="608410" cy="1217428"/>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4126" y="5457919"/>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376" y="6304954"/>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847" y="6204971"/>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556" y="5457921"/>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807" y="6304956"/>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278" y="6204973"/>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4126" y="2209008"/>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376" y="3056044"/>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847" y="2956060"/>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556" y="2209008"/>
            <a:ext cx="1139444" cy="743280"/>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807" y="3056044"/>
            <a:ext cx="482944"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278" y="2956060"/>
            <a:ext cx="0" cy="9998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953"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953"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269"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776"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776"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092" y="5849594"/>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953"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953"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269"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776"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776"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092" y="2609243"/>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8101" y="192723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42" y="192723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8101" y="640339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42" y="6403392"/>
            <a:ext cx="1133858" cy="180819"/>
          </a:xfrm>
          <a:prstGeom prst="rect">
            <a:avLst/>
          </a:prstGeom>
          <a:noFill/>
        </p:spPr>
        <p:txBody>
          <a:bodyPr wrap="square" lIns="0" tIns="0" rIns="0" bIns="0" rtlCol="0" anchor="t">
            <a:spAutoFit/>
          </a:bodyPr>
          <a:lstStyle/>
          <a:p>
            <a:pPr algn="ctr" defTabSz="914192">
              <a:spcAft>
                <a:spcPts val="588"/>
              </a:spcAft>
              <a:defRPr/>
            </a:pPr>
            <a:r>
              <a:rPr lang="en-US" sz="1175">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35" y="2966613"/>
            <a:ext cx="526216" cy="84896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808" y="2967446"/>
            <a:ext cx="526216" cy="8472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3065" y="4698834"/>
            <a:ext cx="501704" cy="8472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192" y="4698000"/>
            <a:ext cx="501704" cy="84896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632" y="4500269"/>
            <a:ext cx="789734" cy="241348"/>
          </a:xfrm>
          <a:prstGeom prst="rect">
            <a:avLst/>
          </a:prstGeom>
          <a:noFill/>
        </p:spPr>
        <p:txBody>
          <a:bodyPr wrap="square" lIns="0" tIns="0" rIns="0" bIns="0" rtlCol="0" anchor="t">
            <a:spAutoFit/>
          </a:bodyPr>
          <a:lstStyle/>
          <a:p>
            <a:pPr algn="ctr" defTabSz="914192">
              <a:spcAft>
                <a:spcPts val="588"/>
              </a:spcAft>
              <a:defRPr/>
            </a:pPr>
            <a:r>
              <a:rPr lang="en-US" sz="784">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276" y="4262915"/>
            <a:ext cx="1998498"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478" y="3234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138" y="3234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1798" y="3234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2459" y="3234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120" y="3234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478" y="359574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138" y="359574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1798" y="359574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2459" y="359574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120" y="359574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478" y="395225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138" y="395225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1798" y="395225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2459" y="395225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120" y="3952255"/>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478" y="4313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138" y="4313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1798" y="4313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2459" y="4313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120" y="4313499"/>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478" y="4670486"/>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138" y="4670486"/>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1798" y="4670486"/>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2459" y="4670486"/>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120" y="4670486"/>
            <a:ext cx="461412" cy="32081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351" y="3558691"/>
            <a:ext cx="1998497" cy="1396242"/>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28" y="3818659"/>
            <a:ext cx="585669" cy="45752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84" y="3919324"/>
            <a:ext cx="405550" cy="255028"/>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400323" y="505953"/>
            <a:ext cx="8555292" cy="1831912"/>
          </a:xfrm>
        </p:spPr>
        <p:txBody>
          <a:bodyPr/>
          <a:lstStyle/>
          <a:p>
            <a:pPr algn="ctr"/>
            <a:r>
              <a:rPr lang="en-US" sz="4800">
                <a:solidFill>
                  <a:srgbClr val="0072C6"/>
                </a:solidFill>
                <a:latin typeface="Segoe UI"/>
                <a:cs typeface="Segoe UI Semibold" panose="020B0702040204020203" pitchFamily="34" charset="0"/>
              </a:rPr>
              <a:t>AKS Virtual Node</a:t>
            </a:r>
            <a:br>
              <a:rPr lang="en-US" sz="4800">
                <a:solidFill>
                  <a:srgbClr val="0072C6"/>
                </a:solidFill>
                <a:latin typeface="Segoe UI"/>
                <a:cs typeface="Segoe UI Semibold" panose="020B0702040204020203" pitchFamily="34" charset="0"/>
              </a:rPr>
            </a:br>
            <a:r>
              <a:rPr lang="en-US" sz="2400">
                <a:solidFill>
                  <a:srgbClr val="0072C6"/>
                </a:solidFill>
                <a:latin typeface="Segoe UI"/>
                <a:cs typeface="Segoe UI Semibold" panose="020B0702040204020203" pitchFamily="34" charset="0"/>
              </a:rPr>
              <a:t>Bursting with the ACI Connector</a:t>
            </a:r>
            <a:br>
              <a:rPr lang="en-US" sz="2400">
                <a:solidFill>
                  <a:srgbClr val="0072C6"/>
                </a:solidFill>
                <a:latin typeface="Segoe UI"/>
                <a:cs typeface="Segoe UI Semibold" panose="020B0702040204020203" pitchFamily="34" charset="0"/>
              </a:rPr>
            </a:br>
            <a:endParaRPr lang="en-US" sz="4704">
              <a:latin typeface="Segoe UI Semibold" panose="020B0702040204020203" pitchFamily="34" charset="0"/>
              <a:cs typeface="Segoe UI Semibold" panose="020B0702040204020203" pitchFamily="34" charset="0"/>
            </a:endParaRPr>
          </a:p>
        </p:txBody>
      </p:sp>
      <p:grpSp>
        <p:nvGrpSpPr>
          <p:cNvPr id="16" name="Group 15">
            <a:extLst>
              <a:ext uri="{FF2B5EF4-FFF2-40B4-BE49-F238E27FC236}">
                <a16:creationId xmlns:a16="http://schemas.microsoft.com/office/drawing/2014/main" id="{E86AB171-7510-4F30-A3FC-DFC493F95107}"/>
              </a:ext>
            </a:extLst>
          </p:cNvPr>
          <p:cNvGrpSpPr/>
          <p:nvPr/>
        </p:nvGrpSpPr>
        <p:grpSpPr>
          <a:xfrm>
            <a:off x="3015820" y="4445119"/>
            <a:ext cx="359477" cy="592991"/>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196" name="Rectangle 195">
            <a:hlinkClick r:id="" action="ppaction://noaction"/>
            <a:extLst>
              <a:ext uri="{FF2B5EF4-FFF2-40B4-BE49-F238E27FC236}">
                <a16:creationId xmlns:a16="http://schemas.microsoft.com/office/drawing/2014/main" id="{2B7367D7-66EA-4B90-AF86-C4754B81C99B}"/>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BDBD8709-3D46-4F3C-9FA7-EE1593B5A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5643" y="2323540"/>
            <a:ext cx="230844" cy="230844"/>
          </a:xfrm>
          <a:prstGeom prst="rect">
            <a:avLst/>
          </a:prstGeom>
          <a:effectLst>
            <a:outerShdw blurRad="50800" dist="38100" dir="5400000" algn="t" rotWithShape="0">
              <a:prstClr val="black">
                <a:alpha val="40000"/>
              </a:prstClr>
            </a:outerShdw>
          </a:effectLst>
        </p:spPr>
      </p:pic>
      <p:pic>
        <p:nvPicPr>
          <p:cNvPr id="4" name="Graphic 3">
            <a:extLst>
              <a:ext uri="{FF2B5EF4-FFF2-40B4-BE49-F238E27FC236}">
                <a16:creationId xmlns:a16="http://schemas.microsoft.com/office/drawing/2014/main" id="{1581C8C9-5AD0-4B38-A9E4-03901A891F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6782" y="2323687"/>
            <a:ext cx="230844" cy="230844"/>
          </a:xfrm>
          <a:prstGeom prst="rect">
            <a:avLst/>
          </a:prstGeom>
          <a:effectLst>
            <a:outerShdw blurRad="50800" dist="38100" dir="5400000" algn="t" rotWithShape="0">
              <a:prstClr val="black">
                <a:alpha val="40000"/>
              </a:prstClr>
            </a:outerShdw>
          </a:effectLst>
        </p:spPr>
      </p:pic>
      <p:pic>
        <p:nvPicPr>
          <p:cNvPr id="7" name="Graphic 6">
            <a:extLst>
              <a:ext uri="{FF2B5EF4-FFF2-40B4-BE49-F238E27FC236}">
                <a16:creationId xmlns:a16="http://schemas.microsoft.com/office/drawing/2014/main" id="{2863873E-C673-472E-B11C-592562C0A7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5627" y="2646912"/>
            <a:ext cx="230844" cy="230844"/>
          </a:xfrm>
          <a:prstGeom prst="rect">
            <a:avLst/>
          </a:prstGeom>
          <a:effectLst>
            <a:outerShdw blurRad="50800" dist="38100" dir="5400000" algn="t" rotWithShape="0">
              <a:prstClr val="black">
                <a:alpha val="40000"/>
              </a:prstClr>
            </a:outerShdw>
          </a:effectLst>
        </p:spPr>
      </p:pic>
      <p:pic>
        <p:nvPicPr>
          <p:cNvPr id="8" name="Graphic 7">
            <a:extLst>
              <a:ext uri="{FF2B5EF4-FFF2-40B4-BE49-F238E27FC236}">
                <a16:creationId xmlns:a16="http://schemas.microsoft.com/office/drawing/2014/main" id="{FD76CFC6-ADA0-44B3-BF73-336913839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0854" y="2322426"/>
            <a:ext cx="230844" cy="230844"/>
          </a:xfrm>
          <a:prstGeom prst="rect">
            <a:avLst/>
          </a:prstGeom>
          <a:effectLst>
            <a:outerShdw blurRad="50800" dist="38100" dir="5400000" algn="t" rotWithShape="0">
              <a:prstClr val="black">
                <a:alpha val="40000"/>
              </a:prstClr>
            </a:outerShdw>
          </a:effectLst>
        </p:spPr>
      </p:pic>
      <p:pic>
        <p:nvPicPr>
          <p:cNvPr id="20" name="Graphic 19">
            <a:extLst>
              <a:ext uri="{FF2B5EF4-FFF2-40B4-BE49-F238E27FC236}">
                <a16:creationId xmlns:a16="http://schemas.microsoft.com/office/drawing/2014/main" id="{C9992E2A-EAF3-462B-B958-AAA5DE304A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55327" y="4013519"/>
            <a:ext cx="230844" cy="230844"/>
          </a:xfrm>
          <a:prstGeom prst="rect">
            <a:avLst/>
          </a:prstGeom>
          <a:effectLst>
            <a:outerShdw blurRad="50800" dist="38100" dir="5400000" algn="t" rotWithShape="0">
              <a:prstClr val="black">
                <a:alpha val="40000"/>
              </a:prstClr>
            </a:outerShdw>
          </a:effectLst>
        </p:spPr>
      </p:pic>
      <p:pic>
        <p:nvPicPr>
          <p:cNvPr id="21" name="Graphic 20">
            <a:extLst>
              <a:ext uri="{FF2B5EF4-FFF2-40B4-BE49-F238E27FC236}">
                <a16:creationId xmlns:a16="http://schemas.microsoft.com/office/drawing/2014/main" id="{4AD63982-900F-4203-90C2-6F022F4714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4092" y="4390099"/>
            <a:ext cx="230844" cy="230844"/>
          </a:xfrm>
          <a:prstGeom prst="rect">
            <a:avLst/>
          </a:prstGeom>
          <a:effectLst>
            <a:outerShdw blurRad="50800" dist="38100" dir="5400000" algn="t" rotWithShape="0">
              <a:prstClr val="black">
                <a:alpha val="40000"/>
              </a:prstClr>
            </a:outerShdw>
          </a:effectLst>
        </p:spPr>
      </p:pic>
      <p:sp>
        <p:nvSpPr>
          <p:cNvPr id="2" name="Rectangle: Rounded Corners 1">
            <a:extLst>
              <a:ext uri="{FF2B5EF4-FFF2-40B4-BE49-F238E27FC236}">
                <a16:creationId xmlns:a16="http://schemas.microsoft.com/office/drawing/2014/main" id="{9A63C9BB-6AED-4E9D-9882-49C20E40774D}"/>
              </a:ext>
            </a:extLst>
          </p:cNvPr>
          <p:cNvSpPr/>
          <p:nvPr/>
        </p:nvSpPr>
        <p:spPr bwMode="auto">
          <a:xfrm>
            <a:off x="7095092"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22" name="Rectangle: Rounded Corners 21">
            <a:extLst>
              <a:ext uri="{FF2B5EF4-FFF2-40B4-BE49-F238E27FC236}">
                <a16:creationId xmlns:a16="http://schemas.microsoft.com/office/drawing/2014/main" id="{5533C8AE-F72E-43BE-A128-8CE26D999FBE}"/>
              </a:ext>
            </a:extLst>
          </p:cNvPr>
          <p:cNvSpPr/>
          <p:nvPr/>
        </p:nvSpPr>
        <p:spPr bwMode="auto">
          <a:xfrm>
            <a:off x="5405269" y="5533618"/>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
        <p:nvSpPr>
          <p:cNvPr id="23" name="Rectangle: Rounded Corners 22">
            <a:extLst>
              <a:ext uri="{FF2B5EF4-FFF2-40B4-BE49-F238E27FC236}">
                <a16:creationId xmlns:a16="http://schemas.microsoft.com/office/drawing/2014/main" id="{158B2404-9119-44B0-9427-372E436B862F}"/>
              </a:ext>
            </a:extLst>
          </p:cNvPr>
          <p:cNvSpPr/>
          <p:nvPr/>
        </p:nvSpPr>
        <p:spPr bwMode="auto">
          <a:xfrm>
            <a:off x="7095092" y="2293269"/>
            <a:ext cx="468485" cy="275887"/>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980">
                <a:solidFill>
                  <a:srgbClr val="505050"/>
                </a:solidFill>
                <a:latin typeface="Segoe UI"/>
                <a:cs typeface="Segoe UI" pitchFamily="34" charset="0"/>
              </a:rPr>
              <a:t>Pod</a:t>
            </a:r>
          </a:p>
        </p:txBody>
      </p:sp>
    </p:spTree>
    <p:extLst>
      <p:ext uri="{BB962C8B-B14F-4D97-AF65-F5344CB8AC3E}">
        <p14:creationId xmlns:p14="http://schemas.microsoft.com/office/powerpoint/2010/main" val="68008711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995DDAA-B6AF-4383-9340-DAF045DF0405}"/>
              </a:ext>
            </a:extLst>
          </p:cNvPr>
          <p:cNvSpPr/>
          <p:nvPr/>
        </p:nvSpPr>
        <p:spPr>
          <a:xfrm>
            <a:off x="6525604" y="634399"/>
            <a:ext cx="1347982" cy="2078162"/>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C7303CCF-6CA4-4C19-8497-EBEEC87D8278}"/>
              </a:ext>
            </a:extLst>
          </p:cNvPr>
          <p:cNvSpPr/>
          <p:nvPr/>
        </p:nvSpPr>
        <p:spPr>
          <a:xfrm>
            <a:off x="6502042" y="5051340"/>
            <a:ext cx="1562413" cy="889144"/>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41D3D0CC-2BA3-4E22-BFF0-A61E79F30AC3}"/>
              </a:ext>
            </a:extLst>
          </p:cNvPr>
          <p:cNvSpPr/>
          <p:nvPr/>
        </p:nvSpPr>
        <p:spPr>
          <a:xfrm>
            <a:off x="8222464" y="3890732"/>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6A40CEED-140B-4215-A5DD-87415D52C899}"/>
              </a:ext>
            </a:extLst>
          </p:cNvPr>
          <p:cNvSpPr/>
          <p:nvPr/>
        </p:nvSpPr>
        <p:spPr>
          <a:xfrm>
            <a:off x="2561360" y="3917108"/>
            <a:ext cx="1562413"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E5F2414-97FD-4096-9C81-D21B30A8013E}"/>
              </a:ext>
            </a:extLst>
          </p:cNvPr>
          <p:cNvSpPr/>
          <p:nvPr/>
        </p:nvSpPr>
        <p:spPr>
          <a:xfrm>
            <a:off x="4449920" y="3907788"/>
            <a:ext cx="1562413"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50D3D8CF-83CC-495E-9EDF-09A35429E52A}"/>
              </a:ext>
            </a:extLst>
          </p:cNvPr>
          <p:cNvSpPr/>
          <p:nvPr/>
        </p:nvSpPr>
        <p:spPr>
          <a:xfrm>
            <a:off x="8222464" y="647561"/>
            <a:ext cx="1347982" cy="2078162"/>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Graphic 5">
            <a:extLst>
              <a:ext uri="{FF2B5EF4-FFF2-40B4-BE49-F238E27FC236}">
                <a16:creationId xmlns:a16="http://schemas.microsoft.com/office/drawing/2014/main" id="{7386E022-299C-49E8-85AC-0B2505D80305}"/>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184" y="1337920"/>
            <a:ext cx="525575" cy="525575"/>
          </a:xfrm>
          <a:prstGeom prst="rect">
            <a:avLst/>
          </a:prstGeom>
          <a:effectLst>
            <a:outerShdw blurRad="50800" dist="38100" dir="5400000" algn="t" rotWithShape="0">
              <a:prstClr val="black">
                <a:alpha val="40000"/>
              </a:prstClr>
            </a:outerShdw>
          </a:effectLst>
        </p:spPr>
      </p:pic>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6883" y="3492876"/>
            <a:ext cx="380363" cy="380363"/>
          </a:xfrm>
          <a:prstGeom prst="rect">
            <a:avLst/>
          </a:prstGeom>
        </p:spPr>
      </p:pic>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pic>
        <p:nvPicPr>
          <p:cNvPr id="36" name="Graphic 35">
            <a:extLst>
              <a:ext uri="{FF2B5EF4-FFF2-40B4-BE49-F238E27FC236}">
                <a16:creationId xmlns:a16="http://schemas.microsoft.com/office/drawing/2014/main" id="{08DC6515-6EAD-4E8D-8481-49E6F879D2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74444" y="2225444"/>
            <a:ext cx="368279" cy="337589"/>
          </a:xfrm>
          <a:prstGeom prst="rect">
            <a:avLst/>
          </a:prstGeom>
          <a:effectLst>
            <a:outerShdw blurRad="50800" dist="38100" dir="5400000" algn="t" rotWithShape="0">
              <a:prstClr val="black">
                <a:alpha val="40000"/>
              </a:prstClr>
            </a:outerShdw>
          </a:effectLst>
        </p:spPr>
      </p:pic>
      <p:pic>
        <p:nvPicPr>
          <p:cNvPr id="41" name="Graphic 40">
            <a:extLst>
              <a:ext uri="{FF2B5EF4-FFF2-40B4-BE49-F238E27FC236}">
                <a16:creationId xmlns:a16="http://schemas.microsoft.com/office/drawing/2014/main" id="{D6103E38-B0C0-403B-91D3-2D921FFF8CAA}"/>
              </a:ext>
            </a:extLst>
          </p:cNvPr>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9762" y="1172222"/>
            <a:ext cx="238125" cy="238125"/>
          </a:xfrm>
          <a:prstGeom prst="rect">
            <a:avLst/>
          </a:prstGeom>
          <a:effectLst>
            <a:outerShdw blurRad="50800" dist="38100" dir="5400000" algn="t" rotWithShape="0">
              <a:prstClr val="black">
                <a:alpha val="40000"/>
              </a:prstClr>
            </a:outerShdw>
          </a:effectLst>
        </p:spPr>
      </p:pic>
      <p:pic>
        <p:nvPicPr>
          <p:cNvPr id="45" name="Graphic 44">
            <a:extLst>
              <a:ext uri="{FF2B5EF4-FFF2-40B4-BE49-F238E27FC236}">
                <a16:creationId xmlns:a16="http://schemas.microsoft.com/office/drawing/2014/main" id="{2D653C7B-5A82-4F6A-8DB4-7F3BFCBCBAF3}"/>
              </a:ext>
            </a:extLst>
          </p:cNvPr>
          <p:cNvPicPr>
            <a:picLocks noChangeAspect="1"/>
          </p:cNvPicPr>
          <p:nvPr/>
        </p:nvPicPr>
        <p:blipFill>
          <a:blip r:embed="rId1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88220" y="1517858"/>
            <a:ext cx="238125" cy="238125"/>
          </a:xfrm>
          <a:prstGeom prst="rect">
            <a:avLst/>
          </a:prstGeom>
          <a:effectLst>
            <a:outerShdw blurRad="50800" dist="38100" dir="5400000" algn="t" rotWithShape="0">
              <a:prstClr val="black">
                <a:alpha val="40000"/>
              </a:prstClr>
            </a:outerShdw>
          </a:effectLst>
        </p:spPr>
      </p:pic>
      <p:pic>
        <p:nvPicPr>
          <p:cNvPr id="52" name="Graphic 51">
            <a:extLst>
              <a:ext uri="{FF2B5EF4-FFF2-40B4-BE49-F238E27FC236}">
                <a16:creationId xmlns:a16="http://schemas.microsoft.com/office/drawing/2014/main" id="{2EED29DE-E83F-4B69-ACCB-578DD15C420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90542" y="1576535"/>
            <a:ext cx="337589" cy="337589"/>
          </a:xfrm>
          <a:prstGeom prst="rect">
            <a:avLst/>
          </a:prstGeom>
          <a:effectLst>
            <a:outerShdw blurRad="50800" dist="38100" dir="5400000" algn="t" rotWithShape="0">
              <a:prstClr val="black">
                <a:alpha val="40000"/>
              </a:prstClr>
            </a:outerShdw>
          </a:effectLst>
        </p:spPr>
      </p:pic>
      <p:pic>
        <p:nvPicPr>
          <p:cNvPr id="63" name="Graphic 62">
            <a:extLst>
              <a:ext uri="{FF2B5EF4-FFF2-40B4-BE49-F238E27FC236}">
                <a16:creationId xmlns:a16="http://schemas.microsoft.com/office/drawing/2014/main" id="{77AE69F0-D41E-4493-8F34-E5C126B6BF9B}"/>
              </a:ext>
            </a:extLst>
          </p:cNvPr>
          <p:cNvPicPr>
            <a:picLocks noChangeAspect="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90745" y="1821550"/>
            <a:ext cx="238125" cy="238125"/>
          </a:xfrm>
          <a:prstGeom prst="rect">
            <a:avLst/>
          </a:prstGeom>
          <a:effectLst>
            <a:outerShdw blurRad="50800" dist="38100" dir="5400000" algn="t" rotWithShape="0">
              <a:prstClr val="black">
                <a:alpha val="40000"/>
              </a:prstClr>
            </a:outerShdw>
          </a:effectLst>
        </p:spPr>
      </p:pic>
      <p:sp>
        <p:nvSpPr>
          <p:cNvPr id="65" name="Rectangle 64">
            <a:extLst>
              <a:ext uri="{FF2B5EF4-FFF2-40B4-BE49-F238E27FC236}">
                <a16:creationId xmlns:a16="http://schemas.microsoft.com/office/drawing/2014/main" id="{CC886689-A8C7-4FE2-A32E-CC0AAC081E48}"/>
              </a:ext>
            </a:extLst>
          </p:cNvPr>
          <p:cNvSpPr/>
          <p:nvPr/>
        </p:nvSpPr>
        <p:spPr>
          <a:xfrm>
            <a:off x="323273" y="1007864"/>
            <a:ext cx="1354615" cy="1235200"/>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50F94EBA-68F3-4081-8E6D-8BE1D9CF1C85}"/>
              </a:ext>
            </a:extLst>
          </p:cNvPr>
          <p:cNvSpPr txBox="1"/>
          <p:nvPr/>
        </p:nvSpPr>
        <p:spPr>
          <a:xfrm>
            <a:off x="8215043"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pic>
        <p:nvPicPr>
          <p:cNvPr id="684036" name="Picture 4" descr="User Circle Icons - Download Free Vector Icons | Noun Project">
            <a:extLst>
              <a:ext uri="{FF2B5EF4-FFF2-40B4-BE49-F238E27FC236}">
                <a16:creationId xmlns:a16="http://schemas.microsoft.com/office/drawing/2014/main" id="{91F518CE-1A8D-464D-9A6D-D5C5B48D667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6971" y="99972"/>
            <a:ext cx="525575" cy="525575"/>
          </a:xfrm>
          <a:prstGeom prst="rect">
            <a:avLst/>
          </a:prstGeom>
          <a:noFill/>
          <a:effectLst/>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4C80996B-7C41-4C69-ABB2-7C25B2A5F2C8}"/>
              </a:ext>
            </a:extLst>
          </p:cNvPr>
          <p:cNvSpPr txBox="1"/>
          <p:nvPr/>
        </p:nvSpPr>
        <p:spPr>
          <a:xfrm>
            <a:off x="202397" y="2316994"/>
            <a:ext cx="1475490"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Front Door Service</a:t>
            </a:r>
          </a:p>
        </p:txBody>
      </p:sp>
      <p:cxnSp>
        <p:nvCxnSpPr>
          <p:cNvPr id="80" name="Straight Arrow Connector 79">
            <a:extLst>
              <a:ext uri="{FF2B5EF4-FFF2-40B4-BE49-F238E27FC236}">
                <a16:creationId xmlns:a16="http://schemas.microsoft.com/office/drawing/2014/main" id="{15DC97EB-CCB7-4379-A24C-C82C3C512796}"/>
              </a:ext>
            </a:extLst>
          </p:cNvPr>
          <p:cNvCxnSpPr>
            <a:cxnSpLocks/>
            <a:stCxn id="684036" idx="2"/>
            <a:endCxn id="65" idx="0"/>
          </p:cNvCxnSpPr>
          <p:nvPr/>
        </p:nvCxnSpPr>
        <p:spPr>
          <a:xfrm>
            <a:off x="999759" y="625547"/>
            <a:ext cx="822" cy="382317"/>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E907F83A-B975-47E1-AE83-CCC5EC387717}"/>
              </a:ext>
            </a:extLst>
          </p:cNvPr>
          <p:cNvCxnSpPr>
            <a:cxnSpLocks/>
            <a:stCxn id="65" idx="3"/>
            <a:endCxn id="10" idx="1"/>
          </p:cNvCxnSpPr>
          <p:nvPr/>
        </p:nvCxnSpPr>
        <p:spPr>
          <a:xfrm>
            <a:off x="1677888" y="1625464"/>
            <a:ext cx="436365" cy="3313678"/>
          </a:xfrm>
          <a:prstGeom prst="bentConnector3">
            <a:avLst>
              <a:gd name="adj1" fmla="val 50000"/>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40E8CC1-5593-41F0-A6E9-15D3FC2A206F}"/>
              </a:ext>
            </a:extLst>
          </p:cNvPr>
          <p:cNvSpPr txBox="1"/>
          <p:nvPr/>
        </p:nvSpPr>
        <p:spPr>
          <a:xfrm>
            <a:off x="8628131"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98" name="TextBox 97">
            <a:extLst>
              <a:ext uri="{FF2B5EF4-FFF2-40B4-BE49-F238E27FC236}">
                <a16:creationId xmlns:a16="http://schemas.microsoft.com/office/drawing/2014/main" id="{B4F04A1A-B8A6-410C-9369-DABC160925FD}"/>
              </a:ext>
            </a:extLst>
          </p:cNvPr>
          <p:cNvSpPr txBox="1"/>
          <p:nvPr/>
        </p:nvSpPr>
        <p:spPr>
          <a:xfrm>
            <a:off x="8628130" y="2267279"/>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a:t>
            </a:r>
          </a:p>
        </p:txBody>
      </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0" name="TextBox 69">
            <a:extLst>
              <a:ext uri="{FF2B5EF4-FFF2-40B4-BE49-F238E27FC236}">
                <a16:creationId xmlns:a16="http://schemas.microsoft.com/office/drawing/2014/main" id="{D63E17BD-F473-4F0D-B2DC-FDCEBFF331A1}"/>
              </a:ext>
            </a:extLst>
          </p:cNvPr>
          <p:cNvSpPr txBox="1"/>
          <p:nvPr/>
        </p:nvSpPr>
        <p:spPr>
          <a:xfrm>
            <a:off x="2884496" y="5253694"/>
            <a:ext cx="93867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75000"/>
                    <a:lumOff val="25000"/>
                  </a:schemeClr>
                </a:solidFill>
                <a:effectLst/>
                <a:uLnTx/>
                <a:uFillTx/>
                <a:latin typeface="Segoe UI"/>
                <a:ea typeface="+mn-ea"/>
                <a:cs typeface="+mn-cs"/>
              </a:rPr>
              <a:t>Firewall</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17"/>
          <a:stretch>
            <a:fillRect/>
          </a:stretch>
        </p:blipFill>
        <p:spPr>
          <a:xfrm>
            <a:off x="3116339" y="4680390"/>
            <a:ext cx="505492" cy="505492"/>
          </a:xfrm>
          <a:prstGeom prst="rect">
            <a:avLst/>
          </a:prstGeom>
        </p:spPr>
      </p:pic>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18"/>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84A7D4A1-3F38-466B-AD93-BBEA00072A88}"/>
              </a:ext>
            </a:extLst>
          </p:cNvPr>
          <p:cNvSpPr txBox="1"/>
          <p:nvPr/>
        </p:nvSpPr>
        <p:spPr>
          <a:xfrm>
            <a:off x="6398405" y="6044548"/>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AKS Subnet</a:t>
            </a:r>
          </a:p>
        </p:txBody>
      </p:sp>
      <p:pic>
        <p:nvPicPr>
          <p:cNvPr id="93" name="Picture 92">
            <a:extLst>
              <a:ext uri="{FF2B5EF4-FFF2-40B4-BE49-F238E27FC236}">
                <a16:creationId xmlns:a16="http://schemas.microsoft.com/office/drawing/2014/main" id="{7B6927D6-589E-4C8C-B4CE-45360661C57D}"/>
              </a:ext>
            </a:extLst>
          </p:cNvPr>
          <p:cNvPicPr>
            <a:picLocks noChangeAspect="1"/>
          </p:cNvPicPr>
          <p:nvPr/>
        </p:nvPicPr>
        <p:blipFill>
          <a:blip r:embed="rId19"/>
          <a:stretch>
            <a:fillRect/>
          </a:stretch>
        </p:blipFill>
        <p:spPr>
          <a:xfrm>
            <a:off x="8444730" y="4040659"/>
            <a:ext cx="372590" cy="345493"/>
          </a:xfrm>
          <a:prstGeom prst="rect">
            <a:avLst/>
          </a:prstGeom>
        </p:spPr>
      </p:pic>
      <p:sp>
        <p:nvSpPr>
          <p:cNvPr id="95" name="TextBox 94">
            <a:extLst>
              <a:ext uri="{FF2B5EF4-FFF2-40B4-BE49-F238E27FC236}">
                <a16:creationId xmlns:a16="http://schemas.microsoft.com/office/drawing/2014/main" id="{5114DB39-D4A5-4479-9B70-A670A5959F32}"/>
              </a:ext>
            </a:extLst>
          </p:cNvPr>
          <p:cNvSpPr txBox="1"/>
          <p:nvPr/>
        </p:nvSpPr>
        <p:spPr>
          <a:xfrm>
            <a:off x="8346562" y="4390086"/>
            <a:ext cx="89680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Link</a:t>
            </a: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645117" y="4334063"/>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2A48505-ACC6-4E68-B3F0-F22447A9F913}"/>
              </a:ext>
            </a:extLst>
          </p:cNvPr>
          <p:cNvPicPr>
            <a:picLocks noChangeAspect="1"/>
          </p:cNvPicPr>
          <p:nvPr/>
        </p:nvPicPr>
        <p:blipFill>
          <a:blip r:embed="rId19"/>
          <a:stretch>
            <a:fillRect/>
          </a:stretch>
        </p:blipFill>
        <p:spPr>
          <a:xfrm>
            <a:off x="8875184" y="4044593"/>
            <a:ext cx="372590" cy="345493"/>
          </a:xfrm>
          <a:prstGeom prst="rect">
            <a:avLst/>
          </a:prstGeom>
        </p:spPr>
      </p:pic>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2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21">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21">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21">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2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2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kubernetes-service - Microsoft Q&amp;A">
            <a:extLst>
              <a:ext uri="{FF2B5EF4-FFF2-40B4-BE49-F238E27FC236}">
                <a16:creationId xmlns:a16="http://schemas.microsoft.com/office/drawing/2014/main" id="{D44D1F94-5360-49FA-80C0-F7704AAC33EC}"/>
              </a:ext>
            </a:extLst>
          </p:cNvPr>
          <p:cNvPicPr>
            <a:picLocks noChangeAspect="1" noChangeArrowheads="1"/>
          </p:cNvPicPr>
          <p:nvPr/>
        </p:nvPicPr>
        <p:blipFill>
          <a:blip r:embed="rId2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azure-kubernetes-service - Microsoft Q&amp;A">
            <a:extLst>
              <a:ext uri="{FF2B5EF4-FFF2-40B4-BE49-F238E27FC236}">
                <a16:creationId xmlns:a16="http://schemas.microsoft.com/office/drawing/2014/main" id="{085D4781-9609-485C-A327-6A761295306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73291" y="5752236"/>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23"/>
          <a:stretch>
            <a:fillRect/>
          </a:stretch>
        </p:blipFill>
        <p:spPr>
          <a:xfrm>
            <a:off x="2114253" y="4637517"/>
            <a:ext cx="603250" cy="603250"/>
          </a:xfrm>
          <a:prstGeom prst="rect">
            <a:avLst/>
          </a:prstGeom>
        </p:spPr>
      </p:pic>
      <p:cxnSp>
        <p:nvCxnSpPr>
          <p:cNvPr id="85" name="Connector: Elbow 84">
            <a:extLst>
              <a:ext uri="{FF2B5EF4-FFF2-40B4-BE49-F238E27FC236}">
                <a16:creationId xmlns:a16="http://schemas.microsoft.com/office/drawing/2014/main" id="{E6AC7213-8665-4CBC-AB38-AA8A769B9A53}"/>
              </a:ext>
            </a:extLst>
          </p:cNvPr>
          <p:cNvCxnSpPr>
            <a:cxnSpLocks/>
            <a:stCxn id="10" idx="3"/>
            <a:endCxn id="72" idx="1"/>
          </p:cNvCxnSpPr>
          <p:nvPr/>
        </p:nvCxnSpPr>
        <p:spPr>
          <a:xfrm flipV="1">
            <a:off x="2717503" y="4933136"/>
            <a:ext cx="398836" cy="6006"/>
          </a:xfrm>
          <a:prstGeom prst="bentConnector3">
            <a:avLst>
              <a:gd name="adj1" fmla="val 50000"/>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4005CFB-98D7-4AA4-BFED-C8FD4481E314}"/>
              </a:ext>
            </a:extLst>
          </p:cNvPr>
          <p:cNvSpPr txBox="1"/>
          <p:nvPr/>
        </p:nvSpPr>
        <p:spPr>
          <a:xfrm>
            <a:off x="2507760" y="5920205"/>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App Gateway Subnet</a:t>
            </a:r>
          </a:p>
        </p:txBody>
      </p:sp>
      <p:sp>
        <p:nvSpPr>
          <p:cNvPr id="25" name="TextBox 24">
            <a:extLst>
              <a:ext uri="{FF2B5EF4-FFF2-40B4-BE49-F238E27FC236}">
                <a16:creationId xmlns:a16="http://schemas.microsoft.com/office/drawing/2014/main" id="{A963A4B9-2843-4FBB-AC36-8F36E44B2A70}"/>
              </a:ext>
            </a:extLst>
          </p:cNvPr>
          <p:cNvSpPr txBox="1"/>
          <p:nvPr/>
        </p:nvSpPr>
        <p:spPr>
          <a:xfrm>
            <a:off x="4364270" y="599950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API Management </a:t>
            </a:r>
            <a:br>
              <a:rPr kumimoji="0" lang="en-AU" sz="1050" b="0" i="0" u="none" strike="noStrike" kern="1200" cap="none" spc="0" normalizeH="0" baseline="0" noProof="0">
                <a:ln>
                  <a:noFill/>
                </a:ln>
                <a:solidFill>
                  <a:srgbClr val="0078D4"/>
                </a:solidFill>
                <a:effectLst/>
                <a:uLnTx/>
                <a:uFillTx/>
                <a:latin typeface="Segoe UI"/>
                <a:ea typeface="+mn-ea"/>
                <a:cs typeface="+mn-cs"/>
              </a:rPr>
            </a:br>
            <a:r>
              <a:rPr kumimoji="0" lang="en-AU" sz="1050" b="0" i="0" u="none" strike="noStrike" kern="1200" cap="none" spc="0" normalizeH="0" baseline="0" noProof="0">
                <a:ln>
                  <a:noFill/>
                </a:ln>
                <a:solidFill>
                  <a:srgbClr val="0078D4"/>
                </a:solidFill>
                <a:effectLst/>
                <a:uLnTx/>
                <a:uFillTx/>
                <a:latin typeface="Segoe UI"/>
                <a:ea typeface="+mn-ea"/>
                <a:cs typeface="+mn-cs"/>
              </a:rPr>
              <a:t>Subnet</a:t>
            </a:r>
          </a:p>
        </p:txBody>
      </p:sp>
      <p:sp>
        <p:nvSpPr>
          <p:cNvPr id="26" name="TextBox 25">
            <a:extLst>
              <a:ext uri="{FF2B5EF4-FFF2-40B4-BE49-F238E27FC236}">
                <a16:creationId xmlns:a16="http://schemas.microsoft.com/office/drawing/2014/main" id="{39895431-FA03-4F7D-8828-92DC2C42DE25}"/>
              </a:ext>
            </a:extLst>
          </p:cNvPr>
          <p:cNvSpPr txBox="1"/>
          <p:nvPr/>
        </p:nvSpPr>
        <p:spPr>
          <a:xfrm>
            <a:off x="8036868" y="4702012"/>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Private Link Subnet</a:t>
            </a:r>
          </a:p>
        </p:txBody>
      </p:sp>
      <p:sp>
        <p:nvSpPr>
          <p:cNvPr id="29" name="TextBox 28">
            <a:extLst>
              <a:ext uri="{FF2B5EF4-FFF2-40B4-BE49-F238E27FC236}">
                <a16:creationId xmlns:a16="http://schemas.microsoft.com/office/drawing/2014/main" id="{60EBA38B-2304-4AB9-AF50-C9C43064DA7C}"/>
              </a:ext>
            </a:extLst>
          </p:cNvPr>
          <p:cNvSpPr txBox="1"/>
          <p:nvPr/>
        </p:nvSpPr>
        <p:spPr>
          <a:xfrm>
            <a:off x="98430" y="5248176"/>
            <a:ext cx="206894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04040"/>
                </a:solidFill>
                <a:effectLst/>
                <a:uLnTx/>
                <a:uFillTx/>
                <a:latin typeface="Segoe UI"/>
                <a:ea typeface="+mn-ea"/>
                <a:cs typeface="+mn-cs"/>
              </a:rPr>
              <a:t>Feature: </a:t>
            </a:r>
            <a:br>
              <a:rPr kumimoji="0" lang="en-AU" sz="1800" b="0" i="0" u="none" strike="noStrike" kern="1200" cap="none" spc="0" normalizeH="0" baseline="0" noProof="0">
                <a:ln>
                  <a:noFill/>
                </a:ln>
                <a:solidFill>
                  <a:srgbClr val="404040"/>
                </a:solidFill>
                <a:effectLst/>
                <a:uLnTx/>
                <a:uFillTx/>
                <a:latin typeface="Segoe UI"/>
                <a:ea typeface="+mn-ea"/>
                <a:cs typeface="+mn-cs"/>
              </a:rPr>
            </a:br>
            <a:r>
              <a:rPr kumimoji="0" lang="en-AU" sz="1800" b="0" i="0" u="none" strike="noStrike" kern="1200" cap="none" spc="0" normalizeH="0" baseline="0" noProof="0">
                <a:ln>
                  <a:noFill/>
                </a:ln>
                <a:solidFill>
                  <a:srgbClr val="404040"/>
                </a:solidFill>
                <a:effectLst/>
                <a:uLnTx/>
                <a:uFillTx/>
                <a:latin typeface="Segoe UI"/>
                <a:ea typeface="+mn-ea"/>
                <a:cs typeface="+mn-cs"/>
              </a:rPr>
              <a:t>Functions on </a:t>
            </a:r>
            <a:br>
              <a:rPr kumimoji="0" lang="en-AU" sz="1800" b="0" i="0" u="none" strike="noStrike" kern="1200" cap="none" spc="0" normalizeH="0" baseline="0" noProof="0">
                <a:ln>
                  <a:noFill/>
                </a:ln>
                <a:solidFill>
                  <a:srgbClr val="404040"/>
                </a:solidFill>
                <a:effectLst/>
                <a:uLnTx/>
                <a:uFillTx/>
                <a:latin typeface="Segoe UI"/>
                <a:ea typeface="+mn-ea"/>
                <a:cs typeface="+mn-cs"/>
              </a:rPr>
            </a:br>
            <a:r>
              <a:rPr kumimoji="0" lang="en-AU" sz="1800" b="0" i="0" u="none" strike="noStrike" kern="1200" cap="none" spc="0" normalizeH="0" baseline="0" noProof="0">
                <a:ln>
                  <a:noFill/>
                </a:ln>
                <a:solidFill>
                  <a:srgbClr val="404040"/>
                </a:solidFill>
                <a:effectLst/>
                <a:uLnTx/>
                <a:uFillTx/>
                <a:latin typeface="Segoe UI"/>
                <a:ea typeface="+mn-ea"/>
                <a:cs typeface="+mn-cs"/>
              </a:rPr>
              <a:t>Isolated AKS</a:t>
            </a:r>
          </a:p>
        </p:txBody>
      </p:sp>
      <p:pic>
        <p:nvPicPr>
          <p:cNvPr id="8" name="Picture 10" descr="azure-kubernetes-service - Microsoft Q&amp;A">
            <a:extLst>
              <a:ext uri="{FF2B5EF4-FFF2-40B4-BE49-F238E27FC236}">
                <a16:creationId xmlns:a16="http://schemas.microsoft.com/office/drawing/2014/main" id="{5DA2A6C9-C619-46B8-B726-4CDAAFD3B4E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25055" y="5002193"/>
            <a:ext cx="1013180" cy="1013180"/>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9AEC748B-E54A-4D2C-9FD1-2D4F5B4AB11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470699" y="5170683"/>
            <a:ext cx="204259" cy="204259"/>
          </a:xfrm>
          <a:prstGeom prst="rect">
            <a:avLst/>
          </a:prstGeom>
          <a:effectLst>
            <a:outerShdw blurRad="50800" dist="38100" dir="5400000" algn="t" rotWithShape="0">
              <a:prstClr val="black">
                <a:alpha val="40000"/>
              </a:prstClr>
            </a:outerShdw>
          </a:effectLst>
        </p:spPr>
      </p:pic>
      <p:pic>
        <p:nvPicPr>
          <p:cNvPr id="13" name="Picture 12">
            <a:extLst>
              <a:ext uri="{FF2B5EF4-FFF2-40B4-BE49-F238E27FC236}">
                <a16:creationId xmlns:a16="http://schemas.microsoft.com/office/drawing/2014/main" id="{2783233F-B506-45FF-84B9-57EE6E81FB7B}"/>
              </a:ext>
            </a:extLst>
          </p:cNvPr>
          <p:cNvPicPr>
            <a:picLocks noChangeAspect="1"/>
          </p:cNvPicPr>
          <p:nvPr/>
        </p:nvPicPr>
        <p:blipFill>
          <a:blip r:embed="rId18"/>
          <a:stretch>
            <a:fillRect/>
          </a:stretch>
        </p:blipFill>
        <p:spPr>
          <a:xfrm>
            <a:off x="7263495" y="5399736"/>
            <a:ext cx="264829" cy="218094"/>
          </a:xfrm>
          <a:prstGeom prst="rect">
            <a:avLst/>
          </a:prstGeom>
        </p:spPr>
      </p:pic>
      <p:pic>
        <p:nvPicPr>
          <p:cNvPr id="16" name="Graphic 15">
            <a:extLst>
              <a:ext uri="{FF2B5EF4-FFF2-40B4-BE49-F238E27FC236}">
                <a16:creationId xmlns:a16="http://schemas.microsoft.com/office/drawing/2014/main" id="{CA1BE50F-C292-41D9-8DD7-207BD59F9CF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105522" y="5664849"/>
            <a:ext cx="204259" cy="204259"/>
          </a:xfrm>
          <a:prstGeom prst="rect">
            <a:avLst/>
          </a:prstGeom>
          <a:effectLst>
            <a:outerShdw blurRad="50800" dist="38100" dir="5400000" algn="t" rotWithShape="0">
              <a:prstClr val="black">
                <a:alpha val="40000"/>
              </a:prstClr>
            </a:outerShdw>
          </a:effectLst>
        </p:spPr>
      </p:pic>
      <p:sp>
        <p:nvSpPr>
          <p:cNvPr id="4" name="Rectangle 3">
            <a:extLst>
              <a:ext uri="{FF2B5EF4-FFF2-40B4-BE49-F238E27FC236}">
                <a16:creationId xmlns:a16="http://schemas.microsoft.com/office/drawing/2014/main" id="{FD0D70F3-4E47-413C-A40E-20DDBEA8ABF4}"/>
              </a:ext>
            </a:extLst>
          </p:cNvPr>
          <p:cNvSpPr/>
          <p:nvPr/>
        </p:nvSpPr>
        <p:spPr>
          <a:xfrm>
            <a:off x="6524454" y="3861595"/>
            <a:ext cx="1539999" cy="889144"/>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51E1CDC7-AA72-45DE-97C7-16622551AAE2}"/>
              </a:ext>
            </a:extLst>
          </p:cNvPr>
          <p:cNvSpPr txBox="1"/>
          <p:nvPr/>
        </p:nvSpPr>
        <p:spPr>
          <a:xfrm>
            <a:off x="6402728" y="4746827"/>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050">
                <a:solidFill>
                  <a:srgbClr val="0078D4"/>
                </a:solidFill>
                <a:latin typeface="Segoe UI"/>
              </a:rPr>
              <a:t>Container Instances VNET   </a:t>
            </a:r>
            <a:endParaRPr kumimoji="0" lang="en-AU" sz="1050" b="0" i="0" u="none" strike="noStrike" kern="1200" cap="none" spc="0" normalizeH="0" baseline="0" noProof="0">
              <a:ln>
                <a:noFill/>
              </a:ln>
              <a:solidFill>
                <a:srgbClr val="0078D4"/>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5194F031-2EE1-46CE-92C0-3617E677981A}"/>
              </a:ext>
            </a:extLst>
          </p:cNvPr>
          <p:cNvPicPr>
            <a:picLocks noChangeAspect="1"/>
          </p:cNvPicPr>
          <p:nvPr/>
        </p:nvPicPr>
        <p:blipFill>
          <a:blip r:embed="rId26"/>
          <a:stretch>
            <a:fillRect/>
          </a:stretch>
        </p:blipFill>
        <p:spPr>
          <a:xfrm>
            <a:off x="6518252" y="1555681"/>
            <a:ext cx="508000" cy="514350"/>
          </a:xfrm>
          <a:prstGeom prst="rect">
            <a:avLst/>
          </a:prstGeom>
        </p:spPr>
      </p:pic>
      <p:cxnSp>
        <p:nvCxnSpPr>
          <p:cNvPr id="83" name="Straight Arrow Connector 82">
            <a:extLst>
              <a:ext uri="{FF2B5EF4-FFF2-40B4-BE49-F238E27FC236}">
                <a16:creationId xmlns:a16="http://schemas.microsoft.com/office/drawing/2014/main" id="{702FDEC3-FD92-4A01-9F7E-F690407B891C}"/>
              </a:ext>
            </a:extLst>
          </p:cNvPr>
          <p:cNvCxnSpPr>
            <a:cxnSpLocks/>
            <a:endCxn id="4" idx="0"/>
          </p:cNvCxnSpPr>
          <p:nvPr/>
        </p:nvCxnSpPr>
        <p:spPr>
          <a:xfrm flipH="1">
            <a:off x="7294454" y="2759420"/>
            <a:ext cx="916" cy="11021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2D3F86E-81ED-42BA-9802-7FEE71942153}"/>
              </a:ext>
            </a:extLst>
          </p:cNvPr>
          <p:cNvSpPr txBox="1"/>
          <p:nvPr/>
        </p:nvSpPr>
        <p:spPr>
          <a:xfrm>
            <a:off x="7023994" y="1596451"/>
            <a:ext cx="1029407"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Container Instances</a:t>
            </a:r>
          </a:p>
        </p:txBody>
      </p:sp>
      <p:cxnSp>
        <p:nvCxnSpPr>
          <p:cNvPr id="90" name="Straight Arrow Connector 89">
            <a:extLst>
              <a:ext uri="{FF2B5EF4-FFF2-40B4-BE49-F238E27FC236}">
                <a16:creationId xmlns:a16="http://schemas.microsoft.com/office/drawing/2014/main" id="{3A1C4F40-F2D7-4AAD-B712-3B15A4F5F786}"/>
              </a:ext>
            </a:extLst>
          </p:cNvPr>
          <p:cNvCxnSpPr>
            <a:cxnSpLocks/>
          </p:cNvCxnSpPr>
          <p:nvPr/>
        </p:nvCxnSpPr>
        <p:spPr>
          <a:xfrm flipV="1">
            <a:off x="8896455" y="2855339"/>
            <a:ext cx="0" cy="103539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D3347CC6-F07F-4671-BA60-3AF54546D02B}"/>
              </a:ext>
            </a:extLst>
          </p:cNvPr>
          <p:cNvGrpSpPr/>
          <p:nvPr/>
        </p:nvGrpSpPr>
        <p:grpSpPr>
          <a:xfrm>
            <a:off x="4592256" y="4680390"/>
            <a:ext cx="1316614" cy="489187"/>
            <a:chOff x="4669589" y="1486483"/>
            <a:chExt cx="1316614" cy="489187"/>
          </a:xfrm>
        </p:grpSpPr>
        <p:pic>
          <p:nvPicPr>
            <p:cNvPr id="84" name="Graphic 83">
              <a:extLst>
                <a:ext uri="{FF2B5EF4-FFF2-40B4-BE49-F238E27FC236}">
                  <a16:creationId xmlns:a16="http://schemas.microsoft.com/office/drawing/2014/main" id="{0FA4579D-FA0A-4AA3-A14F-FB3FF014F92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86" name="TextBox 85">
              <a:extLst>
                <a:ext uri="{FF2B5EF4-FFF2-40B4-BE49-F238E27FC236}">
                  <a16:creationId xmlns:a16="http://schemas.microsoft.com/office/drawing/2014/main" id="{322D3740-5D83-40ED-973A-6740EFE66CDF}"/>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92" name="TextBox 91">
            <a:extLst>
              <a:ext uri="{FF2B5EF4-FFF2-40B4-BE49-F238E27FC236}">
                <a16:creationId xmlns:a16="http://schemas.microsoft.com/office/drawing/2014/main" id="{B81BC84F-1E47-475B-BC96-EEBA66F56374}"/>
              </a:ext>
            </a:extLst>
          </p:cNvPr>
          <p:cNvSpPr txBox="1"/>
          <p:nvPr/>
        </p:nvSpPr>
        <p:spPr>
          <a:xfrm>
            <a:off x="4441729" y="3900726"/>
            <a:ext cx="1423941" cy="415498"/>
          </a:xfrm>
          <a:prstGeom prst="rect">
            <a:avLst/>
          </a:prstGeom>
          <a:noFill/>
        </p:spPr>
        <p:txBody>
          <a:bodyPr wrap="square" rtlCol="0">
            <a:spAutoFit/>
          </a:bodyPr>
          <a:lstStyle/>
          <a:p>
            <a:r>
              <a:rPr lang="en-AU" sz="1050">
                <a:solidFill>
                  <a:schemeClr val="tx1">
                    <a:lumMod val="50000"/>
                    <a:lumOff val="50000"/>
                  </a:schemeClr>
                </a:solidFill>
              </a:rPr>
              <a:t>API Management</a:t>
            </a:r>
            <a:br>
              <a:rPr lang="en-AU" sz="1050">
                <a:solidFill>
                  <a:schemeClr val="tx1">
                    <a:lumMod val="50000"/>
                    <a:lumOff val="50000"/>
                  </a:schemeClr>
                </a:solidFill>
              </a:rPr>
            </a:br>
            <a:r>
              <a:rPr lang="en-AU" sz="1050">
                <a:solidFill>
                  <a:schemeClr val="tx1">
                    <a:lumMod val="50000"/>
                    <a:lumOff val="50000"/>
                  </a:schemeClr>
                </a:solidFill>
              </a:rPr>
              <a:t>(Premium)</a:t>
            </a:r>
          </a:p>
        </p:txBody>
      </p:sp>
      <p:sp>
        <p:nvSpPr>
          <p:cNvPr id="20" name="TextBox 19">
            <a:extLst>
              <a:ext uri="{FF2B5EF4-FFF2-40B4-BE49-F238E27FC236}">
                <a16:creationId xmlns:a16="http://schemas.microsoft.com/office/drawing/2014/main" id="{1C7B18B6-5C8B-474E-81CA-D472FEDF821F}"/>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spTree>
    <p:custDataLst>
      <p:tags r:id="rId1"/>
    </p:custDataLst>
    <p:extLst>
      <p:ext uri="{BB962C8B-B14F-4D97-AF65-F5344CB8AC3E}">
        <p14:creationId xmlns:p14="http://schemas.microsoft.com/office/powerpoint/2010/main" val="3600376846"/>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62E32E-B668-4A23-8250-8CE2DE215B5E}"/>
              </a:ext>
            </a:extLst>
          </p:cNvPr>
          <p:cNvSpPr>
            <a:spLocks noGrp="1"/>
          </p:cNvSpPr>
          <p:nvPr>
            <p:ph type="body" sz="quarter" idx="10"/>
          </p:nvPr>
        </p:nvSpPr>
        <p:spPr>
          <a:xfrm>
            <a:off x="734831" y="1145278"/>
            <a:ext cx="11194410" cy="615553"/>
          </a:xfrm>
        </p:spPr>
        <p:txBody>
          <a:bodyPr/>
          <a:lstStyle/>
          <a:p>
            <a:r>
              <a:rPr lang="en-AU" sz="4000">
                <a:solidFill>
                  <a:srgbClr val="50E6FF"/>
                </a:solidFill>
              </a:rPr>
              <a:t>Tips for serverless adoption</a:t>
            </a:r>
            <a:endParaRPr lang="en-AU">
              <a:solidFill>
                <a:srgbClr val="50E6FF"/>
              </a:solidFill>
            </a:endParaRPr>
          </a:p>
        </p:txBody>
      </p:sp>
      <p:sp>
        <p:nvSpPr>
          <p:cNvPr id="6" name="Text Placeholder 5">
            <a:extLst>
              <a:ext uri="{FF2B5EF4-FFF2-40B4-BE49-F238E27FC236}">
                <a16:creationId xmlns:a16="http://schemas.microsoft.com/office/drawing/2014/main" id="{B1B8214D-B156-4EA3-B984-A27E58BE2290}"/>
              </a:ext>
            </a:extLst>
          </p:cNvPr>
          <p:cNvSpPr>
            <a:spLocks noGrp="1"/>
          </p:cNvSpPr>
          <p:nvPr>
            <p:ph type="body" sz="quarter" idx="12"/>
          </p:nvPr>
        </p:nvSpPr>
        <p:spPr>
          <a:xfrm>
            <a:off x="596518" y="2007052"/>
            <a:ext cx="11113949" cy="3645577"/>
          </a:xfrm>
          <a:noFill/>
          <a:ln>
            <a:noFill/>
          </a:ln>
        </p:spPr>
        <p:txBody>
          <a:bodyPr lIns="144000" tIns="144000" rIns="144000" bIns="144000" anchor="ctr"/>
          <a:lstStyle/>
          <a:p>
            <a:r>
              <a:rPr lang="en-US"/>
              <a:t>Drive the business value from the top down</a:t>
            </a:r>
          </a:p>
          <a:p>
            <a:r>
              <a:rPr lang="en-US"/>
              <a:t>Drive agility and innovation from the bottom up</a:t>
            </a:r>
          </a:p>
          <a:p>
            <a:r>
              <a:rPr lang="en-US"/>
              <a:t>Get the CSO / Infra team involved early</a:t>
            </a:r>
          </a:p>
          <a:p>
            <a:r>
              <a:rPr lang="en-US"/>
              <a:t>Empower the IT Pros</a:t>
            </a:r>
          </a:p>
          <a:p>
            <a:r>
              <a:rPr lang="en-US"/>
              <a:t>	Pivot the conversation to the controls they require</a:t>
            </a:r>
          </a:p>
          <a:p>
            <a:r>
              <a:rPr lang="en-US"/>
              <a:t>	Promote a patterns based approach</a:t>
            </a:r>
            <a:endParaRPr lang="en-AU"/>
          </a:p>
        </p:txBody>
      </p:sp>
    </p:spTree>
    <p:extLst>
      <p:ext uri="{BB962C8B-B14F-4D97-AF65-F5344CB8AC3E}">
        <p14:creationId xmlns:p14="http://schemas.microsoft.com/office/powerpoint/2010/main" val="2533804523"/>
      </p:ext>
    </p:extLst>
  </p:cSld>
  <p:clrMapOvr>
    <a:masterClrMapping/>
  </p:clrMapOvr>
  <p:transition advTm="326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62E32E-B668-4A23-8250-8CE2DE215B5E}"/>
              </a:ext>
            </a:extLst>
          </p:cNvPr>
          <p:cNvSpPr>
            <a:spLocks noGrp="1"/>
          </p:cNvSpPr>
          <p:nvPr>
            <p:ph type="body" sz="quarter" idx="10"/>
          </p:nvPr>
        </p:nvSpPr>
        <p:spPr>
          <a:xfrm>
            <a:off x="587686" y="3121223"/>
            <a:ext cx="3599180" cy="615553"/>
          </a:xfrm>
        </p:spPr>
        <p:txBody>
          <a:bodyPr/>
          <a:lstStyle/>
          <a:p>
            <a:r>
              <a:rPr lang="en-AU" sz="4000">
                <a:solidFill>
                  <a:srgbClr val="50E6FF"/>
                </a:solidFill>
              </a:rPr>
              <a:t>Agenda</a:t>
            </a:r>
            <a:endParaRPr lang="en-AU">
              <a:solidFill>
                <a:srgbClr val="50E6FF"/>
              </a:solidFill>
            </a:endParaRPr>
          </a:p>
        </p:txBody>
      </p:sp>
      <p:sp>
        <p:nvSpPr>
          <p:cNvPr id="6" name="Text Placeholder 5">
            <a:extLst>
              <a:ext uri="{FF2B5EF4-FFF2-40B4-BE49-F238E27FC236}">
                <a16:creationId xmlns:a16="http://schemas.microsoft.com/office/drawing/2014/main" id="{B1B8214D-B156-4EA3-B984-A27E58BE2290}"/>
              </a:ext>
            </a:extLst>
          </p:cNvPr>
          <p:cNvSpPr>
            <a:spLocks noGrp="1"/>
          </p:cNvSpPr>
          <p:nvPr>
            <p:ph type="body" sz="quarter" idx="12"/>
          </p:nvPr>
        </p:nvSpPr>
        <p:spPr>
          <a:xfrm>
            <a:off x="5280731" y="2277895"/>
            <a:ext cx="6326052" cy="721700"/>
          </a:xfrm>
          <a:noFill/>
          <a:ln>
            <a:solidFill>
              <a:srgbClr val="404040"/>
            </a:solidFill>
          </a:ln>
        </p:spPr>
        <p:txBody>
          <a:bodyPr lIns="144000" tIns="144000" rIns="144000" bIns="144000" anchor="ctr"/>
          <a:lstStyle/>
          <a:p>
            <a:r>
              <a:rPr lang="en-GB"/>
              <a:t>How you should build your next app</a:t>
            </a:r>
            <a:endParaRPr lang="en-AU"/>
          </a:p>
        </p:txBody>
      </p:sp>
      <p:sp>
        <p:nvSpPr>
          <p:cNvPr id="7" name="Text Placeholder 5">
            <a:extLst>
              <a:ext uri="{FF2B5EF4-FFF2-40B4-BE49-F238E27FC236}">
                <a16:creationId xmlns:a16="http://schemas.microsoft.com/office/drawing/2014/main" id="{AF90798E-47C9-480C-A5B0-035CE7CDB2FE}"/>
              </a:ext>
            </a:extLst>
          </p:cNvPr>
          <p:cNvSpPr txBox="1">
            <a:spLocks/>
          </p:cNvSpPr>
          <p:nvPr/>
        </p:nvSpPr>
        <p:spPr>
          <a:xfrm>
            <a:off x="5278262" y="3101581"/>
            <a:ext cx="6326052" cy="721700"/>
          </a:xfrm>
          <a:prstGeom prst="rect">
            <a:avLst/>
          </a:prstGeom>
          <a:no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t>Why isn’t everyone doing this today?</a:t>
            </a:r>
            <a:endParaRPr lang="en-AU"/>
          </a:p>
        </p:txBody>
      </p:sp>
      <p:sp>
        <p:nvSpPr>
          <p:cNvPr id="9" name="Text Placeholder 5">
            <a:extLst>
              <a:ext uri="{FF2B5EF4-FFF2-40B4-BE49-F238E27FC236}">
                <a16:creationId xmlns:a16="http://schemas.microsoft.com/office/drawing/2014/main" id="{528B9C89-F53C-40D4-802B-109990A90B5F}"/>
              </a:ext>
            </a:extLst>
          </p:cNvPr>
          <p:cNvSpPr txBox="1">
            <a:spLocks/>
          </p:cNvSpPr>
          <p:nvPr/>
        </p:nvSpPr>
        <p:spPr>
          <a:xfrm>
            <a:off x="5278262" y="3925267"/>
            <a:ext cx="6326052" cy="721700"/>
          </a:xfrm>
          <a:prstGeom prst="rect">
            <a:avLst/>
          </a:prstGeom>
          <a:solidFill>
            <a:srgbClr val="50E6FF"/>
          </a:solid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solidFill>
                  <a:srgbClr val="262626"/>
                </a:solidFill>
              </a:rPr>
              <a:t>What are people doing now?</a:t>
            </a:r>
            <a:endParaRPr lang="en-AU">
              <a:solidFill>
                <a:srgbClr val="262626"/>
              </a:solidFill>
            </a:endParaRPr>
          </a:p>
        </p:txBody>
      </p:sp>
    </p:spTree>
    <p:extLst>
      <p:ext uri="{BB962C8B-B14F-4D97-AF65-F5344CB8AC3E}">
        <p14:creationId xmlns:p14="http://schemas.microsoft.com/office/powerpoint/2010/main" val="23427172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Rectangle 1063">
            <a:extLst>
              <a:ext uri="{FF2B5EF4-FFF2-40B4-BE49-F238E27FC236}">
                <a16:creationId xmlns:a16="http://schemas.microsoft.com/office/drawing/2014/main" id="{6AA51571-9F62-47C4-8D91-4A9AED0C71BF}"/>
              </a:ext>
            </a:extLst>
          </p:cNvPr>
          <p:cNvSpPr/>
          <p:nvPr/>
        </p:nvSpPr>
        <p:spPr>
          <a:xfrm>
            <a:off x="10462727" y="7039994"/>
            <a:ext cx="1483882" cy="938906"/>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65" name="Graphic 1064">
            <a:extLst>
              <a:ext uri="{FF2B5EF4-FFF2-40B4-BE49-F238E27FC236}">
                <a16:creationId xmlns:a16="http://schemas.microsoft.com/office/drawing/2014/main" id="{C59D757F-1F1D-4A76-8B79-D811E30BEC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65962" y="7501845"/>
            <a:ext cx="330111" cy="330111"/>
          </a:xfrm>
          <a:prstGeom prst="rect">
            <a:avLst/>
          </a:prstGeom>
          <a:effectLst>
            <a:outerShdw blurRad="50800" dist="38100" dir="5400000" algn="t" rotWithShape="0">
              <a:prstClr val="black">
                <a:alpha val="40000"/>
              </a:prstClr>
            </a:outerShdw>
          </a:effectLst>
        </p:spPr>
      </p:pic>
      <p:sp>
        <p:nvSpPr>
          <p:cNvPr id="1067" name="TextBox 1066">
            <a:extLst>
              <a:ext uri="{FF2B5EF4-FFF2-40B4-BE49-F238E27FC236}">
                <a16:creationId xmlns:a16="http://schemas.microsoft.com/office/drawing/2014/main" id="{02235465-23F8-430E-A7F6-B60FCC2680D2}"/>
              </a:ext>
            </a:extLst>
          </p:cNvPr>
          <p:cNvSpPr txBox="1"/>
          <p:nvPr/>
        </p:nvSpPr>
        <p:spPr>
          <a:xfrm>
            <a:off x="10890997" y="7440558"/>
            <a:ext cx="1055612" cy="415498"/>
          </a:xfrm>
          <a:prstGeom prst="rect">
            <a:avLst/>
          </a:prstGeom>
          <a:noFill/>
        </p:spPr>
        <p:txBody>
          <a:bodyPr wrap="square" rtlCol="0">
            <a:spAutoFit/>
          </a:bodyPr>
          <a:lstStyle/>
          <a:p>
            <a:r>
              <a:rPr lang="en-AU" sz="1050">
                <a:solidFill>
                  <a:srgbClr val="404040"/>
                </a:solidFill>
              </a:rPr>
              <a:t>Static HTML + JS  Website</a:t>
            </a:r>
          </a:p>
        </p:txBody>
      </p:sp>
      <p:sp>
        <p:nvSpPr>
          <p:cNvPr id="35" name="Title 1">
            <a:extLst>
              <a:ext uri="{FF2B5EF4-FFF2-40B4-BE49-F238E27FC236}">
                <a16:creationId xmlns:a16="http://schemas.microsoft.com/office/drawing/2014/main" id="{FDC746A6-525D-495B-B208-D239EFDB2F73}"/>
              </a:ext>
            </a:extLst>
          </p:cNvPr>
          <p:cNvSpPr txBox="1">
            <a:spLocks/>
          </p:cNvSpPr>
          <p:nvPr/>
        </p:nvSpPr>
        <p:spPr>
          <a:xfrm>
            <a:off x="586740" y="318717"/>
            <a:ext cx="11018520" cy="553998"/>
          </a:xfrm>
          <a:prstGeom prst="rect">
            <a:avLst/>
          </a:prstGeom>
        </p:spPr>
        <p:txBody>
          <a:bodyPr/>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r>
              <a:rPr lang="en-AU" sz="3200"/>
              <a:t>Serverless API case study</a:t>
            </a:r>
          </a:p>
        </p:txBody>
      </p:sp>
    </p:spTree>
    <p:custDataLst>
      <p:tags r:id="rId1"/>
    </p:custDataLst>
    <p:extLst>
      <p:ext uri="{BB962C8B-B14F-4D97-AF65-F5344CB8AC3E}">
        <p14:creationId xmlns:p14="http://schemas.microsoft.com/office/powerpoint/2010/main" val="1058591472"/>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3A208DC1-5AA1-410C-9A30-DB10C9ABA815}"/>
              </a:ext>
            </a:extLst>
          </p:cNvPr>
          <p:cNvGrpSpPr/>
          <p:nvPr/>
        </p:nvGrpSpPr>
        <p:grpSpPr>
          <a:xfrm>
            <a:off x="7268786" y="3855208"/>
            <a:ext cx="1722650" cy="1040322"/>
            <a:chOff x="4931963" y="3855208"/>
            <a:chExt cx="1722650" cy="1040322"/>
          </a:xfrm>
        </p:grpSpPr>
        <p:sp>
          <p:nvSpPr>
            <p:cNvPr id="234" name="TextBox 233">
              <a:extLst>
                <a:ext uri="{FF2B5EF4-FFF2-40B4-BE49-F238E27FC236}">
                  <a16:creationId xmlns:a16="http://schemas.microsoft.com/office/drawing/2014/main" id="{D8A26D2A-F46A-4A99-8C68-A7195B793362}"/>
                </a:ext>
              </a:extLst>
            </p:cNvPr>
            <p:cNvSpPr txBox="1"/>
            <p:nvPr/>
          </p:nvSpPr>
          <p:spPr>
            <a:xfrm>
              <a:off x="4931963" y="4641614"/>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p>
          </p:txBody>
        </p:sp>
        <p:sp>
          <p:nvSpPr>
            <p:cNvPr id="235" name="Rectangle 234">
              <a:extLst>
                <a:ext uri="{FF2B5EF4-FFF2-40B4-BE49-F238E27FC236}">
                  <a16:creationId xmlns:a16="http://schemas.microsoft.com/office/drawing/2014/main" id="{3CDC6E20-3123-49FC-A1EA-FCD369A538C2}"/>
                </a:ext>
              </a:extLst>
            </p:cNvPr>
            <p:cNvSpPr/>
            <p:nvPr/>
          </p:nvSpPr>
          <p:spPr>
            <a:xfrm>
              <a:off x="5179010" y="3855208"/>
              <a:ext cx="1208818"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236" name="TextBox 235">
              <a:extLst>
                <a:ext uri="{FF2B5EF4-FFF2-40B4-BE49-F238E27FC236}">
                  <a16:creationId xmlns:a16="http://schemas.microsoft.com/office/drawing/2014/main" id="{BD73E8B5-327D-429E-B4D0-FC5CEF898A98}"/>
                </a:ext>
              </a:extLst>
            </p:cNvPr>
            <p:cNvSpPr txBox="1"/>
            <p:nvPr/>
          </p:nvSpPr>
          <p:spPr>
            <a:xfrm>
              <a:off x="5166296" y="4394956"/>
              <a:ext cx="1252324" cy="253916"/>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pic>
          <p:nvPicPr>
            <p:cNvPr id="237" name="Picture 2" descr="Azure Private Link | StarWind Blog">
              <a:extLst>
                <a:ext uri="{FF2B5EF4-FFF2-40B4-BE49-F238E27FC236}">
                  <a16:creationId xmlns:a16="http://schemas.microsoft.com/office/drawing/2014/main" id="{76F3783A-FE2F-41E1-9A25-D8EB9547C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797" y="4011035"/>
              <a:ext cx="346275" cy="346275"/>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Azure Private Link | StarWind Blog">
              <a:extLst>
                <a:ext uri="{FF2B5EF4-FFF2-40B4-BE49-F238E27FC236}">
                  <a16:creationId xmlns:a16="http://schemas.microsoft.com/office/drawing/2014/main" id="{5C1A3A21-F168-4FBB-8DD1-32D865076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7814" y="4011035"/>
              <a:ext cx="346275" cy="34627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301D2E9B-3165-41CF-B490-A3A8CB81CB93}"/>
              </a:ext>
            </a:extLst>
          </p:cNvPr>
          <p:cNvSpPr/>
          <p:nvPr/>
        </p:nvSpPr>
        <p:spPr>
          <a:xfrm>
            <a:off x="2187634" y="1026862"/>
            <a:ext cx="6867301" cy="5276768"/>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61DAF0F-CBF4-4711-8348-68D17967ED26}"/>
              </a:ext>
            </a:extLst>
          </p:cNvPr>
          <p:cNvSpPr/>
          <p:nvPr/>
        </p:nvSpPr>
        <p:spPr>
          <a:xfrm>
            <a:off x="2483232" y="3878614"/>
            <a:ext cx="1457442"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D649707A-676B-43E7-A512-A26A3D48AB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3355" y="3478801"/>
            <a:ext cx="330544" cy="330544"/>
          </a:xfrm>
          <a:prstGeom prst="rect">
            <a:avLst/>
          </a:prstGeom>
        </p:spPr>
      </p:pic>
      <p:sp>
        <p:nvSpPr>
          <p:cNvPr id="17" name="Rectangle 16">
            <a:extLst>
              <a:ext uri="{FF2B5EF4-FFF2-40B4-BE49-F238E27FC236}">
                <a16:creationId xmlns:a16="http://schemas.microsoft.com/office/drawing/2014/main" id="{D885A6E7-004F-4C72-92C6-1924ACC45B11}"/>
              </a:ext>
            </a:extLst>
          </p:cNvPr>
          <p:cNvSpPr/>
          <p:nvPr/>
        </p:nvSpPr>
        <p:spPr>
          <a:xfrm>
            <a:off x="2377198" y="3431594"/>
            <a:ext cx="1689600" cy="262458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13FE3127-6FAD-4F4C-A9F0-C9C8D1243D86}"/>
              </a:ext>
            </a:extLst>
          </p:cNvPr>
          <p:cNvSpPr txBox="1"/>
          <p:nvPr/>
        </p:nvSpPr>
        <p:spPr>
          <a:xfrm>
            <a:off x="2749914" y="3521985"/>
            <a:ext cx="861477" cy="263241"/>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B050"/>
                </a:solidFill>
                <a:effectLst/>
                <a:uLnTx/>
                <a:uFillTx/>
                <a:latin typeface="Segoe UI"/>
                <a:ea typeface="+mn-ea"/>
                <a:cs typeface="+mn-cs"/>
              </a:rPr>
              <a:t>Hub </a:t>
            </a:r>
            <a:r>
              <a:rPr kumimoji="0" lang="en-AU" sz="1050" b="0" i="0" u="none" strike="noStrike" kern="1200" cap="none" spc="0" normalizeH="0" baseline="0" noProof="0" err="1">
                <a:ln>
                  <a:noFill/>
                </a:ln>
                <a:solidFill>
                  <a:srgbClr val="00B050"/>
                </a:solidFill>
                <a:effectLst/>
                <a:uLnTx/>
                <a:uFillTx/>
                <a:latin typeface="Segoe UI"/>
                <a:ea typeface="+mn-ea"/>
                <a:cs typeface="+mn-cs"/>
              </a:rPr>
              <a:t>VNet</a:t>
            </a: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BD3756A1-05C9-4C68-BB3B-8A5C2CE0F8B8}"/>
              </a:ext>
            </a:extLst>
          </p:cNvPr>
          <p:cNvSpPr txBox="1"/>
          <p:nvPr/>
        </p:nvSpPr>
        <p:spPr>
          <a:xfrm>
            <a:off x="2716653" y="5083208"/>
            <a:ext cx="93867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Application Gateway</a:t>
            </a:r>
          </a:p>
        </p:txBody>
      </p:sp>
      <p:sp>
        <p:nvSpPr>
          <p:cNvPr id="27" name="Rectangle 26">
            <a:extLst>
              <a:ext uri="{FF2B5EF4-FFF2-40B4-BE49-F238E27FC236}">
                <a16:creationId xmlns:a16="http://schemas.microsoft.com/office/drawing/2014/main" id="{2F65842F-24EF-4A67-B3DC-3E8BA091F9AA}"/>
              </a:ext>
            </a:extLst>
          </p:cNvPr>
          <p:cNvSpPr/>
          <p:nvPr/>
        </p:nvSpPr>
        <p:spPr>
          <a:xfrm>
            <a:off x="4715669" y="3430264"/>
            <a:ext cx="4146285" cy="160633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00A455F1-33C9-4CCE-92ED-CFA725C15017}"/>
              </a:ext>
            </a:extLst>
          </p:cNvPr>
          <p:cNvSpPr txBox="1"/>
          <p:nvPr/>
        </p:nvSpPr>
        <p:spPr>
          <a:xfrm>
            <a:off x="5071197" y="3496585"/>
            <a:ext cx="1112994" cy="261869"/>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B050"/>
                </a:solidFill>
                <a:effectLst/>
                <a:uLnTx/>
                <a:uFillTx/>
                <a:latin typeface="Segoe UI"/>
                <a:ea typeface="+mn-ea"/>
                <a:cs typeface="+mn-cs"/>
              </a:rPr>
              <a:t>Spoke </a:t>
            </a:r>
            <a:r>
              <a:rPr kumimoji="0" lang="en-AU" sz="1050" b="0" i="0" u="none" strike="noStrike" kern="1200" cap="none" spc="0" normalizeH="0" baseline="0" noProof="0" err="1">
                <a:ln>
                  <a:noFill/>
                </a:ln>
                <a:solidFill>
                  <a:srgbClr val="00B050"/>
                </a:solidFill>
                <a:effectLst/>
                <a:uLnTx/>
                <a:uFillTx/>
                <a:latin typeface="Segoe UI"/>
                <a:ea typeface="+mn-ea"/>
                <a:cs typeface="+mn-cs"/>
              </a:rPr>
              <a:t>VNet</a:t>
            </a: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pic>
        <p:nvPicPr>
          <p:cNvPr id="32" name="Graphic 31">
            <a:extLst>
              <a:ext uri="{FF2B5EF4-FFF2-40B4-BE49-F238E27FC236}">
                <a16:creationId xmlns:a16="http://schemas.microsoft.com/office/drawing/2014/main" id="{9C28E0E0-D455-47C1-AEE1-933D6FA706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0736" y="3454683"/>
            <a:ext cx="330544" cy="330544"/>
          </a:xfrm>
          <a:prstGeom prst="rect">
            <a:avLst/>
          </a:prstGeom>
        </p:spPr>
      </p:pic>
      <p:pic>
        <p:nvPicPr>
          <p:cNvPr id="40" name="Graphic 39">
            <a:extLst>
              <a:ext uri="{FF2B5EF4-FFF2-40B4-BE49-F238E27FC236}">
                <a16:creationId xmlns:a16="http://schemas.microsoft.com/office/drawing/2014/main" id="{EBA49A0C-F20F-45A6-B18B-88C7E5C1DF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5844" y="4561644"/>
            <a:ext cx="476250" cy="476250"/>
          </a:xfrm>
          <a:prstGeom prst="rect">
            <a:avLst/>
          </a:prstGeom>
        </p:spPr>
      </p:pic>
      <p:sp>
        <p:nvSpPr>
          <p:cNvPr id="61" name="Rectangle 60">
            <a:extLst>
              <a:ext uri="{FF2B5EF4-FFF2-40B4-BE49-F238E27FC236}">
                <a16:creationId xmlns:a16="http://schemas.microsoft.com/office/drawing/2014/main" id="{D9AC8BAC-D2E3-484C-A682-F00A3DEACF08}"/>
              </a:ext>
            </a:extLst>
          </p:cNvPr>
          <p:cNvSpPr/>
          <p:nvPr/>
        </p:nvSpPr>
        <p:spPr>
          <a:xfrm>
            <a:off x="5722942" y="1234018"/>
            <a:ext cx="1429589" cy="176877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62" name="TextBox 61">
            <a:extLst>
              <a:ext uri="{FF2B5EF4-FFF2-40B4-BE49-F238E27FC236}">
                <a16:creationId xmlns:a16="http://schemas.microsoft.com/office/drawing/2014/main" id="{64F5899E-B9FE-4F13-96B3-31C29D767101}"/>
              </a:ext>
            </a:extLst>
          </p:cNvPr>
          <p:cNvSpPr txBox="1"/>
          <p:nvPr/>
        </p:nvSpPr>
        <p:spPr>
          <a:xfrm>
            <a:off x="5748586" y="1232674"/>
            <a:ext cx="1200728" cy="261610"/>
          </a:xfrm>
          <a:prstGeom prst="rect">
            <a:avLst/>
          </a:prstGeom>
          <a:noFill/>
        </p:spPr>
        <p:txBody>
          <a:bodyPr wrap="square" rtlCol="0">
            <a:spAutoFit/>
          </a:bodyPr>
          <a:lstStyle/>
          <a:p>
            <a:r>
              <a:rPr lang="en-AU" sz="1050">
                <a:solidFill>
                  <a:schemeClr val="tx1">
                    <a:lumMod val="50000"/>
                    <a:lumOff val="50000"/>
                  </a:schemeClr>
                </a:solidFill>
              </a:rPr>
              <a:t>APIs</a:t>
            </a:r>
          </a:p>
        </p:txBody>
      </p:sp>
      <p:pic>
        <p:nvPicPr>
          <p:cNvPr id="64" name="Graphic 63">
            <a:extLst>
              <a:ext uri="{FF2B5EF4-FFF2-40B4-BE49-F238E27FC236}">
                <a16:creationId xmlns:a16="http://schemas.microsoft.com/office/drawing/2014/main" id="{B93BF528-CBC4-45FC-822D-AAA2AB3E2A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15633" y="1906553"/>
            <a:ext cx="371365" cy="371365"/>
          </a:xfrm>
          <a:prstGeom prst="rect">
            <a:avLst/>
          </a:prstGeom>
          <a:effectLst>
            <a:outerShdw blurRad="50800" dist="38100" dir="5400000" algn="t" rotWithShape="0">
              <a:prstClr val="black">
                <a:alpha val="40000"/>
              </a:prstClr>
            </a:outerShdw>
          </a:effectLst>
        </p:spPr>
      </p:pic>
      <p:sp>
        <p:nvSpPr>
          <p:cNvPr id="66" name="TextBox 65">
            <a:extLst>
              <a:ext uri="{FF2B5EF4-FFF2-40B4-BE49-F238E27FC236}">
                <a16:creationId xmlns:a16="http://schemas.microsoft.com/office/drawing/2014/main" id="{4EE520FA-1B37-4DC4-A4F1-FD14317ABFB1}"/>
              </a:ext>
            </a:extLst>
          </p:cNvPr>
          <p:cNvSpPr txBox="1"/>
          <p:nvPr/>
        </p:nvSpPr>
        <p:spPr>
          <a:xfrm>
            <a:off x="6175435" y="1937429"/>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sp>
        <p:nvSpPr>
          <p:cNvPr id="103" name="TextBox 102">
            <a:extLst>
              <a:ext uri="{FF2B5EF4-FFF2-40B4-BE49-F238E27FC236}">
                <a16:creationId xmlns:a16="http://schemas.microsoft.com/office/drawing/2014/main" id="{DFB45985-E907-4725-8726-FEB5FC9096EE}"/>
              </a:ext>
            </a:extLst>
          </p:cNvPr>
          <p:cNvSpPr txBox="1"/>
          <p:nvPr/>
        </p:nvSpPr>
        <p:spPr>
          <a:xfrm>
            <a:off x="10203225" y="63080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104" name="Rectangle 103">
            <a:extLst>
              <a:ext uri="{FF2B5EF4-FFF2-40B4-BE49-F238E27FC236}">
                <a16:creationId xmlns:a16="http://schemas.microsoft.com/office/drawing/2014/main" id="{19FF7A73-01EB-4538-A1B1-DF39A4ED6342}"/>
              </a:ext>
            </a:extLst>
          </p:cNvPr>
          <p:cNvSpPr/>
          <p:nvPr/>
        </p:nvSpPr>
        <p:spPr>
          <a:xfrm>
            <a:off x="10212867" y="3418292"/>
            <a:ext cx="1649807" cy="2889747"/>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28" name="Group 1027">
            <a:extLst>
              <a:ext uri="{FF2B5EF4-FFF2-40B4-BE49-F238E27FC236}">
                <a16:creationId xmlns:a16="http://schemas.microsoft.com/office/drawing/2014/main" id="{AF8210ED-B0C5-44C2-B1F1-FB6D374DC40D}"/>
              </a:ext>
            </a:extLst>
          </p:cNvPr>
          <p:cNvGrpSpPr/>
          <p:nvPr/>
        </p:nvGrpSpPr>
        <p:grpSpPr>
          <a:xfrm>
            <a:off x="10568169" y="4895530"/>
            <a:ext cx="788899" cy="752330"/>
            <a:chOff x="10531239" y="4747164"/>
            <a:chExt cx="788899" cy="752330"/>
          </a:xfrm>
        </p:grpSpPr>
        <p:pic>
          <p:nvPicPr>
            <p:cNvPr id="106" name="Picture 8" descr="Azure Virtual Machines | Ellipse Solutions">
              <a:extLst>
                <a:ext uri="{FF2B5EF4-FFF2-40B4-BE49-F238E27FC236}">
                  <a16:creationId xmlns:a16="http://schemas.microsoft.com/office/drawing/2014/main" id="{37FECEA9-C987-419B-A381-BDB1E8AA5D4E}"/>
                </a:ext>
              </a:extLst>
            </p:cNvPr>
            <p:cNvPicPr>
              <a:picLocks noChangeAspect="1" noChangeArrowheads="1"/>
            </p:cNvPicPr>
            <p:nvPr/>
          </p:nvPicPr>
          <p:blipFill>
            <a:blip r:embed="rId11">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39" y="4747164"/>
              <a:ext cx="484099" cy="44753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Azure Virtual Machines | Ellipse Solutions">
              <a:extLst>
                <a:ext uri="{FF2B5EF4-FFF2-40B4-BE49-F238E27FC236}">
                  <a16:creationId xmlns:a16="http://schemas.microsoft.com/office/drawing/2014/main" id="{9B53DDE8-75D5-4896-AB25-DDC7B6CB1DC1}"/>
                </a:ext>
              </a:extLst>
            </p:cNvPr>
            <p:cNvPicPr>
              <a:picLocks noChangeAspect="1" noChangeArrowheads="1"/>
            </p:cNvPicPr>
            <p:nvPr/>
          </p:nvPicPr>
          <p:blipFill>
            <a:blip r:embed="rId11">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39" y="4899564"/>
              <a:ext cx="484099" cy="44753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descr="Azure Virtual Machines | Ellipse Solutions">
              <a:extLst>
                <a:ext uri="{FF2B5EF4-FFF2-40B4-BE49-F238E27FC236}">
                  <a16:creationId xmlns:a16="http://schemas.microsoft.com/office/drawing/2014/main" id="{D0FD4206-AFA5-43DA-AAE1-4143997F3D2F}"/>
                </a:ext>
              </a:extLst>
            </p:cNvPr>
            <p:cNvPicPr>
              <a:picLocks noChangeAspect="1" noChangeArrowheads="1"/>
            </p:cNvPicPr>
            <p:nvPr/>
          </p:nvPicPr>
          <p:blipFill>
            <a:blip r:embed="rId11">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39" y="5051964"/>
              <a:ext cx="484099" cy="447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83EDC40-82E1-4F97-8C19-5E5448DFA8E4}"/>
              </a:ext>
            </a:extLst>
          </p:cNvPr>
          <p:cNvGrpSpPr/>
          <p:nvPr/>
        </p:nvGrpSpPr>
        <p:grpSpPr>
          <a:xfrm>
            <a:off x="10727965" y="3832747"/>
            <a:ext cx="907482" cy="786945"/>
            <a:chOff x="10842664" y="3810573"/>
            <a:chExt cx="907482" cy="786945"/>
          </a:xfrm>
        </p:grpSpPr>
        <p:pic>
          <p:nvPicPr>
            <p:cNvPr id="105" name="Picture 6" descr="Continuous Real-Time Data Integration to Azure SQL Database - Striim">
              <a:extLst>
                <a:ext uri="{FF2B5EF4-FFF2-40B4-BE49-F238E27FC236}">
                  <a16:creationId xmlns:a16="http://schemas.microsoft.com/office/drawing/2014/main" id="{01DBF730-F39D-492B-B50F-4AEFD4921C19}"/>
                </a:ext>
              </a:extLst>
            </p:cNvPr>
            <p:cNvPicPr>
              <a:picLocks noChangeAspect="1" noChangeArrowheads="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842664" y="3810573"/>
              <a:ext cx="602682" cy="48214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Continuous Real-Time Data Integration to Azure SQL Database - Striim">
              <a:extLst>
                <a:ext uri="{FF2B5EF4-FFF2-40B4-BE49-F238E27FC236}">
                  <a16:creationId xmlns:a16="http://schemas.microsoft.com/office/drawing/2014/main" id="{7CC895F0-CCFE-44A5-8D56-32BB0B08E392}"/>
                </a:ext>
              </a:extLst>
            </p:cNvPr>
            <p:cNvPicPr>
              <a:picLocks noChangeAspect="1" noChangeArrowheads="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95064" y="3962973"/>
              <a:ext cx="602682" cy="482145"/>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6" descr="Continuous Real-Time Data Integration to Azure SQL Database - Striim">
              <a:extLst>
                <a:ext uri="{FF2B5EF4-FFF2-40B4-BE49-F238E27FC236}">
                  <a16:creationId xmlns:a16="http://schemas.microsoft.com/office/drawing/2014/main" id="{3E77775D-0C30-450A-B4AE-71C86202BE55}"/>
                </a:ext>
              </a:extLst>
            </p:cNvPr>
            <p:cNvPicPr>
              <a:picLocks noChangeAspect="1" noChangeArrowheads="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7464" y="4115373"/>
              <a:ext cx="602682" cy="482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0" name="Group 1049">
            <a:extLst>
              <a:ext uri="{FF2B5EF4-FFF2-40B4-BE49-F238E27FC236}">
                <a16:creationId xmlns:a16="http://schemas.microsoft.com/office/drawing/2014/main" id="{0EF47A56-072E-408E-8014-8F7086D9F4DB}"/>
              </a:ext>
            </a:extLst>
          </p:cNvPr>
          <p:cNvGrpSpPr/>
          <p:nvPr/>
        </p:nvGrpSpPr>
        <p:grpSpPr>
          <a:xfrm>
            <a:off x="9089155" y="5311729"/>
            <a:ext cx="1129148" cy="676663"/>
            <a:chOff x="9088173" y="4687496"/>
            <a:chExt cx="1129148" cy="676663"/>
          </a:xfrm>
        </p:grpSpPr>
        <p:pic>
          <p:nvPicPr>
            <p:cNvPr id="1031" name="Graphic 1030">
              <a:extLst>
                <a:ext uri="{FF2B5EF4-FFF2-40B4-BE49-F238E27FC236}">
                  <a16:creationId xmlns:a16="http://schemas.microsoft.com/office/drawing/2014/main" id="{E81C17B6-7F57-4160-9DF5-410CC4956D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52493" y="4687496"/>
              <a:ext cx="476250" cy="476250"/>
            </a:xfrm>
            <a:prstGeom prst="rect">
              <a:avLst/>
            </a:prstGeom>
          </p:spPr>
        </p:pic>
        <p:sp>
          <p:nvSpPr>
            <p:cNvPr id="1033" name="TextBox 1032">
              <a:extLst>
                <a:ext uri="{FF2B5EF4-FFF2-40B4-BE49-F238E27FC236}">
                  <a16:creationId xmlns:a16="http://schemas.microsoft.com/office/drawing/2014/main" id="{68D18AFD-77BF-476D-89E5-CE844007E868}"/>
                </a:ext>
              </a:extLst>
            </p:cNvPr>
            <p:cNvSpPr txBox="1"/>
            <p:nvPr/>
          </p:nvSpPr>
          <p:spPr>
            <a:xfrm>
              <a:off x="9088173" y="5110243"/>
              <a:ext cx="1129148" cy="253916"/>
            </a:xfrm>
            <a:prstGeom prst="rect">
              <a:avLst/>
            </a:prstGeom>
            <a:noFill/>
          </p:spPr>
          <p:txBody>
            <a:bodyPr wrap="square" lIns="91440" tIns="45720" rIns="91440" bIns="45720" rtlCol="0" anchor="t">
              <a:spAutoFit/>
            </a:bodyPr>
            <a:lstStyle/>
            <a:p>
              <a:r>
                <a:rPr lang="en-AU" sz="1050">
                  <a:solidFill>
                    <a:srgbClr val="404040"/>
                  </a:solidFill>
                </a:rPr>
                <a:t>Express route</a:t>
              </a:r>
            </a:p>
          </p:txBody>
        </p:sp>
      </p:grpSp>
      <p:sp>
        <p:nvSpPr>
          <p:cNvPr id="1035" name="TextBox 1034">
            <a:extLst>
              <a:ext uri="{FF2B5EF4-FFF2-40B4-BE49-F238E27FC236}">
                <a16:creationId xmlns:a16="http://schemas.microsoft.com/office/drawing/2014/main" id="{68F6658B-61AC-4495-87CB-BEA932946D09}"/>
              </a:ext>
            </a:extLst>
          </p:cNvPr>
          <p:cNvSpPr txBox="1"/>
          <p:nvPr/>
        </p:nvSpPr>
        <p:spPr>
          <a:xfrm>
            <a:off x="2186208" y="6384416"/>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sp>
        <p:nvSpPr>
          <p:cNvPr id="1036" name="Rectangle 1035">
            <a:extLst>
              <a:ext uri="{FF2B5EF4-FFF2-40B4-BE49-F238E27FC236}">
                <a16:creationId xmlns:a16="http://schemas.microsoft.com/office/drawing/2014/main" id="{8EBC822B-33D4-4973-A308-74526C71744D}"/>
              </a:ext>
            </a:extLst>
          </p:cNvPr>
          <p:cNvSpPr/>
          <p:nvPr/>
        </p:nvSpPr>
        <p:spPr>
          <a:xfrm>
            <a:off x="7446832" y="1233321"/>
            <a:ext cx="1371323" cy="1745651"/>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34C93C01-B09E-4062-B860-864C0D07739B}"/>
              </a:ext>
            </a:extLst>
          </p:cNvPr>
          <p:cNvSpPr txBox="1"/>
          <p:nvPr/>
        </p:nvSpPr>
        <p:spPr>
          <a:xfrm>
            <a:off x="7463162" y="1255642"/>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pic>
        <p:nvPicPr>
          <p:cNvPr id="1040" name="Graphic 1039">
            <a:extLst>
              <a:ext uri="{FF2B5EF4-FFF2-40B4-BE49-F238E27FC236}">
                <a16:creationId xmlns:a16="http://schemas.microsoft.com/office/drawing/2014/main" id="{D004704F-C977-4B02-8E1A-D44861A496F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624382" y="1854388"/>
            <a:ext cx="416428" cy="416428"/>
          </a:xfrm>
          <a:prstGeom prst="rect">
            <a:avLst/>
          </a:prstGeom>
        </p:spPr>
      </p:pic>
      <p:sp>
        <p:nvSpPr>
          <p:cNvPr id="1041" name="TextBox 1040">
            <a:extLst>
              <a:ext uri="{FF2B5EF4-FFF2-40B4-BE49-F238E27FC236}">
                <a16:creationId xmlns:a16="http://schemas.microsoft.com/office/drawing/2014/main" id="{6EB1651A-FEC3-47BF-9B03-ECFAEFBD5375}"/>
              </a:ext>
            </a:extLst>
          </p:cNvPr>
          <p:cNvSpPr txBox="1"/>
          <p:nvPr/>
        </p:nvSpPr>
        <p:spPr>
          <a:xfrm>
            <a:off x="7982712" y="1906553"/>
            <a:ext cx="944587" cy="415498"/>
          </a:xfrm>
          <a:prstGeom prst="rect">
            <a:avLst/>
          </a:prstGeom>
          <a:noFill/>
        </p:spPr>
        <p:txBody>
          <a:bodyPr wrap="square" lIns="91440" tIns="45720" rIns="91440" bIns="45720" rtlCol="0" anchor="t">
            <a:spAutoFit/>
          </a:bodyPr>
          <a:lstStyle/>
          <a:p>
            <a:r>
              <a:rPr lang="en-AU" sz="1050">
                <a:solidFill>
                  <a:srgbClr val="404040"/>
                </a:solidFill>
              </a:rPr>
              <a:t>SQL Database</a:t>
            </a:r>
          </a:p>
        </p:txBody>
      </p:sp>
      <p:sp>
        <p:nvSpPr>
          <p:cNvPr id="163" name="TextBox 162">
            <a:extLst>
              <a:ext uri="{FF2B5EF4-FFF2-40B4-BE49-F238E27FC236}">
                <a16:creationId xmlns:a16="http://schemas.microsoft.com/office/drawing/2014/main" id="{B3D1580B-07C4-4761-AF91-46F0AB793449}"/>
              </a:ext>
            </a:extLst>
          </p:cNvPr>
          <p:cNvSpPr txBox="1"/>
          <p:nvPr/>
        </p:nvSpPr>
        <p:spPr>
          <a:xfrm>
            <a:off x="6195908" y="4632284"/>
            <a:ext cx="121846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Functions Subnet</a:t>
            </a:r>
          </a:p>
        </p:txBody>
      </p:sp>
      <p:sp>
        <p:nvSpPr>
          <p:cNvPr id="165" name="Rectangle 164">
            <a:extLst>
              <a:ext uri="{FF2B5EF4-FFF2-40B4-BE49-F238E27FC236}">
                <a16:creationId xmlns:a16="http://schemas.microsoft.com/office/drawing/2014/main" id="{17B06FCD-8BA2-4502-9C25-A0562626BC1C}"/>
              </a:ext>
            </a:extLst>
          </p:cNvPr>
          <p:cNvSpPr/>
          <p:nvPr/>
        </p:nvSpPr>
        <p:spPr>
          <a:xfrm>
            <a:off x="6207789" y="3855208"/>
            <a:ext cx="1155624" cy="786406"/>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66" name="Straight Arrow Connector 165">
            <a:extLst>
              <a:ext uri="{FF2B5EF4-FFF2-40B4-BE49-F238E27FC236}">
                <a16:creationId xmlns:a16="http://schemas.microsoft.com/office/drawing/2014/main" id="{CB3915CE-71D7-4588-84B7-9D13BA1B9D93}"/>
              </a:ext>
            </a:extLst>
          </p:cNvPr>
          <p:cNvCxnSpPr>
            <a:cxnSpLocks/>
          </p:cNvCxnSpPr>
          <p:nvPr/>
        </p:nvCxnSpPr>
        <p:spPr>
          <a:xfrm>
            <a:off x="6355212" y="3020690"/>
            <a:ext cx="1" cy="81205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0BCF642-DBDF-4938-B5ED-0C6CBF2E5E6C}"/>
              </a:ext>
            </a:extLst>
          </p:cNvPr>
          <p:cNvSpPr txBox="1"/>
          <p:nvPr/>
        </p:nvSpPr>
        <p:spPr>
          <a:xfrm>
            <a:off x="6334425" y="2995290"/>
            <a:ext cx="994647" cy="415498"/>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AU" sz="1050" err="1">
                <a:solidFill>
                  <a:srgbClr val="C00000"/>
                </a:solidFill>
                <a:latin typeface="Segoe UI"/>
              </a:rPr>
              <a:t>VNet</a:t>
            </a:r>
            <a:r>
              <a:rPr lang="en-AU" sz="1050">
                <a:solidFill>
                  <a:srgbClr val="C00000"/>
                </a:solidFill>
                <a:latin typeface="Segoe UI"/>
              </a:rPr>
              <a:t> </a:t>
            </a:r>
            <a:br>
              <a:rPr lang="en-AU" sz="1050">
                <a:solidFill>
                  <a:srgbClr val="C00000"/>
                </a:solidFill>
                <a:latin typeface="Segoe UI"/>
              </a:rPr>
            </a:br>
            <a:r>
              <a:rPr lang="en-AU" sz="1050">
                <a:solidFill>
                  <a:srgbClr val="C00000"/>
                </a:solidFill>
                <a:latin typeface="Segoe UI"/>
              </a:rPr>
              <a:t>Integration</a:t>
            </a:r>
            <a:endParaRPr kumimoji="0" lang="en-AU" sz="1050" b="0" i="0" u="none" strike="noStrike" kern="1200" cap="none" spc="0" normalizeH="0" baseline="0" noProof="0">
              <a:ln>
                <a:noFill/>
              </a:ln>
              <a:solidFill>
                <a:srgbClr val="C00000"/>
              </a:solidFill>
              <a:effectLst/>
              <a:uLnTx/>
              <a:uFillTx/>
              <a:latin typeface="Segoe UI"/>
            </a:endParaRPr>
          </a:p>
        </p:txBody>
      </p:sp>
      <p:cxnSp>
        <p:nvCxnSpPr>
          <p:cNvPr id="169" name="Straight Arrow Connector 168">
            <a:extLst>
              <a:ext uri="{FF2B5EF4-FFF2-40B4-BE49-F238E27FC236}">
                <a16:creationId xmlns:a16="http://schemas.microsoft.com/office/drawing/2014/main" id="{51CA8935-D99A-4403-A994-7BE4FBD8F197}"/>
              </a:ext>
            </a:extLst>
          </p:cNvPr>
          <p:cNvCxnSpPr>
            <a:cxnSpLocks/>
          </p:cNvCxnSpPr>
          <p:nvPr/>
        </p:nvCxnSpPr>
        <p:spPr>
          <a:xfrm flipV="1">
            <a:off x="5976824" y="3020690"/>
            <a:ext cx="0" cy="86221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12C67DAF-AA6C-4832-AAF1-160F798E4C3C}"/>
              </a:ext>
            </a:extLst>
          </p:cNvPr>
          <p:cNvCxnSpPr>
            <a:cxnSpLocks/>
          </p:cNvCxnSpPr>
          <p:nvPr/>
        </p:nvCxnSpPr>
        <p:spPr>
          <a:xfrm>
            <a:off x="8093632" y="3012706"/>
            <a:ext cx="4048" cy="83005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47D1D7D-370C-4536-A440-CE43ABEABF68}"/>
              </a:ext>
            </a:extLst>
          </p:cNvPr>
          <p:cNvCxnSpPr>
            <a:cxnSpLocks/>
            <a:endCxn id="1031" idx="1"/>
          </p:cNvCxnSpPr>
          <p:nvPr/>
        </p:nvCxnSpPr>
        <p:spPr>
          <a:xfrm>
            <a:off x="4187384" y="5534063"/>
            <a:ext cx="5166091" cy="15791"/>
          </a:xfrm>
          <a:prstGeom prst="straightConnector1">
            <a:avLst/>
          </a:prstGeom>
          <a:ln w="127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0592292-7788-4378-B2BB-CBF2446E1640}"/>
              </a:ext>
            </a:extLst>
          </p:cNvPr>
          <p:cNvCxnSpPr>
            <a:cxnSpLocks/>
            <a:stCxn id="1031" idx="3"/>
          </p:cNvCxnSpPr>
          <p:nvPr/>
        </p:nvCxnSpPr>
        <p:spPr>
          <a:xfrm>
            <a:off x="9829725" y="5549854"/>
            <a:ext cx="355463" cy="0"/>
          </a:xfrm>
          <a:prstGeom prst="straightConnector1">
            <a:avLst/>
          </a:prstGeom>
          <a:ln w="127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E90AFD6-1EC0-4A91-BBB7-595411FFD4C3}"/>
              </a:ext>
            </a:extLst>
          </p:cNvPr>
          <p:cNvCxnSpPr>
            <a:cxnSpLocks/>
          </p:cNvCxnSpPr>
          <p:nvPr/>
        </p:nvCxnSpPr>
        <p:spPr>
          <a:xfrm>
            <a:off x="4067493" y="4226219"/>
            <a:ext cx="648176" cy="0"/>
          </a:xfrm>
          <a:prstGeom prst="straightConnector1">
            <a:avLst/>
          </a:prstGeom>
          <a:ln w="127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A4D418A8-9D06-4637-91F5-2778938FA257}"/>
              </a:ext>
            </a:extLst>
          </p:cNvPr>
          <p:cNvSpPr txBox="1"/>
          <p:nvPr/>
        </p:nvSpPr>
        <p:spPr>
          <a:xfrm>
            <a:off x="4060018" y="4297769"/>
            <a:ext cx="668623"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err="1">
                <a:ln>
                  <a:noFill/>
                </a:ln>
                <a:solidFill>
                  <a:srgbClr val="404040"/>
                </a:solidFill>
                <a:effectLst/>
                <a:uLnTx/>
                <a:uFillTx/>
                <a:latin typeface="Segoe UI"/>
                <a:ea typeface="+mn-ea"/>
                <a:cs typeface="+mn-cs"/>
              </a:rPr>
              <a:t>VNet</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AU" sz="1050">
                <a:solidFill>
                  <a:srgbClr val="404040"/>
                </a:solidFill>
                <a:latin typeface="Segoe UI"/>
              </a:rPr>
              <a:t>Peering</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sp>
        <p:nvSpPr>
          <p:cNvPr id="1064" name="Rectangle 1063">
            <a:extLst>
              <a:ext uri="{FF2B5EF4-FFF2-40B4-BE49-F238E27FC236}">
                <a16:creationId xmlns:a16="http://schemas.microsoft.com/office/drawing/2014/main" id="{6AA51571-9F62-47C4-8D91-4A9AED0C71BF}"/>
              </a:ext>
            </a:extLst>
          </p:cNvPr>
          <p:cNvSpPr/>
          <p:nvPr/>
        </p:nvSpPr>
        <p:spPr>
          <a:xfrm>
            <a:off x="10462727" y="7039994"/>
            <a:ext cx="1483882" cy="938906"/>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65" name="Graphic 1064">
            <a:extLst>
              <a:ext uri="{FF2B5EF4-FFF2-40B4-BE49-F238E27FC236}">
                <a16:creationId xmlns:a16="http://schemas.microsoft.com/office/drawing/2014/main" id="{C59D757F-1F1D-4A76-8B79-D811E30BECF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65962" y="7501845"/>
            <a:ext cx="330111" cy="330111"/>
          </a:xfrm>
          <a:prstGeom prst="rect">
            <a:avLst/>
          </a:prstGeom>
          <a:effectLst>
            <a:outerShdw blurRad="50800" dist="38100" dir="5400000" algn="t" rotWithShape="0">
              <a:prstClr val="black">
                <a:alpha val="40000"/>
              </a:prstClr>
            </a:outerShdw>
          </a:effectLst>
        </p:spPr>
      </p:pic>
      <p:sp>
        <p:nvSpPr>
          <p:cNvPr id="1066" name="TextBox 1065">
            <a:extLst>
              <a:ext uri="{FF2B5EF4-FFF2-40B4-BE49-F238E27FC236}">
                <a16:creationId xmlns:a16="http://schemas.microsoft.com/office/drawing/2014/main" id="{63108520-3099-4C18-9D06-E148609C76E3}"/>
              </a:ext>
            </a:extLst>
          </p:cNvPr>
          <p:cNvSpPr txBox="1"/>
          <p:nvPr/>
        </p:nvSpPr>
        <p:spPr>
          <a:xfrm>
            <a:off x="10462829" y="7039994"/>
            <a:ext cx="1200728" cy="261610"/>
          </a:xfrm>
          <a:prstGeom prst="rect">
            <a:avLst/>
          </a:prstGeom>
          <a:noFill/>
        </p:spPr>
        <p:txBody>
          <a:bodyPr wrap="square" rtlCol="0">
            <a:spAutoFit/>
          </a:bodyPr>
          <a:lstStyle/>
          <a:p>
            <a:r>
              <a:rPr lang="en-AU" sz="1050">
                <a:solidFill>
                  <a:schemeClr val="tx1">
                    <a:lumMod val="50000"/>
                    <a:lumOff val="50000"/>
                  </a:schemeClr>
                </a:solidFill>
              </a:rPr>
              <a:t>Static Assets</a:t>
            </a:r>
          </a:p>
        </p:txBody>
      </p:sp>
      <p:sp>
        <p:nvSpPr>
          <p:cNvPr id="1067" name="TextBox 1066">
            <a:extLst>
              <a:ext uri="{FF2B5EF4-FFF2-40B4-BE49-F238E27FC236}">
                <a16:creationId xmlns:a16="http://schemas.microsoft.com/office/drawing/2014/main" id="{02235465-23F8-430E-A7F6-B60FCC2680D2}"/>
              </a:ext>
            </a:extLst>
          </p:cNvPr>
          <p:cNvSpPr txBox="1"/>
          <p:nvPr/>
        </p:nvSpPr>
        <p:spPr>
          <a:xfrm>
            <a:off x="10890997" y="7440558"/>
            <a:ext cx="1055612" cy="415498"/>
          </a:xfrm>
          <a:prstGeom prst="rect">
            <a:avLst/>
          </a:prstGeom>
          <a:noFill/>
        </p:spPr>
        <p:txBody>
          <a:bodyPr wrap="square" rtlCol="0">
            <a:spAutoFit/>
          </a:bodyPr>
          <a:lstStyle/>
          <a:p>
            <a:r>
              <a:rPr lang="en-AU" sz="1050">
                <a:solidFill>
                  <a:srgbClr val="404040"/>
                </a:solidFill>
              </a:rPr>
              <a:t>Static HTML + JS  Website</a:t>
            </a:r>
          </a:p>
        </p:txBody>
      </p:sp>
      <p:pic>
        <p:nvPicPr>
          <p:cNvPr id="209" name="Picture 4" descr="User Circle Icons - Download Free Vector Icons | Noun Project">
            <a:extLst>
              <a:ext uri="{FF2B5EF4-FFF2-40B4-BE49-F238E27FC236}">
                <a16:creationId xmlns:a16="http://schemas.microsoft.com/office/drawing/2014/main" id="{66D39794-47DE-403D-8252-E5AEFD72138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9355" y="4559039"/>
            <a:ext cx="525575" cy="5255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210" name="Straight Arrow Connector 209">
            <a:extLst>
              <a:ext uri="{FF2B5EF4-FFF2-40B4-BE49-F238E27FC236}">
                <a16:creationId xmlns:a16="http://schemas.microsoft.com/office/drawing/2014/main" id="{DE392E20-D2AB-44B1-A8F1-D880CE9623CA}"/>
              </a:ext>
            </a:extLst>
          </p:cNvPr>
          <p:cNvCxnSpPr>
            <a:cxnSpLocks/>
            <a:endCxn id="40" idx="1"/>
          </p:cNvCxnSpPr>
          <p:nvPr/>
        </p:nvCxnSpPr>
        <p:spPr>
          <a:xfrm>
            <a:off x="1221809" y="4799769"/>
            <a:ext cx="1754035"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72" name="Graphic 1071">
            <a:extLst>
              <a:ext uri="{FF2B5EF4-FFF2-40B4-BE49-F238E27FC236}">
                <a16:creationId xmlns:a16="http://schemas.microsoft.com/office/drawing/2014/main" id="{9B039A0F-7959-46C9-909D-B7C3C479DEB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660825" y="2405729"/>
            <a:ext cx="330111" cy="330111"/>
          </a:xfrm>
          <a:prstGeom prst="rect">
            <a:avLst/>
          </a:prstGeom>
          <a:effectLst>
            <a:outerShdw blurRad="50800" dist="38100" dir="5400000" algn="t" rotWithShape="0">
              <a:prstClr val="black">
                <a:alpha val="40000"/>
              </a:prstClr>
            </a:outerShdw>
          </a:effectLst>
        </p:spPr>
      </p:pic>
      <p:sp>
        <p:nvSpPr>
          <p:cNvPr id="1073" name="TextBox 1072">
            <a:extLst>
              <a:ext uri="{FF2B5EF4-FFF2-40B4-BE49-F238E27FC236}">
                <a16:creationId xmlns:a16="http://schemas.microsoft.com/office/drawing/2014/main" id="{4A7EFD61-8D39-44FE-87CB-2E1B95D1013E}"/>
              </a:ext>
            </a:extLst>
          </p:cNvPr>
          <p:cNvSpPr txBox="1"/>
          <p:nvPr/>
        </p:nvSpPr>
        <p:spPr>
          <a:xfrm>
            <a:off x="7992546" y="2377703"/>
            <a:ext cx="944587" cy="415498"/>
          </a:xfrm>
          <a:prstGeom prst="rect">
            <a:avLst/>
          </a:prstGeom>
          <a:noFill/>
        </p:spPr>
        <p:txBody>
          <a:bodyPr wrap="square" lIns="91440" tIns="45720" rIns="91440" bIns="45720" rtlCol="0" anchor="t">
            <a:spAutoFit/>
          </a:bodyPr>
          <a:lstStyle/>
          <a:p>
            <a:r>
              <a:rPr lang="en-AU" sz="1050">
                <a:solidFill>
                  <a:srgbClr val="404040"/>
                </a:solidFill>
              </a:rPr>
              <a:t>Blob </a:t>
            </a:r>
          </a:p>
          <a:p>
            <a:r>
              <a:rPr lang="en-AU" sz="1050">
                <a:solidFill>
                  <a:srgbClr val="404040"/>
                </a:solidFill>
              </a:rPr>
              <a:t>Storage</a:t>
            </a:r>
          </a:p>
        </p:txBody>
      </p:sp>
      <p:pic>
        <p:nvPicPr>
          <p:cNvPr id="1078" name="Graphic 1077">
            <a:extLst>
              <a:ext uri="{FF2B5EF4-FFF2-40B4-BE49-F238E27FC236}">
                <a16:creationId xmlns:a16="http://schemas.microsoft.com/office/drawing/2014/main" id="{20EBFF60-AF62-49A8-91FF-D56A1EFCB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03826" y="2299971"/>
            <a:ext cx="371365" cy="371365"/>
          </a:xfrm>
          <a:prstGeom prst="rect">
            <a:avLst/>
          </a:prstGeom>
          <a:effectLst>
            <a:outerShdw blurRad="50800" dist="38100" dir="5400000" algn="t" rotWithShape="0">
              <a:prstClr val="black">
                <a:alpha val="40000"/>
              </a:prstClr>
            </a:outerShdw>
          </a:effectLst>
        </p:spPr>
      </p:pic>
      <p:sp>
        <p:nvSpPr>
          <p:cNvPr id="1079" name="TextBox 1078">
            <a:extLst>
              <a:ext uri="{FF2B5EF4-FFF2-40B4-BE49-F238E27FC236}">
                <a16:creationId xmlns:a16="http://schemas.microsoft.com/office/drawing/2014/main" id="{62B3A7D8-F5EF-4316-BA5C-0D84300297A5}"/>
              </a:ext>
            </a:extLst>
          </p:cNvPr>
          <p:cNvSpPr txBox="1"/>
          <p:nvPr/>
        </p:nvSpPr>
        <p:spPr>
          <a:xfrm>
            <a:off x="6163628" y="2330847"/>
            <a:ext cx="1129148"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grpSp>
        <p:nvGrpSpPr>
          <p:cNvPr id="1081" name="Group 1080">
            <a:extLst>
              <a:ext uri="{FF2B5EF4-FFF2-40B4-BE49-F238E27FC236}">
                <a16:creationId xmlns:a16="http://schemas.microsoft.com/office/drawing/2014/main" id="{2ACD2B92-B7AB-4F0E-AF5E-0B160F277405}"/>
              </a:ext>
            </a:extLst>
          </p:cNvPr>
          <p:cNvGrpSpPr/>
          <p:nvPr/>
        </p:nvGrpSpPr>
        <p:grpSpPr>
          <a:xfrm>
            <a:off x="4741463" y="3855208"/>
            <a:ext cx="1722650" cy="1040322"/>
            <a:chOff x="4931963" y="3855208"/>
            <a:chExt cx="1722650" cy="1040322"/>
          </a:xfrm>
        </p:grpSpPr>
        <p:sp>
          <p:nvSpPr>
            <p:cNvPr id="161" name="TextBox 160">
              <a:extLst>
                <a:ext uri="{FF2B5EF4-FFF2-40B4-BE49-F238E27FC236}">
                  <a16:creationId xmlns:a16="http://schemas.microsoft.com/office/drawing/2014/main" id="{BC8C3E04-843C-4362-9D94-28FFD1312D43}"/>
                </a:ext>
              </a:extLst>
            </p:cNvPr>
            <p:cNvSpPr txBox="1"/>
            <p:nvPr/>
          </p:nvSpPr>
          <p:spPr>
            <a:xfrm>
              <a:off x="4931963" y="4641614"/>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p>
          </p:txBody>
        </p:sp>
        <p:sp>
          <p:nvSpPr>
            <p:cNvPr id="168" name="Rectangle 167">
              <a:extLst>
                <a:ext uri="{FF2B5EF4-FFF2-40B4-BE49-F238E27FC236}">
                  <a16:creationId xmlns:a16="http://schemas.microsoft.com/office/drawing/2014/main" id="{FA2C2CA7-C337-4732-B005-DBCE6B9A50CD}"/>
                </a:ext>
              </a:extLst>
            </p:cNvPr>
            <p:cNvSpPr/>
            <p:nvPr/>
          </p:nvSpPr>
          <p:spPr>
            <a:xfrm>
              <a:off x="5179009" y="3855208"/>
              <a:ext cx="1155625"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9" name="TextBox 1048">
              <a:extLst>
                <a:ext uri="{FF2B5EF4-FFF2-40B4-BE49-F238E27FC236}">
                  <a16:creationId xmlns:a16="http://schemas.microsoft.com/office/drawing/2014/main" id="{39E2482A-1534-4A6F-B873-32BB81053EA0}"/>
                </a:ext>
              </a:extLst>
            </p:cNvPr>
            <p:cNvSpPr txBox="1"/>
            <p:nvPr/>
          </p:nvSpPr>
          <p:spPr>
            <a:xfrm>
              <a:off x="5167068" y="4401734"/>
              <a:ext cx="1206742"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pic>
          <p:nvPicPr>
            <p:cNvPr id="2050" name="Picture 2" descr="Azure Private Link | StarWind Blog">
              <a:extLst>
                <a:ext uri="{FF2B5EF4-FFF2-40B4-BE49-F238E27FC236}">
                  <a16:creationId xmlns:a16="http://schemas.microsoft.com/office/drawing/2014/main" id="{9BD0F297-081F-4E91-BED4-D736257AFE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097" y="4011035"/>
              <a:ext cx="346275" cy="346275"/>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2" descr="Azure Private Link | StarWind Blog">
              <a:extLst>
                <a:ext uri="{FF2B5EF4-FFF2-40B4-BE49-F238E27FC236}">
                  <a16:creationId xmlns:a16="http://schemas.microsoft.com/office/drawing/2014/main" id="{66CB1A8C-E8E2-4BD9-A502-009BC6E98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114" y="4011035"/>
              <a:ext cx="346275" cy="346275"/>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15646342-7943-4E4B-88CE-0C44C0437481}"/>
              </a:ext>
            </a:extLst>
          </p:cNvPr>
          <p:cNvSpPr txBox="1"/>
          <p:nvPr/>
        </p:nvSpPr>
        <p:spPr>
          <a:xfrm>
            <a:off x="2183985" y="1046239"/>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latin typeface="Segoe UI"/>
                <a:ea typeface="+mn-ea"/>
                <a:cs typeface="+mn-cs"/>
              </a:rPr>
              <a:t>Multi-tenant Services</a:t>
            </a:r>
          </a:p>
        </p:txBody>
      </p:sp>
      <p:sp>
        <p:nvSpPr>
          <p:cNvPr id="35" name="Title 1">
            <a:extLst>
              <a:ext uri="{FF2B5EF4-FFF2-40B4-BE49-F238E27FC236}">
                <a16:creationId xmlns:a16="http://schemas.microsoft.com/office/drawing/2014/main" id="{FDC746A6-525D-495B-B208-D239EFDB2F73}"/>
              </a:ext>
            </a:extLst>
          </p:cNvPr>
          <p:cNvSpPr txBox="1">
            <a:spLocks/>
          </p:cNvSpPr>
          <p:nvPr/>
        </p:nvSpPr>
        <p:spPr>
          <a:xfrm>
            <a:off x="586740" y="318717"/>
            <a:ext cx="11018520" cy="553998"/>
          </a:xfrm>
          <a:prstGeom prst="rect">
            <a:avLst/>
          </a:prstGeom>
        </p:spPr>
        <p:txBody>
          <a:bodyPr/>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r>
              <a:rPr lang="en-AU" sz="3200"/>
              <a:t>Serverless API case study</a:t>
            </a:r>
          </a:p>
        </p:txBody>
      </p:sp>
    </p:spTree>
    <p:custDataLst>
      <p:tags r:id="rId1"/>
    </p:custDataLst>
    <p:extLst>
      <p:ext uri="{BB962C8B-B14F-4D97-AF65-F5344CB8AC3E}">
        <p14:creationId xmlns:p14="http://schemas.microsoft.com/office/powerpoint/2010/main" val="811841610"/>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p:bldP spid="20" grpId="0"/>
      <p:bldP spid="27" grpId="0" animBg="1"/>
      <p:bldP spid="30" grpId="0"/>
      <p:bldP spid="163" grpId="0"/>
      <p:bldP spid="165" grpId="0" animBg="1"/>
      <p:bldP spid="167" grpId="0"/>
      <p:bldP spid="106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62E32E-B668-4A23-8250-8CE2DE215B5E}"/>
              </a:ext>
            </a:extLst>
          </p:cNvPr>
          <p:cNvSpPr>
            <a:spLocks noGrp="1"/>
          </p:cNvSpPr>
          <p:nvPr>
            <p:ph type="body" sz="quarter" idx="10"/>
          </p:nvPr>
        </p:nvSpPr>
        <p:spPr>
          <a:xfrm>
            <a:off x="-1" y="552497"/>
            <a:ext cx="12192001" cy="615553"/>
          </a:xfrm>
        </p:spPr>
        <p:txBody>
          <a:bodyPr/>
          <a:lstStyle/>
          <a:p>
            <a:pPr algn="ctr"/>
            <a:r>
              <a:rPr lang="en-AU" sz="4000">
                <a:solidFill>
                  <a:srgbClr val="50E6FF"/>
                </a:solidFill>
              </a:rPr>
              <a:t>Enterprise Integration</a:t>
            </a:r>
          </a:p>
        </p:txBody>
      </p:sp>
      <p:grpSp>
        <p:nvGrpSpPr>
          <p:cNvPr id="4" name="Group 3">
            <a:extLst>
              <a:ext uri="{FF2B5EF4-FFF2-40B4-BE49-F238E27FC236}">
                <a16:creationId xmlns:a16="http://schemas.microsoft.com/office/drawing/2014/main" id="{EB626729-BB9F-4365-8FA6-85CBAD1DC9F4}"/>
              </a:ext>
            </a:extLst>
          </p:cNvPr>
          <p:cNvGrpSpPr/>
          <p:nvPr/>
        </p:nvGrpSpPr>
        <p:grpSpPr>
          <a:xfrm>
            <a:off x="548812" y="2544838"/>
            <a:ext cx="10806237" cy="3196396"/>
            <a:chOff x="661238" y="2290005"/>
            <a:chExt cx="9532200" cy="2806076"/>
          </a:xfrm>
        </p:grpSpPr>
        <p:pic>
          <p:nvPicPr>
            <p:cNvPr id="8" name="Picture 7">
              <a:extLst>
                <a:ext uri="{FF2B5EF4-FFF2-40B4-BE49-F238E27FC236}">
                  <a16:creationId xmlns:a16="http://schemas.microsoft.com/office/drawing/2014/main" id="{C6A8C95D-3170-4DA9-A643-BE97E0EF6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932" y="2298216"/>
              <a:ext cx="620021" cy="620021"/>
            </a:xfrm>
            <a:prstGeom prst="rect">
              <a:avLst/>
            </a:prstGeom>
          </p:spPr>
        </p:pic>
        <p:sp>
          <p:nvSpPr>
            <p:cNvPr id="10" name="people_6" descr="Presenter, speaker&#10;">
              <a:extLst>
                <a:ext uri="{FF2B5EF4-FFF2-40B4-BE49-F238E27FC236}">
                  <a16:creationId xmlns:a16="http://schemas.microsoft.com/office/drawing/2014/main" id="{DEC40906-E420-469B-AB20-FE976ED8B505}"/>
                </a:ext>
              </a:extLst>
            </p:cNvPr>
            <p:cNvSpPr>
              <a:spLocks noChangeAspect="1" noEditPoints="1"/>
            </p:cNvSpPr>
            <p:nvPr/>
          </p:nvSpPr>
          <p:spPr bwMode="auto">
            <a:xfrm>
              <a:off x="3808407" y="4722160"/>
              <a:ext cx="374527" cy="373041"/>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1" name="people_6" descr="Presenter, speaker&#10;">
              <a:extLst>
                <a:ext uri="{FF2B5EF4-FFF2-40B4-BE49-F238E27FC236}">
                  <a16:creationId xmlns:a16="http://schemas.microsoft.com/office/drawing/2014/main" id="{8E6C62C1-FF64-4DAD-AE96-B3F70D9B81A9}"/>
                </a:ext>
              </a:extLst>
            </p:cNvPr>
            <p:cNvSpPr>
              <a:spLocks noChangeAspect="1" noEditPoints="1"/>
            </p:cNvSpPr>
            <p:nvPr/>
          </p:nvSpPr>
          <p:spPr bwMode="auto">
            <a:xfrm>
              <a:off x="3068465" y="4723040"/>
              <a:ext cx="374527" cy="373041"/>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pic>
          <p:nvPicPr>
            <p:cNvPr id="12" name="Picture 11">
              <a:extLst>
                <a:ext uri="{FF2B5EF4-FFF2-40B4-BE49-F238E27FC236}">
                  <a16:creationId xmlns:a16="http://schemas.microsoft.com/office/drawing/2014/main" id="{077C36C3-E247-4B0A-ADC0-B674C98D4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114" y="2298215"/>
              <a:ext cx="620021" cy="620021"/>
            </a:xfrm>
            <a:prstGeom prst="rect">
              <a:avLst/>
            </a:prstGeom>
          </p:spPr>
        </p:pic>
        <p:pic>
          <p:nvPicPr>
            <p:cNvPr id="13" name="Picture 12">
              <a:extLst>
                <a:ext uri="{FF2B5EF4-FFF2-40B4-BE49-F238E27FC236}">
                  <a16:creationId xmlns:a16="http://schemas.microsoft.com/office/drawing/2014/main" id="{4807614D-7F91-4D3B-B8BF-1B1E5CAF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568" y="2298216"/>
              <a:ext cx="620021" cy="620021"/>
            </a:xfrm>
            <a:prstGeom prst="rect">
              <a:avLst/>
            </a:prstGeom>
          </p:spPr>
        </p:pic>
        <p:pic>
          <p:nvPicPr>
            <p:cNvPr id="14" name="Picture 13">
              <a:extLst>
                <a:ext uri="{FF2B5EF4-FFF2-40B4-BE49-F238E27FC236}">
                  <a16:creationId xmlns:a16="http://schemas.microsoft.com/office/drawing/2014/main" id="{D21E54CE-0F99-4663-9B3A-8E84A0129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750" y="2298215"/>
              <a:ext cx="620021" cy="620021"/>
            </a:xfrm>
            <a:prstGeom prst="rect">
              <a:avLst/>
            </a:prstGeom>
          </p:spPr>
        </p:pic>
        <p:pic>
          <p:nvPicPr>
            <p:cNvPr id="15" name="Picture 14">
              <a:extLst>
                <a:ext uri="{FF2B5EF4-FFF2-40B4-BE49-F238E27FC236}">
                  <a16:creationId xmlns:a16="http://schemas.microsoft.com/office/drawing/2014/main" id="{B0E07CD2-7CD6-41AF-809D-8633768B3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3205" y="2290006"/>
              <a:ext cx="620021" cy="620021"/>
            </a:xfrm>
            <a:prstGeom prst="rect">
              <a:avLst/>
            </a:prstGeom>
          </p:spPr>
        </p:pic>
        <p:pic>
          <p:nvPicPr>
            <p:cNvPr id="16" name="Picture 15">
              <a:extLst>
                <a:ext uri="{FF2B5EF4-FFF2-40B4-BE49-F238E27FC236}">
                  <a16:creationId xmlns:a16="http://schemas.microsoft.com/office/drawing/2014/main" id="{E7253A7B-E92B-46F4-B749-1A423E580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386" y="2290005"/>
              <a:ext cx="620021" cy="620021"/>
            </a:xfrm>
            <a:prstGeom prst="rect">
              <a:avLst/>
            </a:prstGeom>
          </p:spPr>
        </p:pic>
        <p:sp>
          <p:nvSpPr>
            <p:cNvPr id="17" name="people_6" descr="Presenter, speaker&#10;">
              <a:extLst>
                <a:ext uri="{FF2B5EF4-FFF2-40B4-BE49-F238E27FC236}">
                  <a16:creationId xmlns:a16="http://schemas.microsoft.com/office/drawing/2014/main" id="{C6D3D9AF-A1FC-4B24-A015-9B99B6518EC0}"/>
                </a:ext>
              </a:extLst>
            </p:cNvPr>
            <p:cNvSpPr>
              <a:spLocks noChangeAspect="1" noEditPoints="1"/>
            </p:cNvSpPr>
            <p:nvPr/>
          </p:nvSpPr>
          <p:spPr bwMode="auto">
            <a:xfrm>
              <a:off x="5318313" y="4723040"/>
              <a:ext cx="374527" cy="373041"/>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8" name="people_6" descr="Presenter, speaker&#10;">
              <a:extLst>
                <a:ext uri="{FF2B5EF4-FFF2-40B4-BE49-F238E27FC236}">
                  <a16:creationId xmlns:a16="http://schemas.microsoft.com/office/drawing/2014/main" id="{578C7EFE-8815-4EDB-AFD4-B2705DA8FB32}"/>
                </a:ext>
              </a:extLst>
            </p:cNvPr>
            <p:cNvSpPr>
              <a:spLocks noChangeAspect="1" noEditPoints="1"/>
            </p:cNvSpPr>
            <p:nvPr/>
          </p:nvSpPr>
          <p:spPr bwMode="auto">
            <a:xfrm>
              <a:off x="4565130" y="4723040"/>
              <a:ext cx="374527" cy="373041"/>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9" name="people_6" descr="Presenter, speaker&#10;">
              <a:extLst>
                <a:ext uri="{FF2B5EF4-FFF2-40B4-BE49-F238E27FC236}">
                  <a16:creationId xmlns:a16="http://schemas.microsoft.com/office/drawing/2014/main" id="{B18AF62B-BEA3-4F8B-A345-41DB6142459F}"/>
                </a:ext>
              </a:extLst>
            </p:cNvPr>
            <p:cNvSpPr>
              <a:spLocks noChangeAspect="1" noEditPoints="1"/>
            </p:cNvSpPr>
            <p:nvPr/>
          </p:nvSpPr>
          <p:spPr bwMode="auto">
            <a:xfrm>
              <a:off x="6053244" y="4723040"/>
              <a:ext cx="374527" cy="373041"/>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0" name="people_6" descr="Presenter, speaker&#10;">
              <a:extLst>
                <a:ext uri="{FF2B5EF4-FFF2-40B4-BE49-F238E27FC236}">
                  <a16:creationId xmlns:a16="http://schemas.microsoft.com/office/drawing/2014/main" id="{F446B27F-A63F-48B7-8BB7-23C08D4524EB}"/>
                </a:ext>
              </a:extLst>
            </p:cNvPr>
            <p:cNvSpPr>
              <a:spLocks noChangeAspect="1" noEditPoints="1"/>
            </p:cNvSpPr>
            <p:nvPr/>
          </p:nvSpPr>
          <p:spPr bwMode="auto">
            <a:xfrm>
              <a:off x="7559293" y="4723040"/>
              <a:ext cx="374527" cy="373041"/>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1" name="people_6" descr="Presenter, speaker&#10;">
              <a:extLst>
                <a:ext uri="{FF2B5EF4-FFF2-40B4-BE49-F238E27FC236}">
                  <a16:creationId xmlns:a16="http://schemas.microsoft.com/office/drawing/2014/main" id="{1595427C-A561-401F-BF99-7A46BC943F6D}"/>
                </a:ext>
              </a:extLst>
            </p:cNvPr>
            <p:cNvSpPr>
              <a:spLocks noChangeAspect="1" noEditPoints="1"/>
            </p:cNvSpPr>
            <p:nvPr/>
          </p:nvSpPr>
          <p:spPr bwMode="auto">
            <a:xfrm>
              <a:off x="6809536" y="4723040"/>
              <a:ext cx="374527" cy="373041"/>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2" name="people_6" descr="Presenter, speaker&#10;">
              <a:extLst>
                <a:ext uri="{FF2B5EF4-FFF2-40B4-BE49-F238E27FC236}">
                  <a16:creationId xmlns:a16="http://schemas.microsoft.com/office/drawing/2014/main" id="{5C6369EC-58E5-4798-9BA7-67C314435D6B}"/>
                </a:ext>
              </a:extLst>
            </p:cNvPr>
            <p:cNvSpPr>
              <a:spLocks noChangeAspect="1" noEditPoints="1"/>
            </p:cNvSpPr>
            <p:nvPr/>
          </p:nvSpPr>
          <p:spPr bwMode="auto">
            <a:xfrm>
              <a:off x="9069338" y="4722160"/>
              <a:ext cx="374527" cy="373041"/>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3" name="people_6" descr="Presenter, speaker&#10;">
              <a:extLst>
                <a:ext uri="{FF2B5EF4-FFF2-40B4-BE49-F238E27FC236}">
                  <a16:creationId xmlns:a16="http://schemas.microsoft.com/office/drawing/2014/main" id="{3B810D78-38E5-4CC1-B909-76AC83D61825}"/>
                </a:ext>
              </a:extLst>
            </p:cNvPr>
            <p:cNvSpPr>
              <a:spLocks noChangeAspect="1" noEditPoints="1"/>
            </p:cNvSpPr>
            <p:nvPr/>
          </p:nvSpPr>
          <p:spPr bwMode="auto">
            <a:xfrm>
              <a:off x="8319761" y="4722160"/>
              <a:ext cx="374527" cy="373041"/>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4" name="people_6" descr="Presenter, speaker&#10;">
              <a:extLst>
                <a:ext uri="{FF2B5EF4-FFF2-40B4-BE49-F238E27FC236}">
                  <a16:creationId xmlns:a16="http://schemas.microsoft.com/office/drawing/2014/main" id="{9F5606A1-6D0B-4360-99E1-AD506B4988A3}"/>
                </a:ext>
              </a:extLst>
            </p:cNvPr>
            <p:cNvSpPr>
              <a:spLocks noChangeAspect="1" noEditPoints="1"/>
            </p:cNvSpPr>
            <p:nvPr/>
          </p:nvSpPr>
          <p:spPr bwMode="auto">
            <a:xfrm>
              <a:off x="9818911" y="4722160"/>
              <a:ext cx="374527" cy="373041"/>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cxnSp>
          <p:nvCxnSpPr>
            <p:cNvPr id="25" name="Straight Arrow Connector 24">
              <a:extLst>
                <a:ext uri="{FF2B5EF4-FFF2-40B4-BE49-F238E27FC236}">
                  <a16:creationId xmlns:a16="http://schemas.microsoft.com/office/drawing/2014/main" id="{00250970-9D53-45C0-A85D-D47A47AACB08}"/>
                </a:ext>
              </a:extLst>
            </p:cNvPr>
            <p:cNvCxnSpPr>
              <a:cxnSpLocks/>
              <a:endCxn id="12" idx="2"/>
            </p:cNvCxnSpPr>
            <p:nvPr/>
          </p:nvCxnSpPr>
          <p:spPr>
            <a:xfrm flipV="1">
              <a:off x="3244440" y="2918235"/>
              <a:ext cx="1109685" cy="178723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A0FE303-1ED5-4919-A565-B8988A56F635}"/>
                </a:ext>
              </a:extLst>
            </p:cNvPr>
            <p:cNvSpPr/>
            <p:nvPr/>
          </p:nvSpPr>
          <p:spPr>
            <a:xfrm>
              <a:off x="1337540" y="2603055"/>
              <a:ext cx="642849" cy="353469"/>
            </a:xfrm>
            <a:prstGeom prst="rect">
              <a:avLst/>
            </a:prstGeom>
          </p:spPr>
          <p:txBody>
            <a:bodyPr wrap="none">
              <a:spAutoFit/>
            </a:bodyPr>
            <a:lstStyle/>
            <a:p>
              <a:pPr defTabSz="932597">
                <a:lnSpc>
                  <a:spcPct val="90000"/>
                </a:lnSpc>
                <a:spcAft>
                  <a:spcPts val="612"/>
                </a:spcAft>
              </a:pPr>
              <a:r>
                <a:rPr lang="en-US">
                  <a:latin typeface="Segoe UI"/>
                </a:rPr>
                <a:t>APIs</a:t>
              </a:r>
              <a:endParaRPr lang="en-CA">
                <a:latin typeface="Segoe UI"/>
              </a:endParaRPr>
            </a:p>
          </p:txBody>
        </p:sp>
        <p:sp>
          <p:nvSpPr>
            <p:cNvPr id="27" name="Rectangle 26">
              <a:extLst>
                <a:ext uri="{FF2B5EF4-FFF2-40B4-BE49-F238E27FC236}">
                  <a16:creationId xmlns:a16="http://schemas.microsoft.com/office/drawing/2014/main" id="{440DF2A8-E2F6-43AE-BCA8-75976582B695}"/>
                </a:ext>
              </a:extLst>
            </p:cNvPr>
            <p:cNvSpPr/>
            <p:nvPr/>
          </p:nvSpPr>
          <p:spPr>
            <a:xfrm>
              <a:off x="661238" y="3599297"/>
              <a:ext cx="2000676" cy="341632"/>
            </a:xfrm>
            <a:prstGeom prst="rect">
              <a:avLst/>
            </a:prstGeom>
          </p:spPr>
          <p:txBody>
            <a:bodyPr wrap="none">
              <a:spAutoFit/>
            </a:bodyPr>
            <a:lstStyle/>
            <a:p>
              <a:pPr defTabSz="932597">
                <a:lnSpc>
                  <a:spcPct val="90000"/>
                </a:lnSpc>
                <a:spcAft>
                  <a:spcPts val="612"/>
                </a:spcAft>
              </a:pPr>
              <a:r>
                <a:rPr lang="en-US">
                  <a:latin typeface="Segoe UI"/>
                </a:rPr>
                <a:t>Integration points</a:t>
              </a:r>
              <a:endParaRPr lang="en-CA">
                <a:latin typeface="Segoe UI"/>
              </a:endParaRPr>
            </a:p>
          </p:txBody>
        </p:sp>
        <p:sp>
          <p:nvSpPr>
            <p:cNvPr id="28" name="Rectangle 27">
              <a:extLst>
                <a:ext uri="{FF2B5EF4-FFF2-40B4-BE49-F238E27FC236}">
                  <a16:creationId xmlns:a16="http://schemas.microsoft.com/office/drawing/2014/main" id="{A52D3183-E2C4-411A-A3BC-459C877ED4B8}"/>
                </a:ext>
              </a:extLst>
            </p:cNvPr>
            <p:cNvSpPr/>
            <p:nvPr/>
          </p:nvSpPr>
          <p:spPr>
            <a:xfrm>
              <a:off x="980956" y="4718451"/>
              <a:ext cx="1370386" cy="353469"/>
            </a:xfrm>
            <a:prstGeom prst="rect">
              <a:avLst/>
            </a:prstGeom>
          </p:spPr>
          <p:txBody>
            <a:bodyPr wrap="none">
              <a:spAutoFit/>
            </a:bodyPr>
            <a:lstStyle/>
            <a:p>
              <a:pPr defTabSz="932597">
                <a:lnSpc>
                  <a:spcPct val="90000"/>
                </a:lnSpc>
                <a:spcAft>
                  <a:spcPts val="612"/>
                </a:spcAft>
              </a:pPr>
              <a:r>
                <a:rPr lang="en-US">
                  <a:latin typeface="Segoe UI"/>
                </a:rPr>
                <a:t>Consumers</a:t>
              </a:r>
              <a:endParaRPr lang="en-CA">
                <a:latin typeface="Segoe UI"/>
              </a:endParaRPr>
            </a:p>
          </p:txBody>
        </p:sp>
        <p:cxnSp>
          <p:nvCxnSpPr>
            <p:cNvPr id="29" name="Straight Arrow Connector 28">
              <a:extLst>
                <a:ext uri="{FF2B5EF4-FFF2-40B4-BE49-F238E27FC236}">
                  <a16:creationId xmlns:a16="http://schemas.microsoft.com/office/drawing/2014/main" id="{0FD0C372-C0E6-42E9-A3C2-85D71F0639DF}"/>
                </a:ext>
              </a:extLst>
            </p:cNvPr>
            <p:cNvCxnSpPr>
              <a:cxnSpLocks/>
              <a:endCxn id="16" idx="2"/>
            </p:cNvCxnSpPr>
            <p:nvPr/>
          </p:nvCxnSpPr>
          <p:spPr>
            <a:xfrm flipV="1">
              <a:off x="4721326" y="2910026"/>
              <a:ext cx="3160071" cy="168710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46E303-A679-4E56-B9E7-376B5EC2036C}"/>
                </a:ext>
              </a:extLst>
            </p:cNvPr>
            <p:cNvCxnSpPr>
              <a:cxnSpLocks/>
            </p:cNvCxnSpPr>
            <p:nvPr/>
          </p:nvCxnSpPr>
          <p:spPr>
            <a:xfrm flipV="1">
              <a:off x="3249765" y="3000661"/>
              <a:ext cx="2803479" cy="167984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FA53C4-769D-4475-904F-40AE984979E2}"/>
                </a:ext>
              </a:extLst>
            </p:cNvPr>
            <p:cNvCxnSpPr>
              <a:cxnSpLocks/>
              <a:endCxn id="13" idx="2"/>
            </p:cNvCxnSpPr>
            <p:nvPr/>
          </p:nvCxnSpPr>
          <p:spPr>
            <a:xfrm flipV="1">
              <a:off x="3265518" y="2918236"/>
              <a:ext cx="3734061" cy="175044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FDB971-ADD9-46DC-8FA0-7B0D3DC1FB9E}"/>
                </a:ext>
              </a:extLst>
            </p:cNvPr>
            <p:cNvCxnSpPr>
              <a:cxnSpLocks/>
              <a:endCxn id="16" idx="2"/>
            </p:cNvCxnSpPr>
            <p:nvPr/>
          </p:nvCxnSpPr>
          <p:spPr>
            <a:xfrm flipV="1">
              <a:off x="3275310" y="2910026"/>
              <a:ext cx="4606087" cy="178168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902D61-85A4-4296-9280-4686B8381095}"/>
                </a:ext>
              </a:extLst>
            </p:cNvPr>
            <p:cNvCxnSpPr>
              <a:cxnSpLocks/>
              <a:endCxn id="15" idx="2"/>
            </p:cNvCxnSpPr>
            <p:nvPr/>
          </p:nvCxnSpPr>
          <p:spPr>
            <a:xfrm flipV="1">
              <a:off x="3285101" y="2910027"/>
              <a:ext cx="5478114" cy="1745374"/>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0B9C866-9D62-4A24-9B78-358B5234F6F2}"/>
                </a:ext>
              </a:extLst>
            </p:cNvPr>
            <p:cNvCxnSpPr>
              <a:cxnSpLocks/>
              <a:endCxn id="16" idx="2"/>
            </p:cNvCxnSpPr>
            <p:nvPr/>
          </p:nvCxnSpPr>
          <p:spPr>
            <a:xfrm flipV="1">
              <a:off x="5498191" y="2910026"/>
              <a:ext cx="2383206" cy="169533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56BB2EC-5F9D-4C65-BEBD-CF7277A587A1}"/>
                </a:ext>
              </a:extLst>
            </p:cNvPr>
            <p:cNvCxnSpPr>
              <a:cxnSpLocks/>
            </p:cNvCxnSpPr>
            <p:nvPr/>
          </p:nvCxnSpPr>
          <p:spPr>
            <a:xfrm flipV="1">
              <a:off x="3945416" y="3000661"/>
              <a:ext cx="1240470" cy="170854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0582420-8EAC-4828-8335-868DF13439BA}"/>
                </a:ext>
              </a:extLst>
            </p:cNvPr>
            <p:cNvCxnSpPr>
              <a:cxnSpLocks/>
              <a:endCxn id="14" idx="2"/>
            </p:cNvCxnSpPr>
            <p:nvPr/>
          </p:nvCxnSpPr>
          <p:spPr>
            <a:xfrm flipV="1">
              <a:off x="3951809" y="2918235"/>
              <a:ext cx="2165952" cy="179162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F3DF4E6-BAC9-4F72-9ACC-1FD6C5954F6A}"/>
                </a:ext>
              </a:extLst>
            </p:cNvPr>
            <p:cNvCxnSpPr>
              <a:cxnSpLocks/>
              <a:endCxn id="13" idx="2"/>
            </p:cNvCxnSpPr>
            <p:nvPr/>
          </p:nvCxnSpPr>
          <p:spPr>
            <a:xfrm flipV="1">
              <a:off x="3986923" y="2918236"/>
              <a:ext cx="3012657" cy="175865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D2EB48-B4BC-4F0A-B016-38816BF16F36}"/>
                </a:ext>
              </a:extLst>
            </p:cNvPr>
            <p:cNvCxnSpPr>
              <a:cxnSpLocks/>
              <a:endCxn id="16" idx="2"/>
            </p:cNvCxnSpPr>
            <p:nvPr/>
          </p:nvCxnSpPr>
          <p:spPr>
            <a:xfrm flipV="1">
              <a:off x="3977497" y="2910026"/>
              <a:ext cx="3903900" cy="174537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D75606D-5E2A-4E55-ABB5-67B6AD7A6A23}"/>
                </a:ext>
              </a:extLst>
            </p:cNvPr>
            <p:cNvCxnSpPr>
              <a:cxnSpLocks/>
              <a:endCxn id="15" idx="2"/>
            </p:cNvCxnSpPr>
            <p:nvPr/>
          </p:nvCxnSpPr>
          <p:spPr>
            <a:xfrm flipV="1">
              <a:off x="3957915" y="2910027"/>
              <a:ext cx="4805300" cy="177875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65DB8E5-8125-4B23-8B58-663B9CF4A865}"/>
                </a:ext>
              </a:extLst>
            </p:cNvPr>
            <p:cNvCxnSpPr>
              <a:cxnSpLocks/>
              <a:endCxn id="12" idx="2"/>
            </p:cNvCxnSpPr>
            <p:nvPr/>
          </p:nvCxnSpPr>
          <p:spPr>
            <a:xfrm flipH="1" flipV="1">
              <a:off x="4354125" y="2918235"/>
              <a:ext cx="405313" cy="173716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F900220-D385-4034-AF52-4B2F4F354EE4}"/>
                </a:ext>
              </a:extLst>
            </p:cNvPr>
            <p:cNvCxnSpPr>
              <a:cxnSpLocks/>
              <a:endCxn id="8" idx="2"/>
            </p:cNvCxnSpPr>
            <p:nvPr/>
          </p:nvCxnSpPr>
          <p:spPr>
            <a:xfrm flipV="1">
              <a:off x="4750334" y="2918236"/>
              <a:ext cx="485610" cy="171523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7844AF6-993F-4587-B918-1A71C3D890E4}"/>
                </a:ext>
              </a:extLst>
            </p:cNvPr>
            <p:cNvCxnSpPr>
              <a:cxnSpLocks/>
              <a:endCxn id="14" idx="2"/>
            </p:cNvCxnSpPr>
            <p:nvPr/>
          </p:nvCxnSpPr>
          <p:spPr>
            <a:xfrm flipV="1">
              <a:off x="4739849" y="2918235"/>
              <a:ext cx="1377912" cy="171524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85DEA1-EA72-45B5-AA77-A161237ADD74}"/>
                </a:ext>
              </a:extLst>
            </p:cNvPr>
            <p:cNvCxnSpPr>
              <a:cxnSpLocks/>
              <a:endCxn id="13" idx="2"/>
            </p:cNvCxnSpPr>
            <p:nvPr/>
          </p:nvCxnSpPr>
          <p:spPr>
            <a:xfrm flipV="1">
              <a:off x="4739849" y="2918236"/>
              <a:ext cx="2259730" cy="169717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FAA0539-099E-4220-83C8-4B4224DA03D6}"/>
                </a:ext>
              </a:extLst>
            </p:cNvPr>
            <p:cNvCxnSpPr>
              <a:cxnSpLocks/>
              <a:endCxn id="12" idx="2"/>
            </p:cNvCxnSpPr>
            <p:nvPr/>
          </p:nvCxnSpPr>
          <p:spPr>
            <a:xfrm flipV="1">
              <a:off x="3420952" y="2918235"/>
              <a:ext cx="933172" cy="1865990"/>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3B29BF1-95B0-438B-9655-57DF78FF95EF}"/>
                </a:ext>
              </a:extLst>
            </p:cNvPr>
            <p:cNvCxnSpPr>
              <a:cxnSpLocks/>
              <a:endCxn id="15" idx="2"/>
            </p:cNvCxnSpPr>
            <p:nvPr/>
          </p:nvCxnSpPr>
          <p:spPr>
            <a:xfrm flipV="1">
              <a:off x="4723841" y="2910027"/>
              <a:ext cx="4039374" cy="174023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1370C29-0B7A-402F-BC2B-6AFDAB4DDE90}"/>
                </a:ext>
              </a:extLst>
            </p:cNvPr>
            <p:cNvCxnSpPr>
              <a:cxnSpLocks/>
              <a:endCxn id="12" idx="2"/>
            </p:cNvCxnSpPr>
            <p:nvPr/>
          </p:nvCxnSpPr>
          <p:spPr>
            <a:xfrm flipH="1" flipV="1">
              <a:off x="4354125" y="2918235"/>
              <a:ext cx="1097710" cy="172115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7D65CD4-53F7-4BC8-A76B-ABCBB2853A5D}"/>
                </a:ext>
              </a:extLst>
            </p:cNvPr>
            <p:cNvCxnSpPr>
              <a:cxnSpLocks/>
              <a:endCxn id="8" idx="2"/>
            </p:cNvCxnSpPr>
            <p:nvPr/>
          </p:nvCxnSpPr>
          <p:spPr>
            <a:xfrm flipH="1" flipV="1">
              <a:off x="5235943" y="2918236"/>
              <a:ext cx="232849" cy="173716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2C8187C-C6AC-4389-9C8F-6036BF5DA80A}"/>
                </a:ext>
              </a:extLst>
            </p:cNvPr>
            <p:cNvCxnSpPr>
              <a:cxnSpLocks/>
              <a:endCxn id="14" idx="2"/>
            </p:cNvCxnSpPr>
            <p:nvPr/>
          </p:nvCxnSpPr>
          <p:spPr>
            <a:xfrm flipV="1">
              <a:off x="5467843" y="2918235"/>
              <a:ext cx="649919" cy="170538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4C9744A-6B08-420C-8A07-FD545BB2B764}"/>
                </a:ext>
              </a:extLst>
            </p:cNvPr>
            <p:cNvCxnSpPr>
              <a:cxnSpLocks/>
              <a:endCxn id="13" idx="2"/>
            </p:cNvCxnSpPr>
            <p:nvPr/>
          </p:nvCxnSpPr>
          <p:spPr>
            <a:xfrm flipV="1">
              <a:off x="5541686" y="2918236"/>
              <a:ext cx="1457893" cy="168419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D061D99-A676-4819-9F81-A3A987CFE36C}"/>
                </a:ext>
              </a:extLst>
            </p:cNvPr>
            <p:cNvCxnSpPr>
              <a:cxnSpLocks/>
              <a:endCxn id="8" idx="2"/>
            </p:cNvCxnSpPr>
            <p:nvPr/>
          </p:nvCxnSpPr>
          <p:spPr>
            <a:xfrm flipV="1">
              <a:off x="3420952" y="2918236"/>
              <a:ext cx="1814991" cy="1865990"/>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DC31B35-7676-45E2-AFFC-A473056A4945}"/>
                </a:ext>
              </a:extLst>
            </p:cNvPr>
            <p:cNvCxnSpPr>
              <a:cxnSpLocks/>
              <a:endCxn id="15" idx="2"/>
            </p:cNvCxnSpPr>
            <p:nvPr/>
          </p:nvCxnSpPr>
          <p:spPr>
            <a:xfrm flipV="1">
              <a:off x="5474117" y="2910027"/>
              <a:ext cx="3289098" cy="1718764"/>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0CF844B-A59D-4553-AB31-8FD19E4EA697}"/>
                </a:ext>
              </a:extLst>
            </p:cNvPr>
            <p:cNvCxnSpPr>
              <a:cxnSpLocks/>
              <a:endCxn id="12" idx="2"/>
            </p:cNvCxnSpPr>
            <p:nvPr/>
          </p:nvCxnSpPr>
          <p:spPr>
            <a:xfrm flipH="1" flipV="1">
              <a:off x="4354125" y="2918235"/>
              <a:ext cx="1883445" cy="169941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8D3C888-4428-4593-AF97-9BF4A2568201}"/>
                </a:ext>
              </a:extLst>
            </p:cNvPr>
            <p:cNvCxnSpPr>
              <a:cxnSpLocks/>
              <a:endCxn id="12" idx="2"/>
            </p:cNvCxnSpPr>
            <p:nvPr/>
          </p:nvCxnSpPr>
          <p:spPr>
            <a:xfrm flipV="1">
              <a:off x="3940933" y="2918235"/>
              <a:ext cx="413192" cy="1882680"/>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E40225-8E56-4199-AC29-78897DA3411E}"/>
                </a:ext>
              </a:extLst>
            </p:cNvPr>
            <p:cNvCxnSpPr>
              <a:cxnSpLocks/>
              <a:endCxn id="8" idx="2"/>
            </p:cNvCxnSpPr>
            <p:nvPr/>
          </p:nvCxnSpPr>
          <p:spPr>
            <a:xfrm flipH="1" flipV="1">
              <a:off x="5235943" y="2918236"/>
              <a:ext cx="978748" cy="172115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EED81D-9789-4EA9-89A4-2CA58F606A51}"/>
                </a:ext>
              </a:extLst>
            </p:cNvPr>
            <p:cNvCxnSpPr>
              <a:cxnSpLocks/>
            </p:cNvCxnSpPr>
            <p:nvPr/>
          </p:nvCxnSpPr>
          <p:spPr>
            <a:xfrm flipH="1" flipV="1">
              <a:off x="6046002" y="3000661"/>
              <a:ext cx="157957" cy="160628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4752A1D-542F-4D65-9A06-70F48721266E}"/>
                </a:ext>
              </a:extLst>
            </p:cNvPr>
            <p:cNvCxnSpPr>
              <a:cxnSpLocks/>
              <a:endCxn id="13" idx="2"/>
            </p:cNvCxnSpPr>
            <p:nvPr/>
          </p:nvCxnSpPr>
          <p:spPr>
            <a:xfrm flipV="1">
              <a:off x="6213751" y="2918236"/>
              <a:ext cx="785828" cy="174228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050F194-8F2C-45E5-8FF7-EB0B797350EA}"/>
                </a:ext>
              </a:extLst>
            </p:cNvPr>
            <p:cNvCxnSpPr>
              <a:cxnSpLocks/>
              <a:endCxn id="16" idx="2"/>
            </p:cNvCxnSpPr>
            <p:nvPr/>
          </p:nvCxnSpPr>
          <p:spPr>
            <a:xfrm flipV="1">
              <a:off x="6213750" y="2910026"/>
              <a:ext cx="1667647" cy="167629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E150512-9D13-4ED9-A899-EB8537C0260F}"/>
                </a:ext>
              </a:extLst>
            </p:cNvPr>
            <p:cNvCxnSpPr>
              <a:cxnSpLocks/>
              <a:endCxn id="15" idx="2"/>
            </p:cNvCxnSpPr>
            <p:nvPr/>
          </p:nvCxnSpPr>
          <p:spPr>
            <a:xfrm flipV="1">
              <a:off x="6202158" y="2910027"/>
              <a:ext cx="2561058" cy="172936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B7DEDAA-488E-4959-AB0F-F1D3C5AA5871}"/>
                </a:ext>
              </a:extLst>
            </p:cNvPr>
            <p:cNvCxnSpPr>
              <a:cxnSpLocks/>
              <a:endCxn id="12" idx="2"/>
            </p:cNvCxnSpPr>
            <p:nvPr/>
          </p:nvCxnSpPr>
          <p:spPr>
            <a:xfrm flipH="1" flipV="1">
              <a:off x="4354125" y="2918235"/>
              <a:ext cx="2619283" cy="172115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1CD2479-E450-440D-AE3A-FE73638A9E27}"/>
                </a:ext>
              </a:extLst>
            </p:cNvPr>
            <p:cNvCxnSpPr>
              <a:cxnSpLocks/>
              <a:endCxn id="8" idx="2"/>
            </p:cNvCxnSpPr>
            <p:nvPr/>
          </p:nvCxnSpPr>
          <p:spPr>
            <a:xfrm flipH="1" flipV="1">
              <a:off x="5235943" y="2918236"/>
              <a:ext cx="1694023" cy="1741888"/>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309A084-5E72-4103-88D5-564EDFD15A03}"/>
                </a:ext>
              </a:extLst>
            </p:cNvPr>
            <p:cNvCxnSpPr>
              <a:cxnSpLocks/>
            </p:cNvCxnSpPr>
            <p:nvPr/>
          </p:nvCxnSpPr>
          <p:spPr>
            <a:xfrm flipH="1" flipV="1">
              <a:off x="6082251" y="3000661"/>
              <a:ext cx="858890" cy="1693430"/>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11957F8-732A-40FB-ABE2-8E3E5B9D7A2E}"/>
                </a:ext>
              </a:extLst>
            </p:cNvPr>
            <p:cNvCxnSpPr>
              <a:cxnSpLocks/>
              <a:endCxn id="13" idx="2"/>
            </p:cNvCxnSpPr>
            <p:nvPr/>
          </p:nvCxnSpPr>
          <p:spPr>
            <a:xfrm flipV="1">
              <a:off x="6954040" y="2918236"/>
              <a:ext cx="45539" cy="176274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F2CBFB7-7CC2-4EEB-9BAE-497F93FFE878}"/>
                </a:ext>
              </a:extLst>
            </p:cNvPr>
            <p:cNvCxnSpPr>
              <a:cxnSpLocks/>
            </p:cNvCxnSpPr>
            <p:nvPr/>
          </p:nvCxnSpPr>
          <p:spPr>
            <a:xfrm flipV="1">
              <a:off x="6940359" y="2918236"/>
              <a:ext cx="917415" cy="171055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9F8976A-612D-4405-A3B6-7B232A2B7C49}"/>
                </a:ext>
              </a:extLst>
            </p:cNvPr>
            <p:cNvCxnSpPr>
              <a:cxnSpLocks/>
              <a:endCxn id="15" idx="2"/>
            </p:cNvCxnSpPr>
            <p:nvPr/>
          </p:nvCxnSpPr>
          <p:spPr>
            <a:xfrm flipV="1">
              <a:off x="6940359" y="2910027"/>
              <a:ext cx="1822856" cy="1762504"/>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A82C19A-86D1-487C-AC21-8495B6E92E0C}"/>
                </a:ext>
              </a:extLst>
            </p:cNvPr>
            <p:cNvCxnSpPr>
              <a:cxnSpLocks/>
              <a:endCxn id="12" idx="2"/>
            </p:cNvCxnSpPr>
            <p:nvPr/>
          </p:nvCxnSpPr>
          <p:spPr>
            <a:xfrm flipH="1" flipV="1">
              <a:off x="4354124" y="2918235"/>
              <a:ext cx="3378662" cy="171055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3B7FA86-D63D-42EC-BE1B-44E7F7CC9226}"/>
                </a:ext>
              </a:extLst>
            </p:cNvPr>
            <p:cNvCxnSpPr>
              <a:cxnSpLocks/>
              <a:endCxn id="8" idx="2"/>
            </p:cNvCxnSpPr>
            <p:nvPr/>
          </p:nvCxnSpPr>
          <p:spPr>
            <a:xfrm flipH="1" flipV="1">
              <a:off x="5235943" y="2918236"/>
              <a:ext cx="2467807" cy="172371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AA9D941-531B-47DA-AA1F-D821F8059880}"/>
                </a:ext>
              </a:extLst>
            </p:cNvPr>
            <p:cNvCxnSpPr>
              <a:cxnSpLocks/>
              <a:endCxn id="14" idx="2"/>
            </p:cNvCxnSpPr>
            <p:nvPr/>
          </p:nvCxnSpPr>
          <p:spPr>
            <a:xfrm flipH="1" flipV="1">
              <a:off x="6117761" y="2918235"/>
              <a:ext cx="1572830" cy="174380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577646F-82F3-422A-8C5A-04FB2B0C2D2E}"/>
                </a:ext>
              </a:extLst>
            </p:cNvPr>
            <p:cNvCxnSpPr>
              <a:cxnSpLocks/>
              <a:endCxn id="13" idx="2"/>
            </p:cNvCxnSpPr>
            <p:nvPr/>
          </p:nvCxnSpPr>
          <p:spPr>
            <a:xfrm flipH="1" flipV="1">
              <a:off x="6999579" y="2918236"/>
              <a:ext cx="735722" cy="169798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56690F2-9F72-47B9-8837-C2E79E8AA8D3}"/>
                </a:ext>
              </a:extLst>
            </p:cNvPr>
            <p:cNvCxnSpPr>
              <a:cxnSpLocks/>
              <a:endCxn id="16" idx="2"/>
            </p:cNvCxnSpPr>
            <p:nvPr/>
          </p:nvCxnSpPr>
          <p:spPr>
            <a:xfrm flipV="1">
              <a:off x="7671418" y="2910026"/>
              <a:ext cx="209979" cy="176134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2CCB004-CAF9-46DE-A715-5CB6F8CF2D69}"/>
                </a:ext>
              </a:extLst>
            </p:cNvPr>
            <p:cNvCxnSpPr>
              <a:cxnSpLocks/>
            </p:cNvCxnSpPr>
            <p:nvPr/>
          </p:nvCxnSpPr>
          <p:spPr>
            <a:xfrm flipV="1">
              <a:off x="7705785" y="2951488"/>
              <a:ext cx="917415" cy="171055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205C051-D1A0-4582-A5D3-B47573EDC9D4}"/>
                </a:ext>
              </a:extLst>
            </p:cNvPr>
            <p:cNvCxnSpPr>
              <a:cxnSpLocks/>
              <a:endCxn id="12" idx="2"/>
            </p:cNvCxnSpPr>
            <p:nvPr/>
          </p:nvCxnSpPr>
          <p:spPr>
            <a:xfrm flipH="1" flipV="1">
              <a:off x="4354125" y="2918235"/>
              <a:ext cx="4116877" cy="1678894"/>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67CFBDF-96D1-449A-8E08-1B825388ABED}"/>
                </a:ext>
              </a:extLst>
            </p:cNvPr>
            <p:cNvCxnSpPr>
              <a:cxnSpLocks/>
              <a:endCxn id="8" idx="2"/>
            </p:cNvCxnSpPr>
            <p:nvPr/>
          </p:nvCxnSpPr>
          <p:spPr>
            <a:xfrm flipH="1" flipV="1">
              <a:off x="5235943" y="2918236"/>
              <a:ext cx="3252167" cy="171055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2119D84-267B-4D68-84BC-03E2BA382735}"/>
                </a:ext>
              </a:extLst>
            </p:cNvPr>
            <p:cNvCxnSpPr>
              <a:cxnSpLocks/>
              <a:endCxn id="14" idx="2"/>
            </p:cNvCxnSpPr>
            <p:nvPr/>
          </p:nvCxnSpPr>
          <p:spPr>
            <a:xfrm flipH="1" flipV="1">
              <a:off x="6117761" y="2918235"/>
              <a:ext cx="2346532" cy="171055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7DE56B-7C31-4979-9325-413A1A280846}"/>
                </a:ext>
              </a:extLst>
            </p:cNvPr>
            <p:cNvCxnSpPr>
              <a:cxnSpLocks/>
              <a:endCxn id="13" idx="2"/>
            </p:cNvCxnSpPr>
            <p:nvPr/>
          </p:nvCxnSpPr>
          <p:spPr>
            <a:xfrm flipH="1" flipV="1">
              <a:off x="6999579" y="2918236"/>
              <a:ext cx="1442482" cy="173029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3A3CBD-F615-422F-B951-A551D6A96F81}"/>
                </a:ext>
              </a:extLst>
            </p:cNvPr>
            <p:cNvCxnSpPr>
              <a:cxnSpLocks/>
              <a:endCxn id="16" idx="2"/>
            </p:cNvCxnSpPr>
            <p:nvPr/>
          </p:nvCxnSpPr>
          <p:spPr>
            <a:xfrm flipH="1" flipV="1">
              <a:off x="7881397" y="2910026"/>
              <a:ext cx="570308" cy="173085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02F0000-ED80-4779-86CA-AC3219796BF2}"/>
                </a:ext>
              </a:extLst>
            </p:cNvPr>
            <p:cNvCxnSpPr>
              <a:cxnSpLocks/>
              <a:endCxn id="15" idx="2"/>
            </p:cNvCxnSpPr>
            <p:nvPr/>
          </p:nvCxnSpPr>
          <p:spPr>
            <a:xfrm flipV="1">
              <a:off x="8464624" y="2910027"/>
              <a:ext cx="298591" cy="1750214"/>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AB9D67B-9DE6-4FA9-8455-BB0332CAAA63}"/>
                </a:ext>
              </a:extLst>
            </p:cNvPr>
            <p:cNvCxnSpPr>
              <a:cxnSpLocks/>
              <a:endCxn id="12" idx="2"/>
            </p:cNvCxnSpPr>
            <p:nvPr/>
          </p:nvCxnSpPr>
          <p:spPr>
            <a:xfrm flipH="1" flipV="1">
              <a:off x="4354125" y="2918235"/>
              <a:ext cx="4882466" cy="1722644"/>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E17D814-37F1-40E2-BDC0-B2C0764A7ABE}"/>
                </a:ext>
              </a:extLst>
            </p:cNvPr>
            <p:cNvCxnSpPr>
              <a:cxnSpLocks/>
              <a:endCxn id="8" idx="2"/>
            </p:cNvCxnSpPr>
            <p:nvPr/>
          </p:nvCxnSpPr>
          <p:spPr>
            <a:xfrm flipH="1" flipV="1">
              <a:off x="5235943" y="2918236"/>
              <a:ext cx="3947941" cy="1741814"/>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04DFA2A-A154-4394-AB3E-F9140D3D5DCC}"/>
                </a:ext>
              </a:extLst>
            </p:cNvPr>
            <p:cNvCxnSpPr>
              <a:cxnSpLocks/>
            </p:cNvCxnSpPr>
            <p:nvPr/>
          </p:nvCxnSpPr>
          <p:spPr>
            <a:xfrm flipH="1" flipV="1">
              <a:off x="6153272" y="3000661"/>
              <a:ext cx="3029660" cy="161874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BEAB1F7-7269-40B4-BCED-3984775FA3BD}"/>
                </a:ext>
              </a:extLst>
            </p:cNvPr>
            <p:cNvCxnSpPr>
              <a:cxnSpLocks/>
              <a:endCxn id="13" idx="2"/>
            </p:cNvCxnSpPr>
            <p:nvPr/>
          </p:nvCxnSpPr>
          <p:spPr>
            <a:xfrm flipH="1" flipV="1">
              <a:off x="6999579" y="2918236"/>
              <a:ext cx="2205917" cy="172264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1478922-381E-4514-AECD-EA2A66ACD245}"/>
                </a:ext>
              </a:extLst>
            </p:cNvPr>
            <p:cNvCxnSpPr>
              <a:cxnSpLocks/>
              <a:endCxn id="16" idx="2"/>
            </p:cNvCxnSpPr>
            <p:nvPr/>
          </p:nvCxnSpPr>
          <p:spPr>
            <a:xfrm flipH="1" flipV="1">
              <a:off x="7881397" y="2910026"/>
              <a:ext cx="1310267" cy="175021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E97A866-1DC9-4EFD-8597-80ED413F224A}"/>
                </a:ext>
              </a:extLst>
            </p:cNvPr>
            <p:cNvCxnSpPr>
              <a:cxnSpLocks/>
              <a:endCxn id="15" idx="2"/>
            </p:cNvCxnSpPr>
            <p:nvPr/>
          </p:nvCxnSpPr>
          <p:spPr>
            <a:xfrm flipH="1" flipV="1">
              <a:off x="8763215" y="2910027"/>
              <a:ext cx="395498" cy="173871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72468B6-F54C-4AB4-BF6D-93EA954DFB5E}"/>
                </a:ext>
              </a:extLst>
            </p:cNvPr>
            <p:cNvCxnSpPr>
              <a:cxnSpLocks/>
              <a:endCxn id="12" idx="2"/>
            </p:cNvCxnSpPr>
            <p:nvPr/>
          </p:nvCxnSpPr>
          <p:spPr>
            <a:xfrm flipH="1" flipV="1">
              <a:off x="4354125" y="2918235"/>
              <a:ext cx="5649695" cy="168712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37D702C-AC0C-408D-BDD7-08099B67AC1F}"/>
                </a:ext>
              </a:extLst>
            </p:cNvPr>
            <p:cNvCxnSpPr>
              <a:cxnSpLocks/>
            </p:cNvCxnSpPr>
            <p:nvPr/>
          </p:nvCxnSpPr>
          <p:spPr>
            <a:xfrm flipH="1" flipV="1">
              <a:off x="5268160" y="3000661"/>
              <a:ext cx="4671360" cy="161678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BDA3973-10CC-4A92-92A1-31E7B02105B5}"/>
                </a:ext>
              </a:extLst>
            </p:cNvPr>
            <p:cNvCxnSpPr>
              <a:cxnSpLocks/>
              <a:endCxn id="14" idx="2"/>
            </p:cNvCxnSpPr>
            <p:nvPr/>
          </p:nvCxnSpPr>
          <p:spPr>
            <a:xfrm flipH="1" flipV="1">
              <a:off x="6117761" y="2918235"/>
              <a:ext cx="3833353" cy="1702348"/>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8E3E2B2-BD55-4ADB-931B-AC7F0AF0AA10}"/>
                </a:ext>
              </a:extLst>
            </p:cNvPr>
            <p:cNvCxnSpPr>
              <a:cxnSpLocks/>
              <a:endCxn id="13" idx="2"/>
            </p:cNvCxnSpPr>
            <p:nvPr/>
          </p:nvCxnSpPr>
          <p:spPr>
            <a:xfrm flipH="1" flipV="1">
              <a:off x="6999579" y="2918236"/>
              <a:ext cx="2940273" cy="166808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BEC7434-D211-4A2F-B592-A37544E678F8}"/>
                </a:ext>
              </a:extLst>
            </p:cNvPr>
            <p:cNvCxnSpPr>
              <a:cxnSpLocks/>
              <a:endCxn id="16" idx="2"/>
            </p:cNvCxnSpPr>
            <p:nvPr/>
          </p:nvCxnSpPr>
          <p:spPr>
            <a:xfrm flipH="1" flipV="1">
              <a:off x="7881397" y="2910026"/>
              <a:ext cx="2032314" cy="171876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D938D42-F4F2-41E3-BA4C-30D935824547}"/>
                </a:ext>
              </a:extLst>
            </p:cNvPr>
            <p:cNvCxnSpPr>
              <a:cxnSpLocks/>
              <a:endCxn id="15" idx="2"/>
            </p:cNvCxnSpPr>
            <p:nvPr/>
          </p:nvCxnSpPr>
          <p:spPr>
            <a:xfrm flipH="1" flipV="1">
              <a:off x="8763215" y="2910027"/>
              <a:ext cx="1158525" cy="173085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89" name="Text Placeholder 4">
            <a:extLst>
              <a:ext uri="{FF2B5EF4-FFF2-40B4-BE49-F238E27FC236}">
                <a16:creationId xmlns:a16="http://schemas.microsoft.com/office/drawing/2014/main" id="{77F56169-6529-49CF-9C2B-9764E725C636}"/>
              </a:ext>
            </a:extLst>
          </p:cNvPr>
          <p:cNvSpPr txBox="1">
            <a:spLocks/>
          </p:cNvSpPr>
          <p:nvPr/>
        </p:nvSpPr>
        <p:spPr>
          <a:xfrm>
            <a:off x="54827" y="1174511"/>
            <a:ext cx="12137173" cy="369332"/>
          </a:xfrm>
          <a:prstGeom prst="rect">
            <a:avLst/>
          </a:prstGeom>
        </p:spPr>
        <p:txBody>
          <a:bodyPr vert="horz" wrap="square" lIns="0" tIns="0" rIns="0" bIns="0" rtlCol="0">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AU" sz="2400">
                <a:solidFill>
                  <a:srgbClr val="50E6FF"/>
                </a:solidFill>
              </a:rPr>
              <a:t>Problem Scenario #1: Integration Sprawl</a:t>
            </a:r>
          </a:p>
        </p:txBody>
      </p:sp>
    </p:spTree>
    <p:extLst>
      <p:ext uri="{BB962C8B-B14F-4D97-AF65-F5344CB8AC3E}">
        <p14:creationId xmlns:p14="http://schemas.microsoft.com/office/powerpoint/2010/main" val="6419862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62E32E-B668-4A23-8250-8CE2DE215B5E}"/>
              </a:ext>
            </a:extLst>
          </p:cNvPr>
          <p:cNvSpPr>
            <a:spLocks noGrp="1"/>
          </p:cNvSpPr>
          <p:nvPr>
            <p:ph type="body" sz="quarter" idx="10"/>
          </p:nvPr>
        </p:nvSpPr>
        <p:spPr>
          <a:xfrm>
            <a:off x="-1" y="552497"/>
            <a:ext cx="12192001" cy="615553"/>
          </a:xfrm>
        </p:spPr>
        <p:txBody>
          <a:bodyPr/>
          <a:lstStyle/>
          <a:p>
            <a:pPr algn="ctr"/>
            <a:r>
              <a:rPr lang="en-AU" sz="4000">
                <a:solidFill>
                  <a:srgbClr val="50E6FF"/>
                </a:solidFill>
              </a:rPr>
              <a:t>Enterprise Integration</a:t>
            </a:r>
          </a:p>
        </p:txBody>
      </p:sp>
      <p:sp>
        <p:nvSpPr>
          <p:cNvPr id="10" name="people_6" descr="Presenter, speaker&#10;">
            <a:extLst>
              <a:ext uri="{FF2B5EF4-FFF2-40B4-BE49-F238E27FC236}">
                <a16:creationId xmlns:a16="http://schemas.microsoft.com/office/drawing/2014/main" id="{DEC40906-E420-469B-AB20-FE976ED8B505}"/>
              </a:ext>
            </a:extLst>
          </p:cNvPr>
          <p:cNvSpPr>
            <a:spLocks noChangeAspect="1" noEditPoints="1"/>
          </p:cNvSpPr>
          <p:nvPr/>
        </p:nvSpPr>
        <p:spPr bwMode="auto">
          <a:xfrm>
            <a:off x="3037330" y="5315301"/>
            <a:ext cx="424585" cy="42493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1" name="people_6" descr="Presenter, speaker&#10;">
            <a:extLst>
              <a:ext uri="{FF2B5EF4-FFF2-40B4-BE49-F238E27FC236}">
                <a16:creationId xmlns:a16="http://schemas.microsoft.com/office/drawing/2014/main" id="{8E6C62C1-FF64-4DAD-AE96-B3F70D9B81A9}"/>
              </a:ext>
            </a:extLst>
          </p:cNvPr>
          <p:cNvSpPr>
            <a:spLocks noChangeAspect="1" noEditPoints="1"/>
          </p:cNvSpPr>
          <p:nvPr/>
        </p:nvSpPr>
        <p:spPr bwMode="auto">
          <a:xfrm>
            <a:off x="2198491" y="5316304"/>
            <a:ext cx="424585" cy="42493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7" name="people_6" descr="Presenter, speaker&#10;">
            <a:extLst>
              <a:ext uri="{FF2B5EF4-FFF2-40B4-BE49-F238E27FC236}">
                <a16:creationId xmlns:a16="http://schemas.microsoft.com/office/drawing/2014/main" id="{C6D3D9AF-A1FC-4B24-A015-9B99B6518EC0}"/>
              </a:ext>
            </a:extLst>
          </p:cNvPr>
          <p:cNvSpPr>
            <a:spLocks noChangeAspect="1" noEditPoints="1"/>
          </p:cNvSpPr>
          <p:nvPr/>
        </p:nvSpPr>
        <p:spPr bwMode="auto">
          <a:xfrm>
            <a:off x="4749045" y="5316304"/>
            <a:ext cx="424585" cy="42493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8" name="people_6" descr="Presenter, speaker&#10;">
            <a:extLst>
              <a:ext uri="{FF2B5EF4-FFF2-40B4-BE49-F238E27FC236}">
                <a16:creationId xmlns:a16="http://schemas.microsoft.com/office/drawing/2014/main" id="{578C7EFE-8815-4EDB-AFD4-B2705DA8FB32}"/>
              </a:ext>
            </a:extLst>
          </p:cNvPr>
          <p:cNvSpPr>
            <a:spLocks noChangeAspect="1" noEditPoints="1"/>
          </p:cNvSpPr>
          <p:nvPr/>
        </p:nvSpPr>
        <p:spPr bwMode="auto">
          <a:xfrm>
            <a:off x="3895194" y="5316304"/>
            <a:ext cx="424585" cy="42493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9" name="people_6" descr="Presenter, speaker&#10;">
            <a:extLst>
              <a:ext uri="{FF2B5EF4-FFF2-40B4-BE49-F238E27FC236}">
                <a16:creationId xmlns:a16="http://schemas.microsoft.com/office/drawing/2014/main" id="{B18AF62B-BEA3-4F8B-A345-41DB6142459F}"/>
              </a:ext>
            </a:extLst>
          </p:cNvPr>
          <p:cNvSpPr>
            <a:spLocks noChangeAspect="1" noEditPoints="1"/>
          </p:cNvSpPr>
          <p:nvPr/>
        </p:nvSpPr>
        <p:spPr bwMode="auto">
          <a:xfrm>
            <a:off x="5582204" y="5316304"/>
            <a:ext cx="424585" cy="42493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0" name="people_6" descr="Presenter, speaker&#10;">
            <a:extLst>
              <a:ext uri="{FF2B5EF4-FFF2-40B4-BE49-F238E27FC236}">
                <a16:creationId xmlns:a16="http://schemas.microsoft.com/office/drawing/2014/main" id="{F446B27F-A63F-48B7-8BB7-23C08D4524EB}"/>
              </a:ext>
            </a:extLst>
          </p:cNvPr>
          <p:cNvSpPr>
            <a:spLocks noChangeAspect="1" noEditPoints="1"/>
          </p:cNvSpPr>
          <p:nvPr/>
        </p:nvSpPr>
        <p:spPr bwMode="auto">
          <a:xfrm>
            <a:off x="7289545" y="5316304"/>
            <a:ext cx="424585" cy="42493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1" name="people_6" descr="Presenter, speaker&#10;">
            <a:extLst>
              <a:ext uri="{FF2B5EF4-FFF2-40B4-BE49-F238E27FC236}">
                <a16:creationId xmlns:a16="http://schemas.microsoft.com/office/drawing/2014/main" id="{1595427C-A561-401F-BF99-7A46BC943F6D}"/>
              </a:ext>
            </a:extLst>
          </p:cNvPr>
          <p:cNvSpPr>
            <a:spLocks noChangeAspect="1" noEditPoints="1"/>
          </p:cNvSpPr>
          <p:nvPr/>
        </p:nvSpPr>
        <p:spPr bwMode="auto">
          <a:xfrm>
            <a:off x="6439579" y="5316304"/>
            <a:ext cx="424585" cy="42493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2" name="people_6" descr="Presenter, speaker&#10;">
            <a:extLst>
              <a:ext uri="{FF2B5EF4-FFF2-40B4-BE49-F238E27FC236}">
                <a16:creationId xmlns:a16="http://schemas.microsoft.com/office/drawing/2014/main" id="{5C6369EC-58E5-4798-9BA7-67C314435D6B}"/>
              </a:ext>
            </a:extLst>
          </p:cNvPr>
          <p:cNvSpPr>
            <a:spLocks noChangeAspect="1" noEditPoints="1"/>
          </p:cNvSpPr>
          <p:nvPr/>
        </p:nvSpPr>
        <p:spPr bwMode="auto">
          <a:xfrm>
            <a:off x="9001417" y="5315301"/>
            <a:ext cx="424585" cy="42493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3" name="people_6" descr="Presenter, speaker&#10;">
            <a:extLst>
              <a:ext uri="{FF2B5EF4-FFF2-40B4-BE49-F238E27FC236}">
                <a16:creationId xmlns:a16="http://schemas.microsoft.com/office/drawing/2014/main" id="{3B810D78-38E5-4CC1-B909-76AC83D61825}"/>
              </a:ext>
            </a:extLst>
          </p:cNvPr>
          <p:cNvSpPr>
            <a:spLocks noChangeAspect="1" noEditPoints="1"/>
          </p:cNvSpPr>
          <p:nvPr/>
        </p:nvSpPr>
        <p:spPr bwMode="auto">
          <a:xfrm>
            <a:off x="8151655" y="5315301"/>
            <a:ext cx="424585" cy="42493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4" name="people_6" descr="Presenter, speaker&#10;">
            <a:extLst>
              <a:ext uri="{FF2B5EF4-FFF2-40B4-BE49-F238E27FC236}">
                <a16:creationId xmlns:a16="http://schemas.microsoft.com/office/drawing/2014/main" id="{9F5606A1-6D0B-4360-99E1-AD506B4988A3}"/>
              </a:ext>
            </a:extLst>
          </p:cNvPr>
          <p:cNvSpPr>
            <a:spLocks noChangeAspect="1" noEditPoints="1"/>
          </p:cNvSpPr>
          <p:nvPr/>
        </p:nvSpPr>
        <p:spPr bwMode="auto">
          <a:xfrm>
            <a:off x="9851175" y="5315301"/>
            <a:ext cx="424585" cy="42493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cxnSp>
        <p:nvCxnSpPr>
          <p:cNvPr id="25" name="Straight Arrow Connector 24">
            <a:extLst>
              <a:ext uri="{FF2B5EF4-FFF2-40B4-BE49-F238E27FC236}">
                <a16:creationId xmlns:a16="http://schemas.microsoft.com/office/drawing/2014/main" id="{00250970-9D53-45C0-A85D-D47A47AACB08}"/>
              </a:ext>
            </a:extLst>
          </p:cNvPr>
          <p:cNvCxnSpPr>
            <a:cxnSpLocks/>
          </p:cNvCxnSpPr>
          <p:nvPr/>
        </p:nvCxnSpPr>
        <p:spPr>
          <a:xfrm flipV="1">
            <a:off x="2397986" y="3260454"/>
            <a:ext cx="1258001" cy="203583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52D3183-E2C4-411A-A3BC-459C877ED4B8}"/>
              </a:ext>
            </a:extLst>
          </p:cNvPr>
          <p:cNvSpPr/>
          <p:nvPr/>
        </p:nvSpPr>
        <p:spPr>
          <a:xfrm>
            <a:off x="185664" y="5315301"/>
            <a:ext cx="1553546" cy="402636"/>
          </a:xfrm>
          <a:prstGeom prst="rect">
            <a:avLst/>
          </a:prstGeom>
        </p:spPr>
        <p:txBody>
          <a:bodyPr wrap="none">
            <a:spAutoFit/>
          </a:bodyPr>
          <a:lstStyle/>
          <a:p>
            <a:pPr defTabSz="932597">
              <a:lnSpc>
                <a:spcPct val="90000"/>
              </a:lnSpc>
              <a:spcAft>
                <a:spcPts val="612"/>
              </a:spcAft>
            </a:pPr>
            <a:r>
              <a:rPr lang="en-US">
                <a:latin typeface="Segoe UI"/>
              </a:rPr>
              <a:t>Consumers</a:t>
            </a:r>
            <a:endParaRPr lang="en-CA">
              <a:latin typeface="Segoe UI"/>
            </a:endParaRPr>
          </a:p>
        </p:txBody>
      </p:sp>
      <p:cxnSp>
        <p:nvCxnSpPr>
          <p:cNvPr id="29" name="Straight Arrow Connector 28">
            <a:extLst>
              <a:ext uri="{FF2B5EF4-FFF2-40B4-BE49-F238E27FC236}">
                <a16:creationId xmlns:a16="http://schemas.microsoft.com/office/drawing/2014/main" id="{0FD0C372-C0E6-42E9-A3C2-85D71F0639DF}"/>
              </a:ext>
            </a:extLst>
          </p:cNvPr>
          <p:cNvCxnSpPr>
            <a:cxnSpLocks/>
          </p:cNvCxnSpPr>
          <p:nvPr/>
        </p:nvCxnSpPr>
        <p:spPr>
          <a:xfrm flipV="1">
            <a:off x="4072267" y="3251103"/>
            <a:ext cx="3582434" cy="192177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46E303-A679-4E56-B9E7-376B5EC2036C}"/>
              </a:ext>
            </a:extLst>
          </p:cNvPr>
          <p:cNvCxnSpPr>
            <a:cxnSpLocks/>
          </p:cNvCxnSpPr>
          <p:nvPr/>
        </p:nvCxnSpPr>
        <p:spPr>
          <a:xfrm flipV="1">
            <a:off x="2404023" y="3354345"/>
            <a:ext cx="3178181" cy="191350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FA53C4-769D-4475-904F-40AE984979E2}"/>
              </a:ext>
            </a:extLst>
          </p:cNvPr>
          <p:cNvCxnSpPr>
            <a:cxnSpLocks/>
          </p:cNvCxnSpPr>
          <p:nvPr/>
        </p:nvCxnSpPr>
        <p:spPr>
          <a:xfrm flipV="1">
            <a:off x="2421881" y="3260455"/>
            <a:ext cx="4233141" cy="199393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FDB971-ADD9-46DC-8FA0-7B0D3DC1FB9E}"/>
              </a:ext>
            </a:extLst>
          </p:cNvPr>
          <p:cNvCxnSpPr>
            <a:cxnSpLocks/>
          </p:cNvCxnSpPr>
          <p:nvPr/>
        </p:nvCxnSpPr>
        <p:spPr>
          <a:xfrm flipV="1">
            <a:off x="2432982" y="3251103"/>
            <a:ext cx="5221719" cy="202951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902D61-85A4-4296-9280-4686B8381095}"/>
              </a:ext>
            </a:extLst>
          </p:cNvPr>
          <p:cNvCxnSpPr>
            <a:cxnSpLocks/>
          </p:cNvCxnSpPr>
          <p:nvPr/>
        </p:nvCxnSpPr>
        <p:spPr>
          <a:xfrm flipV="1">
            <a:off x="2444081" y="3251104"/>
            <a:ext cx="6210298" cy="198815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0B9C866-9D62-4A24-9B78-358B5234F6F2}"/>
              </a:ext>
            </a:extLst>
          </p:cNvPr>
          <p:cNvCxnSpPr>
            <a:cxnSpLocks/>
          </p:cNvCxnSpPr>
          <p:nvPr/>
        </p:nvCxnSpPr>
        <p:spPr>
          <a:xfrm flipV="1">
            <a:off x="4952964" y="3251103"/>
            <a:ext cx="2701736" cy="193115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56BB2EC-5F9D-4C65-BEBD-CF7277A587A1}"/>
              </a:ext>
            </a:extLst>
          </p:cNvPr>
          <p:cNvCxnSpPr>
            <a:cxnSpLocks/>
          </p:cNvCxnSpPr>
          <p:nvPr/>
        </p:nvCxnSpPr>
        <p:spPr>
          <a:xfrm flipV="1">
            <a:off x="3192652" y="3354345"/>
            <a:ext cx="1406266" cy="194620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0582420-8EAC-4828-8335-868DF13439BA}"/>
              </a:ext>
            </a:extLst>
          </p:cNvPr>
          <p:cNvCxnSpPr>
            <a:cxnSpLocks/>
          </p:cNvCxnSpPr>
          <p:nvPr/>
        </p:nvCxnSpPr>
        <p:spPr>
          <a:xfrm flipV="1">
            <a:off x="3199899" y="3260454"/>
            <a:ext cx="2455445" cy="204084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F3DF4E6-BAC9-4F72-9ACC-1FD6C5954F6A}"/>
              </a:ext>
            </a:extLst>
          </p:cNvPr>
          <p:cNvCxnSpPr>
            <a:cxnSpLocks/>
          </p:cNvCxnSpPr>
          <p:nvPr/>
        </p:nvCxnSpPr>
        <p:spPr>
          <a:xfrm flipV="1">
            <a:off x="3239706" y="3260455"/>
            <a:ext cx="3415317" cy="200328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D2EB48-B4BC-4F0A-B016-38816BF16F36}"/>
              </a:ext>
            </a:extLst>
          </p:cNvPr>
          <p:cNvCxnSpPr>
            <a:cxnSpLocks/>
          </p:cNvCxnSpPr>
          <p:nvPr/>
        </p:nvCxnSpPr>
        <p:spPr>
          <a:xfrm flipV="1">
            <a:off x="3229020" y="3251103"/>
            <a:ext cx="4425680" cy="198815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D75606D-5E2A-4E55-ABB5-67B6AD7A6A23}"/>
              </a:ext>
            </a:extLst>
          </p:cNvPr>
          <p:cNvCxnSpPr>
            <a:cxnSpLocks/>
          </p:cNvCxnSpPr>
          <p:nvPr/>
        </p:nvCxnSpPr>
        <p:spPr>
          <a:xfrm flipV="1">
            <a:off x="3206821" y="3251104"/>
            <a:ext cx="5447558" cy="2026174"/>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65DB8E5-8125-4B23-8B58-663B9CF4A865}"/>
              </a:ext>
            </a:extLst>
          </p:cNvPr>
          <p:cNvCxnSpPr>
            <a:cxnSpLocks/>
          </p:cNvCxnSpPr>
          <p:nvPr/>
        </p:nvCxnSpPr>
        <p:spPr>
          <a:xfrm flipH="1" flipV="1">
            <a:off x="3655987" y="3260454"/>
            <a:ext cx="459486" cy="197880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F900220-D385-4034-AF52-4B2F4F354EE4}"/>
              </a:ext>
            </a:extLst>
          </p:cNvPr>
          <p:cNvCxnSpPr>
            <a:cxnSpLocks/>
          </p:cNvCxnSpPr>
          <p:nvPr/>
        </p:nvCxnSpPr>
        <p:spPr>
          <a:xfrm flipV="1">
            <a:off x="4105152" y="3260455"/>
            <a:ext cx="550515" cy="195382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7844AF6-993F-4587-B918-1A71C3D890E4}"/>
              </a:ext>
            </a:extLst>
          </p:cNvPr>
          <p:cNvCxnSpPr>
            <a:cxnSpLocks/>
          </p:cNvCxnSpPr>
          <p:nvPr/>
        </p:nvCxnSpPr>
        <p:spPr>
          <a:xfrm flipV="1">
            <a:off x="4093265" y="3260454"/>
            <a:ext cx="1562078" cy="195382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85DEA1-EA72-45B5-AA77-A161237ADD74}"/>
              </a:ext>
            </a:extLst>
          </p:cNvPr>
          <p:cNvCxnSpPr>
            <a:cxnSpLocks/>
          </p:cNvCxnSpPr>
          <p:nvPr/>
        </p:nvCxnSpPr>
        <p:spPr>
          <a:xfrm flipV="1">
            <a:off x="4093265" y="3260455"/>
            <a:ext cx="2561757" cy="193325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FAA0539-099E-4220-83C8-4B4224DA03D6}"/>
              </a:ext>
            </a:extLst>
          </p:cNvPr>
          <p:cNvCxnSpPr>
            <a:cxnSpLocks/>
          </p:cNvCxnSpPr>
          <p:nvPr/>
        </p:nvCxnSpPr>
        <p:spPr>
          <a:xfrm flipV="1">
            <a:off x="2598090" y="3260454"/>
            <a:ext cx="1057896" cy="212554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3B29BF1-95B0-438B-9655-57DF78FF95EF}"/>
              </a:ext>
            </a:extLst>
          </p:cNvPr>
          <p:cNvCxnSpPr>
            <a:cxnSpLocks/>
          </p:cNvCxnSpPr>
          <p:nvPr/>
        </p:nvCxnSpPr>
        <p:spPr>
          <a:xfrm flipV="1">
            <a:off x="4075118" y="3251104"/>
            <a:ext cx="4579261" cy="1982298"/>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1370C29-0B7A-402F-BC2B-6AFDAB4DDE90}"/>
              </a:ext>
            </a:extLst>
          </p:cNvPr>
          <p:cNvCxnSpPr>
            <a:cxnSpLocks/>
          </p:cNvCxnSpPr>
          <p:nvPr/>
        </p:nvCxnSpPr>
        <p:spPr>
          <a:xfrm flipH="1" flipV="1">
            <a:off x="3655987" y="3260454"/>
            <a:ext cx="1244426" cy="196056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7D65CD4-53F7-4BC8-A76B-ABCBB2853A5D}"/>
              </a:ext>
            </a:extLst>
          </p:cNvPr>
          <p:cNvCxnSpPr>
            <a:cxnSpLocks/>
          </p:cNvCxnSpPr>
          <p:nvPr/>
        </p:nvCxnSpPr>
        <p:spPr>
          <a:xfrm flipH="1" flipV="1">
            <a:off x="4655665" y="3260455"/>
            <a:ext cx="263971" cy="197880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2C8187C-C6AC-4389-9C8F-6036BF5DA80A}"/>
              </a:ext>
            </a:extLst>
          </p:cNvPr>
          <p:cNvCxnSpPr>
            <a:cxnSpLocks/>
          </p:cNvCxnSpPr>
          <p:nvPr/>
        </p:nvCxnSpPr>
        <p:spPr>
          <a:xfrm flipV="1">
            <a:off x="4918560" y="3260454"/>
            <a:ext cx="736785" cy="194260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4C9744A-6B08-420C-8A07-FD545BB2B764}"/>
              </a:ext>
            </a:extLst>
          </p:cNvPr>
          <p:cNvCxnSpPr>
            <a:cxnSpLocks/>
          </p:cNvCxnSpPr>
          <p:nvPr/>
        </p:nvCxnSpPr>
        <p:spPr>
          <a:xfrm flipV="1">
            <a:off x="5002273" y="3260455"/>
            <a:ext cx="1652749" cy="191845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D061D99-A676-4819-9F81-A3A987CFE36C}"/>
              </a:ext>
            </a:extLst>
          </p:cNvPr>
          <p:cNvCxnSpPr>
            <a:cxnSpLocks/>
          </p:cNvCxnSpPr>
          <p:nvPr/>
        </p:nvCxnSpPr>
        <p:spPr>
          <a:xfrm flipV="1">
            <a:off x="2598090" y="3260455"/>
            <a:ext cx="2057576" cy="212554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DC31B35-7676-45E2-AFFC-A473056A4945}"/>
              </a:ext>
            </a:extLst>
          </p:cNvPr>
          <p:cNvCxnSpPr>
            <a:cxnSpLocks/>
          </p:cNvCxnSpPr>
          <p:nvPr/>
        </p:nvCxnSpPr>
        <p:spPr>
          <a:xfrm flipV="1">
            <a:off x="4925673" y="3251104"/>
            <a:ext cx="3728706" cy="195784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0CF844B-A59D-4553-AB31-8FD19E4EA697}"/>
              </a:ext>
            </a:extLst>
          </p:cNvPr>
          <p:cNvCxnSpPr>
            <a:cxnSpLocks/>
          </p:cNvCxnSpPr>
          <p:nvPr/>
        </p:nvCxnSpPr>
        <p:spPr>
          <a:xfrm flipH="1" flipV="1">
            <a:off x="3655987" y="3260454"/>
            <a:ext cx="2135179" cy="193580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8D3C888-4428-4593-AF97-9BF4A2568201}"/>
              </a:ext>
            </a:extLst>
          </p:cNvPr>
          <p:cNvCxnSpPr>
            <a:cxnSpLocks/>
          </p:cNvCxnSpPr>
          <p:nvPr/>
        </p:nvCxnSpPr>
        <p:spPr>
          <a:xfrm flipV="1">
            <a:off x="3187569" y="3260454"/>
            <a:ext cx="468418" cy="214455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E40225-8E56-4199-AC29-78897DA3411E}"/>
              </a:ext>
            </a:extLst>
          </p:cNvPr>
          <p:cNvCxnSpPr>
            <a:cxnSpLocks/>
          </p:cNvCxnSpPr>
          <p:nvPr/>
        </p:nvCxnSpPr>
        <p:spPr>
          <a:xfrm flipH="1" flipV="1">
            <a:off x="4655665" y="3260455"/>
            <a:ext cx="1109564" cy="196056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EED81D-9789-4EA9-89A4-2CA58F606A51}"/>
              </a:ext>
            </a:extLst>
          </p:cNvPr>
          <p:cNvCxnSpPr>
            <a:cxnSpLocks/>
          </p:cNvCxnSpPr>
          <p:nvPr/>
        </p:nvCxnSpPr>
        <p:spPr>
          <a:xfrm flipH="1" flipV="1">
            <a:off x="5573994" y="3354345"/>
            <a:ext cx="179069" cy="182971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4752A1D-542F-4D65-9A06-70F48721266E}"/>
              </a:ext>
            </a:extLst>
          </p:cNvPr>
          <p:cNvCxnSpPr>
            <a:cxnSpLocks/>
          </p:cNvCxnSpPr>
          <p:nvPr/>
        </p:nvCxnSpPr>
        <p:spPr>
          <a:xfrm flipV="1">
            <a:off x="5764163" y="3260455"/>
            <a:ext cx="890859" cy="198463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050F194-8F2C-45E5-8FF7-EB0B797350EA}"/>
              </a:ext>
            </a:extLst>
          </p:cNvPr>
          <p:cNvCxnSpPr>
            <a:cxnSpLocks/>
          </p:cNvCxnSpPr>
          <p:nvPr/>
        </p:nvCxnSpPr>
        <p:spPr>
          <a:xfrm flipV="1">
            <a:off x="5764162" y="3251103"/>
            <a:ext cx="1890538" cy="190946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E150512-9D13-4ED9-A899-EB8537C0260F}"/>
              </a:ext>
            </a:extLst>
          </p:cNvPr>
          <p:cNvCxnSpPr>
            <a:cxnSpLocks/>
          </p:cNvCxnSpPr>
          <p:nvPr/>
        </p:nvCxnSpPr>
        <p:spPr>
          <a:xfrm flipV="1">
            <a:off x="5751021" y="3251104"/>
            <a:ext cx="2903359" cy="1969914"/>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B7DEDAA-488E-4959-AB0F-F1D3C5AA5871}"/>
              </a:ext>
            </a:extLst>
          </p:cNvPr>
          <p:cNvCxnSpPr>
            <a:cxnSpLocks/>
          </p:cNvCxnSpPr>
          <p:nvPr/>
        </p:nvCxnSpPr>
        <p:spPr>
          <a:xfrm flipH="1" flipV="1">
            <a:off x="3655987" y="3260454"/>
            <a:ext cx="2969366" cy="196056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1CD2479-E450-440D-AE3A-FE73638A9E27}"/>
              </a:ext>
            </a:extLst>
          </p:cNvPr>
          <p:cNvCxnSpPr>
            <a:cxnSpLocks/>
          </p:cNvCxnSpPr>
          <p:nvPr/>
        </p:nvCxnSpPr>
        <p:spPr>
          <a:xfrm flipH="1" flipV="1">
            <a:off x="4655665" y="3260455"/>
            <a:ext cx="1920440" cy="198418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309A084-5E72-4103-88D5-564EDFD15A03}"/>
              </a:ext>
            </a:extLst>
          </p:cNvPr>
          <p:cNvCxnSpPr>
            <a:cxnSpLocks/>
          </p:cNvCxnSpPr>
          <p:nvPr/>
        </p:nvCxnSpPr>
        <p:spPr>
          <a:xfrm flipH="1" flipV="1">
            <a:off x="5615088" y="3354345"/>
            <a:ext cx="973686" cy="192898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11957F8-732A-40FB-ABE2-8E3E5B9D7A2E}"/>
              </a:ext>
            </a:extLst>
          </p:cNvPr>
          <p:cNvCxnSpPr>
            <a:cxnSpLocks/>
          </p:cNvCxnSpPr>
          <p:nvPr/>
        </p:nvCxnSpPr>
        <p:spPr>
          <a:xfrm flipV="1">
            <a:off x="6603397" y="3260455"/>
            <a:ext cx="51626" cy="200793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F2CBFB7-7CC2-4EEB-9BAE-497F93FFE878}"/>
              </a:ext>
            </a:extLst>
          </p:cNvPr>
          <p:cNvCxnSpPr>
            <a:cxnSpLocks/>
          </p:cNvCxnSpPr>
          <p:nvPr/>
        </p:nvCxnSpPr>
        <p:spPr>
          <a:xfrm flipV="1">
            <a:off x="6587887" y="3260455"/>
            <a:ext cx="1040033" cy="194849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9F8976A-612D-4405-A3B6-7B232A2B7C49}"/>
              </a:ext>
            </a:extLst>
          </p:cNvPr>
          <p:cNvCxnSpPr>
            <a:cxnSpLocks/>
          </p:cNvCxnSpPr>
          <p:nvPr/>
        </p:nvCxnSpPr>
        <p:spPr>
          <a:xfrm flipV="1">
            <a:off x="6587887" y="3251104"/>
            <a:ext cx="2066492" cy="200766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A82C19A-86D1-487C-AC21-8495B6E92E0C}"/>
              </a:ext>
            </a:extLst>
          </p:cNvPr>
          <p:cNvCxnSpPr>
            <a:cxnSpLocks/>
          </p:cNvCxnSpPr>
          <p:nvPr/>
        </p:nvCxnSpPr>
        <p:spPr>
          <a:xfrm flipH="1" flipV="1">
            <a:off x="3655986" y="3260454"/>
            <a:ext cx="3830241" cy="194849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3B7FA86-D63D-42EC-BE1B-44E7F7CC9226}"/>
              </a:ext>
            </a:extLst>
          </p:cNvPr>
          <p:cNvCxnSpPr>
            <a:cxnSpLocks/>
          </p:cNvCxnSpPr>
          <p:nvPr/>
        </p:nvCxnSpPr>
        <p:spPr>
          <a:xfrm flipH="1" flipV="1">
            <a:off x="4655665" y="3260455"/>
            <a:ext cx="2797645" cy="1963478"/>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AA9D941-531B-47DA-AA1F-D821F8059880}"/>
              </a:ext>
            </a:extLst>
          </p:cNvPr>
          <p:cNvCxnSpPr>
            <a:cxnSpLocks/>
          </p:cNvCxnSpPr>
          <p:nvPr/>
        </p:nvCxnSpPr>
        <p:spPr>
          <a:xfrm flipH="1" flipV="1">
            <a:off x="5655344" y="3260454"/>
            <a:ext cx="1783048" cy="1986370"/>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577646F-82F3-422A-8C5A-04FB2B0C2D2E}"/>
              </a:ext>
            </a:extLst>
          </p:cNvPr>
          <p:cNvCxnSpPr>
            <a:cxnSpLocks/>
          </p:cNvCxnSpPr>
          <p:nvPr/>
        </p:nvCxnSpPr>
        <p:spPr>
          <a:xfrm flipH="1" flipV="1">
            <a:off x="6655022" y="3260455"/>
            <a:ext cx="834056" cy="193416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56690F2-9F72-47B9-8837-C2E79E8AA8D3}"/>
              </a:ext>
            </a:extLst>
          </p:cNvPr>
          <p:cNvCxnSpPr>
            <a:cxnSpLocks/>
          </p:cNvCxnSpPr>
          <p:nvPr/>
        </p:nvCxnSpPr>
        <p:spPr>
          <a:xfrm flipV="1">
            <a:off x="7416657" y="3251103"/>
            <a:ext cx="238044" cy="200634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2CCB004-CAF9-46DE-A715-5CB6F8CF2D69}"/>
              </a:ext>
            </a:extLst>
          </p:cNvPr>
          <p:cNvCxnSpPr>
            <a:cxnSpLocks/>
          </p:cNvCxnSpPr>
          <p:nvPr/>
        </p:nvCxnSpPr>
        <p:spPr>
          <a:xfrm flipV="1">
            <a:off x="7455617" y="3298332"/>
            <a:ext cx="1040033" cy="194849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205C051-D1A0-4582-A5D3-B47573EDC9D4}"/>
              </a:ext>
            </a:extLst>
          </p:cNvPr>
          <p:cNvCxnSpPr>
            <a:cxnSpLocks/>
          </p:cNvCxnSpPr>
          <p:nvPr/>
        </p:nvCxnSpPr>
        <p:spPr>
          <a:xfrm flipH="1" flipV="1">
            <a:off x="3655987" y="3260454"/>
            <a:ext cx="4667123" cy="191242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67CFBDF-96D1-449A-8E08-1B825388ABED}"/>
              </a:ext>
            </a:extLst>
          </p:cNvPr>
          <p:cNvCxnSpPr>
            <a:cxnSpLocks/>
          </p:cNvCxnSpPr>
          <p:nvPr/>
        </p:nvCxnSpPr>
        <p:spPr>
          <a:xfrm flipH="1" flipV="1">
            <a:off x="4655665" y="3260455"/>
            <a:ext cx="3686839" cy="194849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2119D84-267B-4D68-84BC-03E2BA382735}"/>
              </a:ext>
            </a:extLst>
          </p:cNvPr>
          <p:cNvCxnSpPr>
            <a:cxnSpLocks/>
          </p:cNvCxnSpPr>
          <p:nvPr/>
        </p:nvCxnSpPr>
        <p:spPr>
          <a:xfrm flipH="1" flipV="1">
            <a:off x="5655344" y="3260454"/>
            <a:ext cx="2660160" cy="194849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7DE56B-7C31-4979-9325-413A1A280846}"/>
              </a:ext>
            </a:extLst>
          </p:cNvPr>
          <p:cNvCxnSpPr>
            <a:cxnSpLocks/>
          </p:cNvCxnSpPr>
          <p:nvPr/>
        </p:nvCxnSpPr>
        <p:spPr>
          <a:xfrm flipH="1" flipV="1">
            <a:off x="6655022" y="3260455"/>
            <a:ext cx="1635279" cy="1970978"/>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3A3CBD-F615-422F-B951-A551D6A96F81}"/>
              </a:ext>
            </a:extLst>
          </p:cNvPr>
          <p:cNvCxnSpPr>
            <a:cxnSpLocks/>
          </p:cNvCxnSpPr>
          <p:nvPr/>
        </p:nvCxnSpPr>
        <p:spPr>
          <a:xfrm flipH="1" flipV="1">
            <a:off x="7654701" y="3251103"/>
            <a:ext cx="646533" cy="1971610"/>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02F0000-ED80-4779-86CA-AC3219796BF2}"/>
              </a:ext>
            </a:extLst>
          </p:cNvPr>
          <p:cNvCxnSpPr>
            <a:cxnSpLocks/>
          </p:cNvCxnSpPr>
          <p:nvPr/>
        </p:nvCxnSpPr>
        <p:spPr>
          <a:xfrm flipV="1">
            <a:off x="8315879" y="3251104"/>
            <a:ext cx="338500" cy="1993666"/>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AB9D67B-9DE6-4FA9-8455-BB0332CAAA63}"/>
              </a:ext>
            </a:extLst>
          </p:cNvPr>
          <p:cNvCxnSpPr>
            <a:cxnSpLocks/>
          </p:cNvCxnSpPr>
          <p:nvPr/>
        </p:nvCxnSpPr>
        <p:spPr>
          <a:xfrm flipH="1" flipV="1">
            <a:off x="3655987" y="3260454"/>
            <a:ext cx="5535038" cy="196226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E17D814-37F1-40E2-BDC0-B2C0764A7ABE}"/>
              </a:ext>
            </a:extLst>
          </p:cNvPr>
          <p:cNvCxnSpPr>
            <a:cxnSpLocks/>
          </p:cNvCxnSpPr>
          <p:nvPr/>
        </p:nvCxnSpPr>
        <p:spPr>
          <a:xfrm flipH="1" flipV="1">
            <a:off x="4655665" y="3260455"/>
            <a:ext cx="4475608" cy="1984097"/>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04DFA2A-A154-4394-AB3E-F9140D3D5DCC}"/>
              </a:ext>
            </a:extLst>
          </p:cNvPr>
          <p:cNvCxnSpPr>
            <a:cxnSpLocks/>
          </p:cNvCxnSpPr>
          <p:nvPr/>
        </p:nvCxnSpPr>
        <p:spPr>
          <a:xfrm flipH="1" flipV="1">
            <a:off x="5695601" y="3354345"/>
            <a:ext cx="3434593" cy="1843912"/>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BEAB1F7-7269-40B4-BCED-3984775FA3BD}"/>
              </a:ext>
            </a:extLst>
          </p:cNvPr>
          <p:cNvCxnSpPr>
            <a:cxnSpLocks/>
          </p:cNvCxnSpPr>
          <p:nvPr/>
        </p:nvCxnSpPr>
        <p:spPr>
          <a:xfrm flipH="1" flipV="1">
            <a:off x="6655022" y="3260455"/>
            <a:ext cx="2500751" cy="1962258"/>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1478922-381E-4514-AECD-EA2A66ACD245}"/>
              </a:ext>
            </a:extLst>
          </p:cNvPr>
          <p:cNvCxnSpPr>
            <a:cxnSpLocks/>
          </p:cNvCxnSpPr>
          <p:nvPr/>
        </p:nvCxnSpPr>
        <p:spPr>
          <a:xfrm flipH="1" flipV="1">
            <a:off x="7654701" y="3251103"/>
            <a:ext cx="1485392" cy="1993668"/>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E97A866-1DC9-4EFD-8597-80ED413F224A}"/>
              </a:ext>
            </a:extLst>
          </p:cNvPr>
          <p:cNvCxnSpPr>
            <a:cxnSpLocks/>
          </p:cNvCxnSpPr>
          <p:nvPr/>
        </p:nvCxnSpPr>
        <p:spPr>
          <a:xfrm flipH="1" flipV="1">
            <a:off x="8654379" y="3251104"/>
            <a:ext cx="448359" cy="1980564"/>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72468B6-F54C-4AB4-BF6D-93EA954DFB5E}"/>
              </a:ext>
            </a:extLst>
          </p:cNvPr>
          <p:cNvCxnSpPr>
            <a:cxnSpLocks/>
          </p:cNvCxnSpPr>
          <p:nvPr/>
        </p:nvCxnSpPr>
        <p:spPr>
          <a:xfrm flipH="1" flipV="1">
            <a:off x="3655987" y="3260454"/>
            <a:ext cx="6404811" cy="192180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37D702C-AC0C-408D-BDD7-08099B67AC1F}"/>
              </a:ext>
            </a:extLst>
          </p:cNvPr>
          <p:cNvCxnSpPr>
            <a:cxnSpLocks/>
          </p:cNvCxnSpPr>
          <p:nvPr/>
        </p:nvCxnSpPr>
        <p:spPr>
          <a:xfrm flipH="1" flipV="1">
            <a:off x="4692188" y="3354345"/>
            <a:ext cx="5295716" cy="1841679"/>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BDA3973-10CC-4A92-92A1-31E7B02105B5}"/>
              </a:ext>
            </a:extLst>
          </p:cNvPr>
          <p:cNvCxnSpPr>
            <a:cxnSpLocks/>
          </p:cNvCxnSpPr>
          <p:nvPr/>
        </p:nvCxnSpPr>
        <p:spPr>
          <a:xfrm flipH="1" flipV="1">
            <a:off x="5655344" y="3260454"/>
            <a:ext cx="4345704" cy="1939141"/>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8E3E2B2-BD55-4ADB-931B-AC7F0AF0AA10}"/>
              </a:ext>
            </a:extLst>
          </p:cNvPr>
          <p:cNvCxnSpPr>
            <a:cxnSpLocks/>
          </p:cNvCxnSpPr>
          <p:nvPr/>
        </p:nvCxnSpPr>
        <p:spPr>
          <a:xfrm flipH="1" flipV="1">
            <a:off x="6655022" y="3260455"/>
            <a:ext cx="3333259" cy="190011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BEC7434-D211-4A2F-B592-A37544E678F8}"/>
              </a:ext>
            </a:extLst>
          </p:cNvPr>
          <p:cNvCxnSpPr>
            <a:cxnSpLocks/>
          </p:cNvCxnSpPr>
          <p:nvPr/>
        </p:nvCxnSpPr>
        <p:spPr>
          <a:xfrm flipH="1" flipV="1">
            <a:off x="7654701" y="3251103"/>
            <a:ext cx="2303945" cy="1957843"/>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D938D42-F4F2-41E3-BA4C-30D935824547}"/>
              </a:ext>
            </a:extLst>
          </p:cNvPr>
          <p:cNvCxnSpPr>
            <a:cxnSpLocks/>
          </p:cNvCxnSpPr>
          <p:nvPr/>
        </p:nvCxnSpPr>
        <p:spPr>
          <a:xfrm flipH="1" flipV="1">
            <a:off x="8654379" y="3251104"/>
            <a:ext cx="1313369" cy="1971610"/>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Text Placeholder 4">
            <a:extLst>
              <a:ext uri="{FF2B5EF4-FFF2-40B4-BE49-F238E27FC236}">
                <a16:creationId xmlns:a16="http://schemas.microsoft.com/office/drawing/2014/main" id="{77F56169-6529-49CF-9C2B-9764E725C636}"/>
              </a:ext>
            </a:extLst>
          </p:cNvPr>
          <p:cNvSpPr txBox="1">
            <a:spLocks/>
          </p:cNvSpPr>
          <p:nvPr/>
        </p:nvSpPr>
        <p:spPr>
          <a:xfrm>
            <a:off x="54827" y="1174511"/>
            <a:ext cx="12137173" cy="369332"/>
          </a:xfrm>
          <a:prstGeom prst="rect">
            <a:avLst/>
          </a:prstGeom>
        </p:spPr>
        <p:txBody>
          <a:bodyPr vert="horz" wrap="square" lIns="0" tIns="0" rIns="0" bIns="0" rtlCol="0">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AU" sz="2400">
                <a:solidFill>
                  <a:srgbClr val="50E6FF"/>
                </a:solidFill>
              </a:rPr>
              <a:t>Problem Scenario #2: Big Black Box Integration</a:t>
            </a:r>
          </a:p>
        </p:txBody>
      </p:sp>
      <p:sp>
        <p:nvSpPr>
          <p:cNvPr id="90" name="Rectangle 89">
            <a:extLst>
              <a:ext uri="{FF2B5EF4-FFF2-40B4-BE49-F238E27FC236}">
                <a16:creationId xmlns:a16="http://schemas.microsoft.com/office/drawing/2014/main" id="{AD022FCF-9D55-45A4-9187-AD9FC9AEA932}"/>
              </a:ext>
            </a:extLst>
          </p:cNvPr>
          <p:cNvSpPr/>
          <p:nvPr/>
        </p:nvSpPr>
        <p:spPr bwMode="auto">
          <a:xfrm>
            <a:off x="2517027" y="1843791"/>
            <a:ext cx="7346488" cy="1387800"/>
          </a:xfrm>
          <a:prstGeom prst="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9D4CE888-3814-467F-A69D-2804FB7D09BC}"/>
              </a:ext>
            </a:extLst>
          </p:cNvPr>
          <p:cNvSpPr/>
          <p:nvPr/>
        </p:nvSpPr>
        <p:spPr>
          <a:xfrm>
            <a:off x="185664" y="2340598"/>
            <a:ext cx="558166" cy="341632"/>
          </a:xfrm>
          <a:prstGeom prst="rect">
            <a:avLst/>
          </a:prstGeom>
        </p:spPr>
        <p:txBody>
          <a:bodyPr wrap="none">
            <a:spAutoFit/>
          </a:bodyPr>
          <a:lstStyle/>
          <a:p>
            <a:pPr defTabSz="932597">
              <a:lnSpc>
                <a:spcPct val="90000"/>
              </a:lnSpc>
              <a:spcAft>
                <a:spcPts val="612"/>
              </a:spcAft>
            </a:pPr>
            <a:r>
              <a:rPr lang="en-US">
                <a:latin typeface="Segoe UI"/>
              </a:rPr>
              <a:t>ESB</a:t>
            </a:r>
            <a:endParaRPr lang="en-CA">
              <a:latin typeface="Segoe UI"/>
            </a:endParaRPr>
          </a:p>
        </p:txBody>
      </p:sp>
    </p:spTree>
    <p:extLst>
      <p:ext uri="{BB962C8B-B14F-4D97-AF65-F5344CB8AC3E}">
        <p14:creationId xmlns:p14="http://schemas.microsoft.com/office/powerpoint/2010/main" val="3968139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10;&#10;Description automatically generated">
            <a:extLst>
              <a:ext uri="{FF2B5EF4-FFF2-40B4-BE49-F238E27FC236}">
                <a16:creationId xmlns:a16="http://schemas.microsoft.com/office/drawing/2014/main" id="{3F83B114-0551-4BBF-8456-12A20D82BBED}"/>
              </a:ext>
            </a:extLst>
          </p:cNvPr>
          <p:cNvPicPr>
            <a:picLocks noChangeAspect="1"/>
          </p:cNvPicPr>
          <p:nvPr/>
        </p:nvPicPr>
        <p:blipFill rotWithShape="1">
          <a:blip r:embed="rId3">
            <a:extLst>
              <a:ext uri="{28A0092B-C50C-407E-A947-70E740481C1C}">
                <a14:useLocalDpi xmlns:a14="http://schemas.microsoft.com/office/drawing/2010/main" val="0"/>
              </a:ext>
            </a:extLst>
          </a:blip>
          <a:srcRect b="15613"/>
          <a:stretch/>
        </p:blipFill>
        <p:spPr>
          <a:xfrm>
            <a:off x="0" y="-1"/>
            <a:ext cx="12192000" cy="6858002"/>
          </a:xfrm>
          <a:prstGeom prst="rect">
            <a:avLst/>
          </a:prstGeom>
        </p:spPr>
      </p:pic>
      <p:sp>
        <p:nvSpPr>
          <p:cNvPr id="5" name="Thought Bubble: Cloud 4">
            <a:extLst>
              <a:ext uri="{FF2B5EF4-FFF2-40B4-BE49-F238E27FC236}">
                <a16:creationId xmlns:a16="http://schemas.microsoft.com/office/drawing/2014/main" id="{7B7D7873-D5D6-469D-B06A-859A9B9489B1}"/>
              </a:ext>
            </a:extLst>
          </p:cNvPr>
          <p:cNvSpPr/>
          <p:nvPr/>
        </p:nvSpPr>
        <p:spPr bwMode="auto">
          <a:xfrm>
            <a:off x="4482839" y="0"/>
            <a:ext cx="3226321" cy="1649682"/>
          </a:xfrm>
          <a:prstGeom prst="cloudCallout">
            <a:avLst>
              <a:gd name="adj1" fmla="val -79284"/>
              <a:gd name="adj2" fmla="val 6119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AU" sz="1400">
                <a:gradFill>
                  <a:gsLst>
                    <a:gs pos="0">
                      <a:srgbClr val="FFFFFF"/>
                    </a:gs>
                    <a:gs pos="100000">
                      <a:srgbClr val="FFFFFF"/>
                    </a:gs>
                  </a:gsLst>
                  <a:lin ang="5400000" scaled="0"/>
                </a:gradFill>
                <a:ea typeface="Segoe UI" pitchFamily="34" charset="0"/>
                <a:cs typeface="Segoe UI" pitchFamily="34" charset="0"/>
              </a:rPr>
              <a:t>I can use network controls without needing to maintain servers ? </a:t>
            </a:r>
          </a:p>
        </p:txBody>
      </p:sp>
      <p:sp>
        <p:nvSpPr>
          <p:cNvPr id="7" name="Thought Bubble: Cloud 6">
            <a:extLst>
              <a:ext uri="{FF2B5EF4-FFF2-40B4-BE49-F238E27FC236}">
                <a16:creationId xmlns:a16="http://schemas.microsoft.com/office/drawing/2014/main" id="{FA9A570E-9576-4609-A87F-0937846853A3}"/>
              </a:ext>
            </a:extLst>
          </p:cNvPr>
          <p:cNvSpPr/>
          <p:nvPr/>
        </p:nvSpPr>
        <p:spPr bwMode="auto">
          <a:xfrm>
            <a:off x="0" y="-80683"/>
            <a:ext cx="2623318" cy="1203857"/>
          </a:xfrm>
          <a:prstGeom prst="cloudCallout">
            <a:avLst>
              <a:gd name="adj1" fmla="val 26702"/>
              <a:gd name="adj2" fmla="val 87382"/>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AU" sz="1400">
                <a:gradFill>
                  <a:gsLst>
                    <a:gs pos="0">
                      <a:srgbClr val="FFFFFF"/>
                    </a:gs>
                    <a:gs pos="100000">
                      <a:srgbClr val="FFFFFF"/>
                    </a:gs>
                  </a:gsLst>
                  <a:lin ang="5400000" scaled="0"/>
                </a:gradFill>
                <a:ea typeface="Segoe UI" pitchFamily="34" charset="0"/>
                <a:cs typeface="Segoe UI" pitchFamily="34" charset="0"/>
              </a:rPr>
              <a:t>I can secure it up to PCI / IRAP protected ? </a:t>
            </a:r>
          </a:p>
        </p:txBody>
      </p:sp>
      <p:sp>
        <p:nvSpPr>
          <p:cNvPr id="9" name="Speech Bubble: Rectangle 8">
            <a:extLst>
              <a:ext uri="{FF2B5EF4-FFF2-40B4-BE49-F238E27FC236}">
                <a16:creationId xmlns:a16="http://schemas.microsoft.com/office/drawing/2014/main" id="{2780676E-EEEF-49AB-903B-5875CD21AB61}"/>
              </a:ext>
            </a:extLst>
          </p:cNvPr>
          <p:cNvSpPr/>
          <p:nvPr/>
        </p:nvSpPr>
        <p:spPr bwMode="auto">
          <a:xfrm>
            <a:off x="4143594" y="2900235"/>
            <a:ext cx="2144110" cy="1183235"/>
          </a:xfrm>
          <a:prstGeom prst="wedgeRectCallout">
            <a:avLst>
              <a:gd name="adj1" fmla="val -90614"/>
              <a:gd name="adj2" fmla="val -547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That sounds great. Let’s get the team together.</a:t>
            </a:r>
          </a:p>
        </p:txBody>
      </p:sp>
    </p:spTree>
    <p:extLst>
      <p:ext uri="{BB962C8B-B14F-4D97-AF65-F5344CB8AC3E}">
        <p14:creationId xmlns:p14="http://schemas.microsoft.com/office/powerpoint/2010/main" val="23972469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4"/>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5" name="TextBox 24">
            <a:extLst>
              <a:ext uri="{FF2B5EF4-FFF2-40B4-BE49-F238E27FC236}">
                <a16:creationId xmlns:a16="http://schemas.microsoft.com/office/drawing/2014/main" id="{A963A4B9-2843-4FBB-AC36-8F36E44B2A70}"/>
              </a:ext>
            </a:extLst>
          </p:cNvPr>
          <p:cNvSpPr txBox="1"/>
          <p:nvPr/>
        </p:nvSpPr>
        <p:spPr>
          <a:xfrm>
            <a:off x="3933090" y="599950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API Management </a:t>
            </a:r>
            <a:br>
              <a:rPr kumimoji="0" lang="en-AU" sz="1050" b="0" i="0" u="none" strike="noStrike" kern="1200" cap="none" spc="0" normalizeH="0" baseline="0" noProof="0">
                <a:ln>
                  <a:noFill/>
                </a:ln>
                <a:solidFill>
                  <a:srgbClr val="0078D4"/>
                </a:solidFill>
                <a:effectLst/>
                <a:uLnTx/>
                <a:uFillTx/>
                <a:latin typeface="Segoe UI"/>
                <a:ea typeface="+mn-ea"/>
                <a:cs typeface="+mn-cs"/>
              </a:rPr>
            </a:br>
            <a:r>
              <a:rPr kumimoji="0" lang="en-AU" sz="1050" b="0" i="0" u="none" strike="noStrike" kern="1200" cap="none" spc="0" normalizeH="0" baseline="0" noProof="0">
                <a:ln>
                  <a:noFill/>
                </a:ln>
                <a:solidFill>
                  <a:srgbClr val="0078D4"/>
                </a:solidFill>
                <a:effectLst/>
                <a:uLnTx/>
                <a:uFillTx/>
                <a:latin typeface="Segoe UI"/>
                <a:ea typeface="+mn-ea"/>
                <a:cs typeface="+mn-cs"/>
              </a:rPr>
              <a:t>Subnet</a:t>
            </a:r>
          </a:p>
        </p:txBody>
      </p:sp>
      <p:pic>
        <p:nvPicPr>
          <p:cNvPr id="1026" name="Picture 2" descr="Reference architecture for enterprise integration using queues and events">
            <a:extLst>
              <a:ext uri="{FF2B5EF4-FFF2-40B4-BE49-F238E27FC236}">
                <a16:creationId xmlns:a16="http://schemas.microsoft.com/office/drawing/2014/main" id="{422719BC-69D3-4FBC-A1F5-9C66AA7B0A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460" y="1263661"/>
            <a:ext cx="9477080" cy="50593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BFFE2EF-3369-46FA-8050-F165E2CC80A7}"/>
              </a:ext>
            </a:extLst>
          </p:cNvPr>
          <p:cNvSpPr txBox="1"/>
          <p:nvPr/>
        </p:nvSpPr>
        <p:spPr>
          <a:xfrm>
            <a:off x="2131423" y="6631841"/>
            <a:ext cx="8469085" cy="261610"/>
          </a:xfrm>
          <a:prstGeom prst="rect">
            <a:avLst/>
          </a:prstGeom>
          <a:noFill/>
        </p:spPr>
        <p:txBody>
          <a:bodyPr wrap="square">
            <a:spAutoFit/>
          </a:bodyPr>
          <a:lstStyle/>
          <a:p>
            <a:r>
              <a:rPr lang="en-AU" sz="1100"/>
              <a:t>https://docs.microsoft.com/en-us/azure/architecture/reference-architectures/enterprise-integration/queues-events</a:t>
            </a:r>
          </a:p>
        </p:txBody>
      </p:sp>
      <p:sp>
        <p:nvSpPr>
          <p:cNvPr id="4" name="Title 1">
            <a:extLst>
              <a:ext uri="{FF2B5EF4-FFF2-40B4-BE49-F238E27FC236}">
                <a16:creationId xmlns:a16="http://schemas.microsoft.com/office/drawing/2014/main" id="{25D4430F-B3D2-4D07-A2E4-4B4FCF643FA6}"/>
              </a:ext>
            </a:extLst>
          </p:cNvPr>
          <p:cNvSpPr txBox="1">
            <a:spLocks/>
          </p:cNvSpPr>
          <p:nvPr/>
        </p:nvSpPr>
        <p:spPr>
          <a:xfrm>
            <a:off x="586740" y="318717"/>
            <a:ext cx="11018520" cy="553998"/>
          </a:xfrm>
          <a:prstGeom prst="rect">
            <a:avLst/>
          </a:prstGeom>
        </p:spPr>
        <p:txBody>
          <a:bodyPr/>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r>
              <a:rPr lang="en-AU" sz="3200"/>
              <a:t>Enterprise Integration</a:t>
            </a:r>
          </a:p>
        </p:txBody>
      </p:sp>
    </p:spTree>
    <p:custDataLst>
      <p:tags r:id="rId1"/>
    </p:custDataLst>
    <p:extLst>
      <p:ext uri="{BB962C8B-B14F-4D97-AF65-F5344CB8AC3E}">
        <p14:creationId xmlns:p14="http://schemas.microsoft.com/office/powerpoint/2010/main" val="135197255"/>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AE3D6E3-3FC1-4610-8EAD-80FEC0516007}"/>
              </a:ext>
            </a:extLst>
          </p:cNvPr>
          <p:cNvSpPr/>
          <p:nvPr/>
        </p:nvSpPr>
        <p:spPr>
          <a:xfrm>
            <a:off x="5687553" y="3907788"/>
            <a:ext cx="1562413" cy="2078162"/>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41D3D0CC-2BA3-4E22-BFF0-A61E79F30AC3}"/>
              </a:ext>
            </a:extLst>
          </p:cNvPr>
          <p:cNvSpPr/>
          <p:nvPr/>
        </p:nvSpPr>
        <p:spPr>
          <a:xfrm>
            <a:off x="7784493" y="2585114"/>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6A40CEED-140B-4215-A5DD-87415D52C899}"/>
              </a:ext>
            </a:extLst>
          </p:cNvPr>
          <p:cNvSpPr/>
          <p:nvPr/>
        </p:nvSpPr>
        <p:spPr>
          <a:xfrm>
            <a:off x="2561360" y="3917108"/>
            <a:ext cx="1322427"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E5F2414-97FD-4096-9C81-D21B30A8013E}"/>
              </a:ext>
            </a:extLst>
          </p:cNvPr>
          <p:cNvSpPr/>
          <p:nvPr/>
        </p:nvSpPr>
        <p:spPr>
          <a:xfrm>
            <a:off x="4018740" y="3907788"/>
            <a:ext cx="1562413"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50D3D8CF-83CC-495E-9EDF-09A35429E52A}"/>
              </a:ext>
            </a:extLst>
          </p:cNvPr>
          <p:cNvSpPr/>
          <p:nvPr/>
        </p:nvSpPr>
        <p:spPr>
          <a:xfrm>
            <a:off x="4663878" y="872049"/>
            <a:ext cx="4526071" cy="1276419"/>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785661"/>
            <a:ext cx="7093605" cy="5704594"/>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C183C22D-6802-4FE6-9368-854243A0DC94}"/>
              </a:ext>
            </a:extLst>
          </p:cNvPr>
          <p:cNvSpPr txBox="1"/>
          <p:nvPr/>
        </p:nvSpPr>
        <p:spPr>
          <a:xfrm>
            <a:off x="5699679" y="3904446"/>
            <a:ext cx="142394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50000"/>
                    <a:lumOff val="50000"/>
                  </a:schemeClr>
                </a:solidFill>
                <a:effectLst/>
                <a:uLnTx/>
                <a:uFillTx/>
                <a:latin typeface="Segoe UI"/>
                <a:ea typeface="+mn-ea"/>
                <a:cs typeface="+mn-cs"/>
              </a:rPr>
              <a:t>Private App Service</a:t>
            </a:r>
          </a:p>
        </p:txBody>
      </p:sp>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4283" y="2506432"/>
            <a:ext cx="380363" cy="380363"/>
          </a:xfrm>
          <a:prstGeom prst="rect">
            <a:avLst/>
          </a:prstGeom>
        </p:spPr>
      </p:pic>
      <p:pic>
        <p:nvPicPr>
          <p:cNvPr id="21" name="Graphic 20">
            <a:extLst>
              <a:ext uri="{FF2B5EF4-FFF2-40B4-BE49-F238E27FC236}">
                <a16:creationId xmlns:a16="http://schemas.microsoft.com/office/drawing/2014/main" id="{BC9A83ED-D9A0-45BA-9BD3-03B536CD0D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8914" y="4777164"/>
            <a:ext cx="360000" cy="360000"/>
          </a:xfrm>
          <a:prstGeom prst="rect">
            <a:avLst/>
          </a:prstGeom>
          <a:effectLst>
            <a:outerShdw blurRad="50800" dist="38100" dir="5400000" algn="t" rotWithShape="0">
              <a:prstClr val="black">
                <a:alpha val="40000"/>
              </a:prstClr>
            </a:outerShdw>
          </a:effectLst>
        </p:spPr>
      </p:pic>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pic>
        <p:nvPicPr>
          <p:cNvPr id="36" name="Graphic 35">
            <a:extLst>
              <a:ext uri="{FF2B5EF4-FFF2-40B4-BE49-F238E27FC236}">
                <a16:creationId xmlns:a16="http://schemas.microsoft.com/office/drawing/2014/main" id="{08DC6515-6EAD-4E8D-8481-49E6F879D2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32239" y="1660453"/>
            <a:ext cx="324000" cy="297000"/>
          </a:xfrm>
          <a:prstGeom prst="rect">
            <a:avLst/>
          </a:prstGeom>
          <a:effectLst>
            <a:outerShdw blurRad="50800" dist="38100" dir="5400000" algn="t" rotWithShape="0">
              <a:prstClr val="black">
                <a:alpha val="40000"/>
              </a:prstClr>
            </a:outerShdw>
          </a:effectLst>
        </p:spPr>
      </p:pic>
      <p:pic>
        <p:nvPicPr>
          <p:cNvPr id="52" name="Graphic 51">
            <a:extLst>
              <a:ext uri="{FF2B5EF4-FFF2-40B4-BE49-F238E27FC236}">
                <a16:creationId xmlns:a16="http://schemas.microsoft.com/office/drawing/2014/main" id="{2EED29DE-E83F-4B69-ACCB-578DD15C420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48337" y="1011544"/>
            <a:ext cx="324000" cy="324000"/>
          </a:xfrm>
          <a:prstGeom prst="rect">
            <a:avLst/>
          </a:prstGeom>
          <a:effectLst>
            <a:outerShdw blurRad="50800" dist="38100" dir="5400000" algn="t" rotWithShape="0">
              <a:prstClr val="black">
                <a:alpha val="40000"/>
              </a:prstClr>
            </a:outerShdw>
          </a:effectLst>
        </p:spPr>
      </p:pic>
      <p:sp>
        <p:nvSpPr>
          <p:cNvPr id="90" name="TextBox 89">
            <a:extLst>
              <a:ext uri="{FF2B5EF4-FFF2-40B4-BE49-F238E27FC236}">
                <a16:creationId xmlns:a16="http://schemas.microsoft.com/office/drawing/2014/main" id="{4C0482FD-43C9-435B-A43D-4EABE4EC4A89}"/>
              </a:ext>
            </a:extLst>
          </p:cNvPr>
          <p:cNvSpPr txBox="1"/>
          <p:nvPr/>
        </p:nvSpPr>
        <p:spPr>
          <a:xfrm>
            <a:off x="6134236" y="4775439"/>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Functions</a:t>
            </a:r>
          </a:p>
        </p:txBody>
      </p:sp>
      <p:sp>
        <p:nvSpPr>
          <p:cNvPr id="96" name="TextBox 95">
            <a:extLst>
              <a:ext uri="{FF2B5EF4-FFF2-40B4-BE49-F238E27FC236}">
                <a16:creationId xmlns:a16="http://schemas.microsoft.com/office/drawing/2014/main" id="{540E8CC1-5593-41F0-A6E9-15D3FC2A206F}"/>
              </a:ext>
            </a:extLst>
          </p:cNvPr>
          <p:cNvSpPr txBox="1"/>
          <p:nvPr/>
        </p:nvSpPr>
        <p:spPr>
          <a:xfrm>
            <a:off x="8114868" y="1065862"/>
            <a:ext cx="1029407" cy="25391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98" name="TextBox 97">
            <a:extLst>
              <a:ext uri="{FF2B5EF4-FFF2-40B4-BE49-F238E27FC236}">
                <a16:creationId xmlns:a16="http://schemas.microsoft.com/office/drawing/2014/main" id="{B4F04A1A-B8A6-410C-9369-DABC160925FD}"/>
              </a:ext>
            </a:extLst>
          </p:cNvPr>
          <p:cNvSpPr txBox="1"/>
          <p:nvPr/>
        </p:nvSpPr>
        <p:spPr>
          <a:xfrm>
            <a:off x="8117222" y="171752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sp>
        <p:nvSpPr>
          <p:cNvPr id="3" name="Rectangle 2">
            <a:extLst>
              <a:ext uri="{FF2B5EF4-FFF2-40B4-BE49-F238E27FC236}">
                <a16:creationId xmlns:a16="http://schemas.microsoft.com/office/drawing/2014/main" id="{F5FE77CA-587F-446B-862F-4E554DE8B329}"/>
              </a:ext>
            </a:extLst>
          </p:cNvPr>
          <p:cNvSpPr/>
          <p:nvPr/>
        </p:nvSpPr>
        <p:spPr>
          <a:xfrm>
            <a:off x="2455326" y="2426515"/>
            <a:ext cx="6737283" cy="3974285"/>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918943" y="2562666"/>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a:t>
            </a:r>
          </a:p>
        </p:txBody>
      </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0" name="TextBox 69">
            <a:extLst>
              <a:ext uri="{FF2B5EF4-FFF2-40B4-BE49-F238E27FC236}">
                <a16:creationId xmlns:a16="http://schemas.microsoft.com/office/drawing/2014/main" id="{D63E17BD-F473-4F0D-B2DC-FDCEBFF331A1}"/>
              </a:ext>
            </a:extLst>
          </p:cNvPr>
          <p:cNvSpPr txBox="1"/>
          <p:nvPr/>
        </p:nvSpPr>
        <p:spPr>
          <a:xfrm>
            <a:off x="2719606" y="4957788"/>
            <a:ext cx="93867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75000"/>
                    <a:lumOff val="25000"/>
                  </a:schemeClr>
                </a:solidFill>
                <a:effectLst/>
                <a:uLnTx/>
                <a:uFillTx/>
                <a:latin typeface="Segoe UI"/>
                <a:ea typeface="+mn-ea"/>
                <a:cs typeface="+mn-cs"/>
              </a:rPr>
              <a:t>Application Gateway</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12"/>
          <a:stretch>
            <a:fillRect/>
          </a:stretch>
        </p:blipFill>
        <p:spPr>
          <a:xfrm>
            <a:off x="2951449" y="4496545"/>
            <a:ext cx="505492" cy="505492"/>
          </a:xfrm>
          <a:prstGeom prst="rect">
            <a:avLst/>
          </a:prstGeom>
        </p:spPr>
      </p:pic>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13"/>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026617" y="3470088"/>
            <a:ext cx="2017361"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84A7D4A1-3F38-466B-AD93-BBEA00072A88}"/>
              </a:ext>
            </a:extLst>
          </p:cNvPr>
          <p:cNvSpPr txBox="1"/>
          <p:nvPr/>
        </p:nvSpPr>
        <p:spPr>
          <a:xfrm>
            <a:off x="5616200" y="6010277"/>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App Service Environment Subnet</a:t>
            </a:r>
          </a:p>
        </p:txBody>
      </p:sp>
      <p:pic>
        <p:nvPicPr>
          <p:cNvPr id="93" name="Picture 92">
            <a:extLst>
              <a:ext uri="{FF2B5EF4-FFF2-40B4-BE49-F238E27FC236}">
                <a16:creationId xmlns:a16="http://schemas.microsoft.com/office/drawing/2014/main" id="{7B6927D6-589E-4C8C-B4CE-45360661C57D}"/>
              </a:ext>
            </a:extLst>
          </p:cNvPr>
          <p:cNvPicPr>
            <a:picLocks noChangeAspect="1"/>
          </p:cNvPicPr>
          <p:nvPr/>
        </p:nvPicPr>
        <p:blipFill>
          <a:blip r:embed="rId14"/>
          <a:stretch>
            <a:fillRect/>
          </a:stretch>
        </p:blipFill>
        <p:spPr>
          <a:xfrm>
            <a:off x="8006759" y="2735041"/>
            <a:ext cx="324000" cy="300437"/>
          </a:xfrm>
          <a:prstGeom prst="rect">
            <a:avLst/>
          </a:prstGeom>
        </p:spPr>
      </p:pic>
      <p:sp>
        <p:nvSpPr>
          <p:cNvPr id="95" name="TextBox 94">
            <a:extLst>
              <a:ext uri="{FF2B5EF4-FFF2-40B4-BE49-F238E27FC236}">
                <a16:creationId xmlns:a16="http://schemas.microsoft.com/office/drawing/2014/main" id="{5114DB39-D4A5-4479-9B70-A670A5959F32}"/>
              </a:ext>
            </a:extLst>
          </p:cNvPr>
          <p:cNvSpPr txBox="1"/>
          <p:nvPr/>
        </p:nvSpPr>
        <p:spPr>
          <a:xfrm>
            <a:off x="7814855" y="3084468"/>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Endpoints</a:t>
            </a: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327911" y="4765029"/>
            <a:ext cx="698706"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2A48505-ACC6-4E68-B3F0-F22447A9F913}"/>
              </a:ext>
            </a:extLst>
          </p:cNvPr>
          <p:cNvPicPr>
            <a:picLocks noChangeAspect="1"/>
          </p:cNvPicPr>
          <p:nvPr/>
        </p:nvPicPr>
        <p:blipFill>
          <a:blip r:embed="rId14"/>
          <a:stretch>
            <a:fillRect/>
          </a:stretch>
        </p:blipFill>
        <p:spPr>
          <a:xfrm>
            <a:off x="8437213" y="2738975"/>
            <a:ext cx="324000" cy="300437"/>
          </a:xfrm>
          <a:prstGeom prst="rect">
            <a:avLst/>
          </a:prstGeom>
        </p:spPr>
      </p:pic>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215434" y="57051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1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141986" y="57468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1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294386" y="58992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1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446786" y="60516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367834" y="58575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520234" y="60099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17"/>
          <a:stretch>
            <a:fillRect/>
          </a:stretch>
        </p:blipFill>
        <p:spPr>
          <a:xfrm>
            <a:off x="2114253" y="4513632"/>
            <a:ext cx="468000" cy="468000"/>
          </a:xfrm>
          <a:prstGeom prst="rect">
            <a:avLst/>
          </a:prstGeom>
        </p:spPr>
      </p:pic>
      <p:cxnSp>
        <p:nvCxnSpPr>
          <p:cNvPr id="85" name="Connector: Elbow 84">
            <a:extLst>
              <a:ext uri="{FF2B5EF4-FFF2-40B4-BE49-F238E27FC236}">
                <a16:creationId xmlns:a16="http://schemas.microsoft.com/office/drawing/2014/main" id="{E6AC7213-8665-4CBC-AB38-AA8A769B9A53}"/>
              </a:ext>
            </a:extLst>
          </p:cNvPr>
          <p:cNvCxnSpPr>
            <a:cxnSpLocks/>
            <a:stCxn id="10" idx="3"/>
            <a:endCxn id="72" idx="1"/>
          </p:cNvCxnSpPr>
          <p:nvPr/>
        </p:nvCxnSpPr>
        <p:spPr>
          <a:xfrm>
            <a:off x="2582253" y="4747632"/>
            <a:ext cx="369196" cy="1659"/>
          </a:xfrm>
          <a:prstGeom prst="bentConnector3">
            <a:avLst>
              <a:gd name="adj1" fmla="val 50000"/>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4005CFB-98D7-4AA4-BFED-C8FD4481E314}"/>
              </a:ext>
            </a:extLst>
          </p:cNvPr>
          <p:cNvSpPr txBox="1"/>
          <p:nvPr/>
        </p:nvSpPr>
        <p:spPr>
          <a:xfrm>
            <a:off x="2366514" y="5920205"/>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App Gateway Subnet</a:t>
            </a:r>
          </a:p>
        </p:txBody>
      </p:sp>
      <p:sp>
        <p:nvSpPr>
          <p:cNvPr id="25" name="TextBox 24">
            <a:extLst>
              <a:ext uri="{FF2B5EF4-FFF2-40B4-BE49-F238E27FC236}">
                <a16:creationId xmlns:a16="http://schemas.microsoft.com/office/drawing/2014/main" id="{A963A4B9-2843-4FBB-AC36-8F36E44B2A70}"/>
              </a:ext>
            </a:extLst>
          </p:cNvPr>
          <p:cNvSpPr txBox="1"/>
          <p:nvPr/>
        </p:nvSpPr>
        <p:spPr>
          <a:xfrm>
            <a:off x="3933090" y="599950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API Management </a:t>
            </a:r>
            <a:br>
              <a:rPr kumimoji="0" lang="en-AU" sz="1050" b="0" i="0" u="none" strike="noStrike" kern="1200" cap="none" spc="0" normalizeH="0" baseline="0" noProof="0">
                <a:ln>
                  <a:noFill/>
                </a:ln>
                <a:solidFill>
                  <a:srgbClr val="0078D4"/>
                </a:solidFill>
                <a:effectLst/>
                <a:uLnTx/>
                <a:uFillTx/>
                <a:latin typeface="Segoe UI"/>
                <a:ea typeface="+mn-ea"/>
                <a:cs typeface="+mn-cs"/>
              </a:rPr>
            </a:br>
            <a:r>
              <a:rPr kumimoji="0" lang="en-AU" sz="1050" b="0" i="0" u="none" strike="noStrike" kern="1200" cap="none" spc="0" normalizeH="0" baseline="0" noProof="0">
                <a:ln>
                  <a:noFill/>
                </a:ln>
                <a:solidFill>
                  <a:srgbClr val="0078D4"/>
                </a:solidFill>
                <a:effectLst/>
                <a:uLnTx/>
                <a:uFillTx/>
                <a:latin typeface="Segoe UI"/>
                <a:ea typeface="+mn-ea"/>
                <a:cs typeface="+mn-cs"/>
              </a:rPr>
              <a:t>Subnet</a:t>
            </a:r>
          </a:p>
        </p:txBody>
      </p:sp>
      <p:sp>
        <p:nvSpPr>
          <p:cNvPr id="26" name="TextBox 25">
            <a:extLst>
              <a:ext uri="{FF2B5EF4-FFF2-40B4-BE49-F238E27FC236}">
                <a16:creationId xmlns:a16="http://schemas.microsoft.com/office/drawing/2014/main" id="{39895431-FA03-4F7D-8828-92DC2C42DE25}"/>
              </a:ext>
            </a:extLst>
          </p:cNvPr>
          <p:cNvSpPr txBox="1"/>
          <p:nvPr/>
        </p:nvSpPr>
        <p:spPr>
          <a:xfrm>
            <a:off x="7598897" y="3396394"/>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Private Link Subnet</a:t>
            </a:r>
          </a:p>
        </p:txBody>
      </p:sp>
      <p:sp>
        <p:nvSpPr>
          <p:cNvPr id="29" name="TextBox 28">
            <a:extLst>
              <a:ext uri="{FF2B5EF4-FFF2-40B4-BE49-F238E27FC236}">
                <a16:creationId xmlns:a16="http://schemas.microsoft.com/office/drawing/2014/main" id="{60EBA38B-2304-4AB9-AF50-C9C43064DA7C}"/>
              </a:ext>
            </a:extLst>
          </p:cNvPr>
          <p:cNvSpPr txBox="1"/>
          <p:nvPr/>
        </p:nvSpPr>
        <p:spPr>
          <a:xfrm>
            <a:off x="298743" y="5644856"/>
            <a:ext cx="20689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04040"/>
                </a:solidFill>
                <a:effectLst/>
                <a:uLnTx/>
                <a:uFillTx/>
                <a:latin typeface="Segoe UI Semibold"/>
                <a:ea typeface="+mn-ea"/>
                <a:cs typeface="+mn-cs"/>
              </a:rPr>
              <a:t>Isolated PaaS Application</a:t>
            </a:r>
          </a:p>
        </p:txBody>
      </p:sp>
      <p:pic>
        <p:nvPicPr>
          <p:cNvPr id="111" name="Picture 110">
            <a:extLst>
              <a:ext uri="{FF2B5EF4-FFF2-40B4-BE49-F238E27FC236}">
                <a16:creationId xmlns:a16="http://schemas.microsoft.com/office/drawing/2014/main" id="{49E0C543-84B4-4798-A5ED-55C414A375E3}"/>
              </a:ext>
            </a:extLst>
          </p:cNvPr>
          <p:cNvPicPr>
            <a:picLocks noChangeAspect="1"/>
          </p:cNvPicPr>
          <p:nvPr/>
        </p:nvPicPr>
        <p:blipFill>
          <a:blip r:embed="rId13"/>
          <a:stretch>
            <a:fillRect/>
          </a:stretch>
        </p:blipFill>
        <p:spPr>
          <a:xfrm>
            <a:off x="5692356" y="5191104"/>
            <a:ext cx="542313" cy="385412"/>
          </a:xfrm>
          <a:prstGeom prst="rect">
            <a:avLst/>
          </a:prstGeom>
        </p:spPr>
      </p:pic>
      <p:cxnSp>
        <p:nvCxnSpPr>
          <p:cNvPr id="79" name="Straight Arrow Connector 78">
            <a:extLst>
              <a:ext uri="{FF2B5EF4-FFF2-40B4-BE49-F238E27FC236}">
                <a16:creationId xmlns:a16="http://schemas.microsoft.com/office/drawing/2014/main" id="{8FEC3411-EC5F-4586-B4BD-995E17120DFC}"/>
              </a:ext>
            </a:extLst>
          </p:cNvPr>
          <p:cNvCxnSpPr>
            <a:cxnSpLocks/>
            <a:stCxn id="91" idx="0"/>
          </p:cNvCxnSpPr>
          <p:nvPr/>
        </p:nvCxnSpPr>
        <p:spPr>
          <a:xfrm flipV="1">
            <a:off x="8458484" y="2129986"/>
            <a:ext cx="0" cy="455128"/>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31F0189B-9079-453E-9362-64C11367A09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92944" y="4460675"/>
            <a:ext cx="325692" cy="325692"/>
          </a:xfrm>
          <a:prstGeom prst="rect">
            <a:avLst/>
          </a:prstGeom>
        </p:spPr>
      </p:pic>
      <p:pic>
        <p:nvPicPr>
          <p:cNvPr id="11" name="Picture 10">
            <a:extLst>
              <a:ext uri="{FF2B5EF4-FFF2-40B4-BE49-F238E27FC236}">
                <a16:creationId xmlns:a16="http://schemas.microsoft.com/office/drawing/2014/main" id="{9CC9DF21-F175-41B1-9EC7-154084743680}"/>
              </a:ext>
            </a:extLst>
          </p:cNvPr>
          <p:cNvPicPr>
            <a:picLocks noChangeAspect="1"/>
          </p:cNvPicPr>
          <p:nvPr/>
        </p:nvPicPr>
        <p:blipFill>
          <a:blip r:embed="rId20"/>
          <a:stretch>
            <a:fillRect/>
          </a:stretch>
        </p:blipFill>
        <p:spPr>
          <a:xfrm>
            <a:off x="10367834" y="3629776"/>
            <a:ext cx="1158487" cy="781061"/>
          </a:xfrm>
          <a:prstGeom prst="rect">
            <a:avLst/>
          </a:prstGeom>
        </p:spPr>
      </p:pic>
      <p:pic>
        <p:nvPicPr>
          <p:cNvPr id="16" name="Graphic 15">
            <a:extLst>
              <a:ext uri="{FF2B5EF4-FFF2-40B4-BE49-F238E27FC236}">
                <a16:creationId xmlns:a16="http://schemas.microsoft.com/office/drawing/2014/main" id="{FB52801A-02FF-4DA4-B089-EAD41E1C87B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090054" y="1025361"/>
            <a:ext cx="360000" cy="360000"/>
          </a:xfrm>
          <a:prstGeom prst="rect">
            <a:avLst/>
          </a:prstGeom>
        </p:spPr>
      </p:pic>
      <p:sp>
        <p:nvSpPr>
          <p:cNvPr id="17" name="TextBox 16">
            <a:extLst>
              <a:ext uri="{FF2B5EF4-FFF2-40B4-BE49-F238E27FC236}">
                <a16:creationId xmlns:a16="http://schemas.microsoft.com/office/drawing/2014/main" id="{7EFE7CB0-A054-44D5-BBEF-1273B466D438}"/>
              </a:ext>
            </a:extLst>
          </p:cNvPr>
          <p:cNvSpPr txBox="1"/>
          <p:nvPr/>
        </p:nvSpPr>
        <p:spPr>
          <a:xfrm>
            <a:off x="5370299" y="1065862"/>
            <a:ext cx="983323" cy="253916"/>
          </a:xfrm>
          <a:prstGeom prst="rect">
            <a:avLst/>
          </a:prstGeom>
          <a:noFill/>
        </p:spPr>
        <p:txBody>
          <a:bodyPr wrap="square" lIns="91440" tIns="45720" rIns="91440" bIns="45720" rtlCol="0" anchor="t">
            <a:spAutoFit/>
          </a:bodyPr>
          <a:lstStyle/>
          <a:p>
            <a:r>
              <a:rPr lang="en-AU" sz="1050">
                <a:solidFill>
                  <a:srgbClr val="404040"/>
                </a:solidFill>
              </a:rPr>
              <a:t>Service Bus</a:t>
            </a:r>
          </a:p>
        </p:txBody>
      </p:sp>
      <p:sp>
        <p:nvSpPr>
          <p:cNvPr id="99" name="Rectangle 98">
            <a:extLst>
              <a:ext uri="{FF2B5EF4-FFF2-40B4-BE49-F238E27FC236}">
                <a16:creationId xmlns:a16="http://schemas.microsoft.com/office/drawing/2014/main" id="{3573CECA-FE00-4100-A5BE-906C3917257B}"/>
              </a:ext>
            </a:extLst>
          </p:cNvPr>
          <p:cNvSpPr/>
          <p:nvPr/>
        </p:nvSpPr>
        <p:spPr>
          <a:xfrm>
            <a:off x="5699981" y="2605445"/>
            <a:ext cx="1562413"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02A31E1D-AEE0-409B-8569-8D86F516961F}"/>
              </a:ext>
            </a:extLst>
          </p:cNvPr>
          <p:cNvSpPr txBox="1"/>
          <p:nvPr/>
        </p:nvSpPr>
        <p:spPr>
          <a:xfrm>
            <a:off x="5526157" y="3453221"/>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SQL MI Subnet</a:t>
            </a:r>
          </a:p>
        </p:txBody>
      </p:sp>
      <p:pic>
        <p:nvPicPr>
          <p:cNvPr id="34" name="Picture 33">
            <a:extLst>
              <a:ext uri="{FF2B5EF4-FFF2-40B4-BE49-F238E27FC236}">
                <a16:creationId xmlns:a16="http://schemas.microsoft.com/office/drawing/2014/main" id="{4CBD58C0-CBB8-450C-8A57-48BAD6061944}"/>
              </a:ext>
            </a:extLst>
          </p:cNvPr>
          <p:cNvPicPr>
            <a:picLocks noChangeAspect="1"/>
          </p:cNvPicPr>
          <p:nvPr/>
        </p:nvPicPr>
        <p:blipFill>
          <a:blip r:embed="rId23"/>
          <a:stretch>
            <a:fillRect/>
          </a:stretch>
        </p:blipFill>
        <p:spPr>
          <a:xfrm>
            <a:off x="5750914" y="4323523"/>
            <a:ext cx="396000" cy="396000"/>
          </a:xfrm>
          <a:prstGeom prst="rect">
            <a:avLst/>
          </a:prstGeom>
        </p:spPr>
      </p:pic>
      <p:sp>
        <p:nvSpPr>
          <p:cNvPr id="105" name="TextBox 104">
            <a:extLst>
              <a:ext uri="{FF2B5EF4-FFF2-40B4-BE49-F238E27FC236}">
                <a16:creationId xmlns:a16="http://schemas.microsoft.com/office/drawing/2014/main" id="{37FE7A35-4356-43CB-AF83-12D5A03FAE4E}"/>
              </a:ext>
            </a:extLst>
          </p:cNvPr>
          <p:cNvSpPr txBox="1"/>
          <p:nvPr/>
        </p:nvSpPr>
        <p:spPr>
          <a:xfrm>
            <a:off x="6119659" y="4389178"/>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Web APIs</a:t>
            </a:r>
          </a:p>
        </p:txBody>
      </p:sp>
      <p:pic>
        <p:nvPicPr>
          <p:cNvPr id="37" name="Picture 36">
            <a:extLst>
              <a:ext uri="{FF2B5EF4-FFF2-40B4-BE49-F238E27FC236}">
                <a16:creationId xmlns:a16="http://schemas.microsoft.com/office/drawing/2014/main" id="{ECBDE92C-DEF9-4991-9DCE-622CE138F52A}"/>
              </a:ext>
            </a:extLst>
          </p:cNvPr>
          <p:cNvPicPr>
            <a:picLocks noChangeAspect="1"/>
          </p:cNvPicPr>
          <p:nvPr/>
        </p:nvPicPr>
        <p:blipFill>
          <a:blip r:embed="rId24"/>
          <a:stretch>
            <a:fillRect/>
          </a:stretch>
        </p:blipFill>
        <p:spPr>
          <a:xfrm>
            <a:off x="5792010" y="2798568"/>
            <a:ext cx="324000" cy="420780"/>
          </a:xfrm>
          <a:prstGeom prst="rect">
            <a:avLst/>
          </a:prstGeom>
        </p:spPr>
      </p:pic>
      <p:sp>
        <p:nvSpPr>
          <p:cNvPr id="106" name="TextBox 105">
            <a:extLst>
              <a:ext uri="{FF2B5EF4-FFF2-40B4-BE49-F238E27FC236}">
                <a16:creationId xmlns:a16="http://schemas.microsoft.com/office/drawing/2014/main" id="{1E767477-D9AE-4919-B56D-A716D2F86693}"/>
              </a:ext>
            </a:extLst>
          </p:cNvPr>
          <p:cNvSpPr txBox="1"/>
          <p:nvPr/>
        </p:nvSpPr>
        <p:spPr>
          <a:xfrm>
            <a:off x="6163272" y="2743795"/>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SQL</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Managed</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Instance</a:t>
            </a:r>
          </a:p>
        </p:txBody>
      </p:sp>
      <p:pic>
        <p:nvPicPr>
          <p:cNvPr id="39" name="Picture 38">
            <a:extLst>
              <a:ext uri="{FF2B5EF4-FFF2-40B4-BE49-F238E27FC236}">
                <a16:creationId xmlns:a16="http://schemas.microsoft.com/office/drawing/2014/main" id="{70D39DFA-DAD9-4240-BF64-A9AFFCD762B4}"/>
              </a:ext>
            </a:extLst>
          </p:cNvPr>
          <p:cNvPicPr>
            <a:picLocks noChangeAspect="1"/>
          </p:cNvPicPr>
          <p:nvPr/>
        </p:nvPicPr>
        <p:blipFill>
          <a:blip r:embed="rId25"/>
          <a:stretch>
            <a:fillRect/>
          </a:stretch>
        </p:blipFill>
        <p:spPr>
          <a:xfrm>
            <a:off x="6454683" y="1617703"/>
            <a:ext cx="324000" cy="375158"/>
          </a:xfrm>
          <a:prstGeom prst="rect">
            <a:avLst/>
          </a:prstGeom>
        </p:spPr>
      </p:pic>
      <p:sp>
        <p:nvSpPr>
          <p:cNvPr id="40" name="TextBox 39">
            <a:extLst>
              <a:ext uri="{FF2B5EF4-FFF2-40B4-BE49-F238E27FC236}">
                <a16:creationId xmlns:a16="http://schemas.microsoft.com/office/drawing/2014/main" id="{4D9DB434-821C-41AA-96C4-D43C1DEDC16C}"/>
              </a:ext>
            </a:extLst>
          </p:cNvPr>
          <p:cNvSpPr txBox="1"/>
          <p:nvPr/>
        </p:nvSpPr>
        <p:spPr>
          <a:xfrm>
            <a:off x="6746573" y="1740726"/>
            <a:ext cx="983323" cy="253916"/>
          </a:xfrm>
          <a:prstGeom prst="rect">
            <a:avLst/>
          </a:prstGeom>
          <a:noFill/>
        </p:spPr>
        <p:txBody>
          <a:bodyPr wrap="square" lIns="91440" tIns="45720" rIns="91440" bIns="45720" rtlCol="0" anchor="t">
            <a:spAutoFit/>
          </a:bodyPr>
          <a:lstStyle/>
          <a:p>
            <a:r>
              <a:rPr lang="en-AU" sz="1050">
                <a:solidFill>
                  <a:srgbClr val="404040"/>
                </a:solidFill>
              </a:rPr>
              <a:t>Data Factory</a:t>
            </a:r>
          </a:p>
        </p:txBody>
      </p:sp>
      <p:sp>
        <p:nvSpPr>
          <p:cNvPr id="108" name="TextBox 107">
            <a:extLst>
              <a:ext uri="{FF2B5EF4-FFF2-40B4-BE49-F238E27FC236}">
                <a16:creationId xmlns:a16="http://schemas.microsoft.com/office/drawing/2014/main" id="{A12BD790-4779-4BF6-A708-48D3CC7C4C64}"/>
              </a:ext>
            </a:extLst>
          </p:cNvPr>
          <p:cNvSpPr txBox="1"/>
          <p:nvPr/>
        </p:nvSpPr>
        <p:spPr>
          <a:xfrm>
            <a:off x="6183081" y="5256852"/>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pic>
        <p:nvPicPr>
          <p:cNvPr id="13" name="Picture 12">
            <a:extLst>
              <a:ext uri="{FF2B5EF4-FFF2-40B4-BE49-F238E27FC236}">
                <a16:creationId xmlns:a16="http://schemas.microsoft.com/office/drawing/2014/main" id="{1BF9D860-17A2-4256-87A6-541849536AAA}"/>
              </a:ext>
            </a:extLst>
          </p:cNvPr>
          <p:cNvPicPr>
            <a:picLocks noChangeAspect="1"/>
          </p:cNvPicPr>
          <p:nvPr/>
        </p:nvPicPr>
        <p:blipFill>
          <a:blip r:embed="rId26"/>
          <a:stretch>
            <a:fillRect/>
          </a:stretch>
        </p:blipFill>
        <p:spPr>
          <a:xfrm>
            <a:off x="5102394" y="1661803"/>
            <a:ext cx="396000" cy="355956"/>
          </a:xfrm>
          <a:prstGeom prst="rect">
            <a:avLst/>
          </a:prstGeom>
        </p:spPr>
      </p:pic>
      <p:sp>
        <p:nvSpPr>
          <p:cNvPr id="14" name="TextBox 13">
            <a:extLst>
              <a:ext uri="{FF2B5EF4-FFF2-40B4-BE49-F238E27FC236}">
                <a16:creationId xmlns:a16="http://schemas.microsoft.com/office/drawing/2014/main" id="{0469D0A5-C77D-4CA9-A04C-ED6ED9B421F3}"/>
              </a:ext>
            </a:extLst>
          </p:cNvPr>
          <p:cNvSpPr txBox="1"/>
          <p:nvPr/>
        </p:nvSpPr>
        <p:spPr>
          <a:xfrm>
            <a:off x="5457188" y="1701422"/>
            <a:ext cx="983323" cy="253916"/>
          </a:xfrm>
          <a:prstGeom prst="rect">
            <a:avLst/>
          </a:prstGeom>
          <a:noFill/>
        </p:spPr>
        <p:txBody>
          <a:bodyPr wrap="square" lIns="91440" tIns="45720" rIns="91440" bIns="45720" rtlCol="0" anchor="t">
            <a:spAutoFit/>
          </a:bodyPr>
          <a:lstStyle/>
          <a:p>
            <a:r>
              <a:rPr lang="en-AU" sz="1050">
                <a:solidFill>
                  <a:srgbClr val="404040"/>
                </a:solidFill>
              </a:rPr>
              <a:t>Event Grid</a:t>
            </a:r>
          </a:p>
        </p:txBody>
      </p:sp>
      <p:grpSp>
        <p:nvGrpSpPr>
          <p:cNvPr id="77" name="Group 76">
            <a:extLst>
              <a:ext uri="{FF2B5EF4-FFF2-40B4-BE49-F238E27FC236}">
                <a16:creationId xmlns:a16="http://schemas.microsoft.com/office/drawing/2014/main" id="{5D0C6F8A-E612-4D69-995D-27D5F9D3A895}"/>
              </a:ext>
            </a:extLst>
          </p:cNvPr>
          <p:cNvGrpSpPr/>
          <p:nvPr/>
        </p:nvGrpSpPr>
        <p:grpSpPr>
          <a:xfrm>
            <a:off x="4128298" y="4672686"/>
            <a:ext cx="1316614" cy="489187"/>
            <a:chOff x="4669589" y="1486483"/>
            <a:chExt cx="1316614" cy="489187"/>
          </a:xfrm>
        </p:grpSpPr>
        <p:pic>
          <p:nvPicPr>
            <p:cNvPr id="80" name="Graphic 79">
              <a:extLst>
                <a:ext uri="{FF2B5EF4-FFF2-40B4-BE49-F238E27FC236}">
                  <a16:creationId xmlns:a16="http://schemas.microsoft.com/office/drawing/2014/main" id="{B4BF25E8-1593-44CC-80A1-B9AD2DDA764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82" name="TextBox 81">
              <a:extLst>
                <a:ext uri="{FF2B5EF4-FFF2-40B4-BE49-F238E27FC236}">
                  <a16:creationId xmlns:a16="http://schemas.microsoft.com/office/drawing/2014/main" id="{350C0426-518D-4A3A-B359-EC5EF2AE581A}"/>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83" name="TextBox 82">
            <a:extLst>
              <a:ext uri="{FF2B5EF4-FFF2-40B4-BE49-F238E27FC236}">
                <a16:creationId xmlns:a16="http://schemas.microsoft.com/office/drawing/2014/main" id="{55429C4C-C3B8-459E-861D-E0040B26D25D}"/>
              </a:ext>
            </a:extLst>
          </p:cNvPr>
          <p:cNvSpPr txBox="1"/>
          <p:nvPr/>
        </p:nvSpPr>
        <p:spPr>
          <a:xfrm>
            <a:off x="3977771" y="3893022"/>
            <a:ext cx="1423941" cy="415498"/>
          </a:xfrm>
          <a:prstGeom prst="rect">
            <a:avLst/>
          </a:prstGeom>
          <a:noFill/>
        </p:spPr>
        <p:txBody>
          <a:bodyPr wrap="square" rtlCol="0">
            <a:spAutoFit/>
          </a:bodyPr>
          <a:lstStyle/>
          <a:p>
            <a:r>
              <a:rPr lang="en-AU" sz="1050">
                <a:solidFill>
                  <a:schemeClr val="tx1">
                    <a:lumMod val="50000"/>
                    <a:lumOff val="50000"/>
                  </a:schemeClr>
                </a:solidFill>
              </a:rPr>
              <a:t>API Management</a:t>
            </a:r>
            <a:br>
              <a:rPr lang="en-AU" sz="1050">
                <a:solidFill>
                  <a:schemeClr val="tx1">
                    <a:lumMod val="50000"/>
                    <a:lumOff val="50000"/>
                  </a:schemeClr>
                </a:solidFill>
              </a:rPr>
            </a:br>
            <a:r>
              <a:rPr lang="en-AU" sz="1050">
                <a:solidFill>
                  <a:schemeClr val="tx1">
                    <a:lumMod val="50000"/>
                    <a:lumOff val="50000"/>
                  </a:schemeClr>
                </a:solidFill>
              </a:rPr>
              <a:t>(Premium)</a:t>
            </a:r>
          </a:p>
        </p:txBody>
      </p:sp>
      <p:sp>
        <p:nvSpPr>
          <p:cNvPr id="6" name="TextBox 5">
            <a:extLst>
              <a:ext uri="{FF2B5EF4-FFF2-40B4-BE49-F238E27FC236}">
                <a16:creationId xmlns:a16="http://schemas.microsoft.com/office/drawing/2014/main" id="{5272AB14-3F36-469B-B34B-30E913FD88BA}"/>
              </a:ext>
            </a:extLst>
          </p:cNvPr>
          <p:cNvSpPr txBox="1"/>
          <p:nvPr/>
        </p:nvSpPr>
        <p:spPr>
          <a:xfrm>
            <a:off x="2263164" y="832144"/>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sp>
        <p:nvSpPr>
          <p:cNvPr id="4" name="Title 1">
            <a:extLst>
              <a:ext uri="{FF2B5EF4-FFF2-40B4-BE49-F238E27FC236}">
                <a16:creationId xmlns:a16="http://schemas.microsoft.com/office/drawing/2014/main" id="{293A2619-49B6-4C63-8E32-356DECBC8E18}"/>
              </a:ext>
            </a:extLst>
          </p:cNvPr>
          <p:cNvSpPr txBox="1">
            <a:spLocks/>
          </p:cNvSpPr>
          <p:nvPr/>
        </p:nvSpPr>
        <p:spPr>
          <a:xfrm>
            <a:off x="586740" y="127091"/>
            <a:ext cx="11018520" cy="553998"/>
          </a:xfrm>
          <a:prstGeom prst="rect">
            <a:avLst/>
          </a:prstGeom>
        </p:spPr>
        <p:txBody>
          <a:bodyPr/>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r>
              <a:rPr lang="en-AU" sz="3200"/>
              <a:t>ESB Black Box to Serverless Logic Apps and Functions</a:t>
            </a:r>
          </a:p>
        </p:txBody>
      </p:sp>
    </p:spTree>
    <p:custDataLst>
      <p:tags r:id="rId1"/>
    </p:custDataLst>
    <p:extLst>
      <p:ext uri="{BB962C8B-B14F-4D97-AF65-F5344CB8AC3E}">
        <p14:creationId xmlns:p14="http://schemas.microsoft.com/office/powerpoint/2010/main" val="3437986187"/>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ctangle 258">
            <a:extLst>
              <a:ext uri="{FF2B5EF4-FFF2-40B4-BE49-F238E27FC236}">
                <a16:creationId xmlns:a16="http://schemas.microsoft.com/office/drawing/2014/main" id="{2A96EB88-B0C6-4809-9CBA-79D47B468A87}"/>
              </a:ext>
            </a:extLst>
          </p:cNvPr>
          <p:cNvSpPr/>
          <p:nvPr/>
        </p:nvSpPr>
        <p:spPr>
          <a:xfrm>
            <a:off x="7642889" y="3880608"/>
            <a:ext cx="1155624" cy="786406"/>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ED49624C-4C80-4257-8F22-81D891BA53A5}"/>
              </a:ext>
            </a:extLst>
          </p:cNvPr>
          <p:cNvSpPr txBox="1"/>
          <p:nvPr/>
        </p:nvSpPr>
        <p:spPr>
          <a:xfrm>
            <a:off x="16736187" y="-26092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sp>
        <p:nvSpPr>
          <p:cNvPr id="2" name="Rectangle 1">
            <a:extLst>
              <a:ext uri="{FF2B5EF4-FFF2-40B4-BE49-F238E27FC236}">
                <a16:creationId xmlns:a16="http://schemas.microsoft.com/office/drawing/2014/main" id="{301D2E9B-3165-41CF-B490-A3A8CB81CB93}"/>
              </a:ext>
            </a:extLst>
          </p:cNvPr>
          <p:cNvSpPr/>
          <p:nvPr/>
        </p:nvSpPr>
        <p:spPr>
          <a:xfrm>
            <a:off x="2187634" y="1026862"/>
            <a:ext cx="6867301" cy="5276768"/>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61DAF0F-CBF4-4711-8348-68D17967ED26}"/>
              </a:ext>
            </a:extLst>
          </p:cNvPr>
          <p:cNvSpPr/>
          <p:nvPr/>
        </p:nvSpPr>
        <p:spPr>
          <a:xfrm>
            <a:off x="2483232" y="3878614"/>
            <a:ext cx="1147011"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D649707A-676B-43E7-A512-A26A3D48AB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8754" y="3454382"/>
            <a:ext cx="380363" cy="380363"/>
          </a:xfrm>
          <a:prstGeom prst="rect">
            <a:avLst/>
          </a:prstGeom>
        </p:spPr>
      </p:pic>
      <p:sp>
        <p:nvSpPr>
          <p:cNvPr id="17" name="Rectangle 16">
            <a:extLst>
              <a:ext uri="{FF2B5EF4-FFF2-40B4-BE49-F238E27FC236}">
                <a16:creationId xmlns:a16="http://schemas.microsoft.com/office/drawing/2014/main" id="{D885A6E7-004F-4C72-92C6-1924ACC45B11}"/>
              </a:ext>
            </a:extLst>
          </p:cNvPr>
          <p:cNvSpPr/>
          <p:nvPr/>
        </p:nvSpPr>
        <p:spPr>
          <a:xfrm>
            <a:off x="2377197" y="3431594"/>
            <a:ext cx="6497436" cy="262458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13FE3127-6FAD-4F4C-A9F0-C9C8D1243D86}"/>
              </a:ext>
            </a:extLst>
          </p:cNvPr>
          <p:cNvSpPr txBox="1"/>
          <p:nvPr/>
        </p:nvSpPr>
        <p:spPr>
          <a:xfrm>
            <a:off x="2826114" y="3509286"/>
            <a:ext cx="1303420" cy="25524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err="1">
                <a:ln>
                  <a:noFill/>
                </a:ln>
                <a:solidFill>
                  <a:srgbClr val="00B050"/>
                </a:solidFill>
                <a:effectLst/>
                <a:uLnTx/>
                <a:uFillTx/>
                <a:latin typeface="Segoe UI"/>
                <a:ea typeface="+mn-ea"/>
                <a:cs typeface="+mn-cs"/>
              </a:rPr>
              <a:t>VNet</a:t>
            </a: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BD3756A1-05C9-4C68-BB3B-8A5C2CE0F8B8}"/>
              </a:ext>
            </a:extLst>
          </p:cNvPr>
          <p:cNvSpPr txBox="1"/>
          <p:nvPr/>
        </p:nvSpPr>
        <p:spPr>
          <a:xfrm>
            <a:off x="2478820" y="5108608"/>
            <a:ext cx="1155551"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Application Gateway</a:t>
            </a:r>
          </a:p>
        </p:txBody>
      </p:sp>
      <p:sp>
        <p:nvSpPr>
          <p:cNvPr id="61" name="Rectangle 60">
            <a:extLst>
              <a:ext uri="{FF2B5EF4-FFF2-40B4-BE49-F238E27FC236}">
                <a16:creationId xmlns:a16="http://schemas.microsoft.com/office/drawing/2014/main" id="{D9AC8BAC-D2E3-484C-A682-F00A3DEACF08}"/>
              </a:ext>
            </a:extLst>
          </p:cNvPr>
          <p:cNvSpPr/>
          <p:nvPr/>
        </p:nvSpPr>
        <p:spPr>
          <a:xfrm>
            <a:off x="6802442" y="1234018"/>
            <a:ext cx="1443233" cy="176877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62" name="TextBox 61">
            <a:extLst>
              <a:ext uri="{FF2B5EF4-FFF2-40B4-BE49-F238E27FC236}">
                <a16:creationId xmlns:a16="http://schemas.microsoft.com/office/drawing/2014/main" id="{64F5899E-B9FE-4F13-96B3-31C29D767101}"/>
              </a:ext>
            </a:extLst>
          </p:cNvPr>
          <p:cNvSpPr txBox="1"/>
          <p:nvPr/>
        </p:nvSpPr>
        <p:spPr>
          <a:xfrm>
            <a:off x="6828086" y="1232674"/>
            <a:ext cx="1200728" cy="261610"/>
          </a:xfrm>
          <a:prstGeom prst="rect">
            <a:avLst/>
          </a:prstGeom>
          <a:noFill/>
        </p:spPr>
        <p:txBody>
          <a:bodyPr wrap="square" rtlCol="0">
            <a:spAutoFit/>
          </a:bodyPr>
          <a:lstStyle/>
          <a:p>
            <a:r>
              <a:rPr lang="en-AU" sz="1050">
                <a:solidFill>
                  <a:schemeClr val="tx1">
                    <a:lumMod val="50000"/>
                    <a:lumOff val="50000"/>
                  </a:schemeClr>
                </a:solidFill>
              </a:rPr>
              <a:t>Compute</a:t>
            </a:r>
          </a:p>
        </p:txBody>
      </p:sp>
      <p:pic>
        <p:nvPicPr>
          <p:cNvPr id="64" name="Graphic 63">
            <a:extLst>
              <a:ext uri="{FF2B5EF4-FFF2-40B4-BE49-F238E27FC236}">
                <a16:creationId xmlns:a16="http://schemas.microsoft.com/office/drawing/2014/main" id="{B93BF528-CBC4-45FC-822D-AAA2AB3E2A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95133" y="1487453"/>
            <a:ext cx="371365" cy="371365"/>
          </a:xfrm>
          <a:prstGeom prst="rect">
            <a:avLst/>
          </a:prstGeom>
          <a:effectLst>
            <a:outerShdw blurRad="50800" dist="38100" dir="5400000" algn="t" rotWithShape="0">
              <a:prstClr val="black">
                <a:alpha val="40000"/>
              </a:prstClr>
            </a:outerShdw>
          </a:effectLst>
        </p:spPr>
      </p:pic>
      <p:sp>
        <p:nvSpPr>
          <p:cNvPr id="66" name="TextBox 65">
            <a:extLst>
              <a:ext uri="{FF2B5EF4-FFF2-40B4-BE49-F238E27FC236}">
                <a16:creationId xmlns:a16="http://schemas.microsoft.com/office/drawing/2014/main" id="{4EE520FA-1B37-4DC4-A4F1-FD14317ABFB1}"/>
              </a:ext>
            </a:extLst>
          </p:cNvPr>
          <p:cNvSpPr txBox="1"/>
          <p:nvPr/>
        </p:nvSpPr>
        <p:spPr>
          <a:xfrm>
            <a:off x="7254935" y="1518329"/>
            <a:ext cx="983323"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sp>
        <p:nvSpPr>
          <p:cNvPr id="103" name="TextBox 102">
            <a:extLst>
              <a:ext uri="{FF2B5EF4-FFF2-40B4-BE49-F238E27FC236}">
                <a16:creationId xmlns:a16="http://schemas.microsoft.com/office/drawing/2014/main" id="{DFB45985-E907-4725-8726-FEB5FC9096EE}"/>
              </a:ext>
            </a:extLst>
          </p:cNvPr>
          <p:cNvSpPr txBox="1"/>
          <p:nvPr/>
        </p:nvSpPr>
        <p:spPr>
          <a:xfrm>
            <a:off x="10203225" y="63080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104" name="Rectangle 103">
            <a:extLst>
              <a:ext uri="{FF2B5EF4-FFF2-40B4-BE49-F238E27FC236}">
                <a16:creationId xmlns:a16="http://schemas.microsoft.com/office/drawing/2014/main" id="{19FF7A73-01EB-4538-A1B1-DF39A4ED6342}"/>
              </a:ext>
            </a:extLst>
          </p:cNvPr>
          <p:cNvSpPr/>
          <p:nvPr/>
        </p:nvSpPr>
        <p:spPr>
          <a:xfrm>
            <a:off x="10212867" y="3418292"/>
            <a:ext cx="1649807" cy="2889747"/>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28" name="Group 1027">
            <a:extLst>
              <a:ext uri="{FF2B5EF4-FFF2-40B4-BE49-F238E27FC236}">
                <a16:creationId xmlns:a16="http://schemas.microsoft.com/office/drawing/2014/main" id="{AF8210ED-B0C5-44C2-B1F1-FB6D374DC40D}"/>
              </a:ext>
            </a:extLst>
          </p:cNvPr>
          <p:cNvGrpSpPr/>
          <p:nvPr/>
        </p:nvGrpSpPr>
        <p:grpSpPr>
          <a:xfrm>
            <a:off x="10568169" y="4895530"/>
            <a:ext cx="788899" cy="752330"/>
            <a:chOff x="10531239" y="4747164"/>
            <a:chExt cx="788899" cy="752330"/>
          </a:xfrm>
        </p:grpSpPr>
        <p:pic>
          <p:nvPicPr>
            <p:cNvPr id="106" name="Picture 8" descr="Azure Virtual Machines | Ellipse Solutions">
              <a:extLst>
                <a:ext uri="{FF2B5EF4-FFF2-40B4-BE49-F238E27FC236}">
                  <a16:creationId xmlns:a16="http://schemas.microsoft.com/office/drawing/2014/main" id="{37FECEA9-C987-419B-A381-BDB1E8AA5D4E}"/>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39" y="4747164"/>
              <a:ext cx="484099" cy="44753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Azure Virtual Machines | Ellipse Solutions">
              <a:extLst>
                <a:ext uri="{FF2B5EF4-FFF2-40B4-BE49-F238E27FC236}">
                  <a16:creationId xmlns:a16="http://schemas.microsoft.com/office/drawing/2014/main" id="{9B53DDE8-75D5-4896-AB25-DDC7B6CB1DC1}"/>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39" y="4899564"/>
              <a:ext cx="484099" cy="44753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descr="Azure Virtual Machines | Ellipse Solutions">
              <a:extLst>
                <a:ext uri="{FF2B5EF4-FFF2-40B4-BE49-F238E27FC236}">
                  <a16:creationId xmlns:a16="http://schemas.microsoft.com/office/drawing/2014/main" id="{D0FD4206-AFA5-43DA-AAE1-4143997F3D2F}"/>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39" y="5051964"/>
              <a:ext cx="484099" cy="447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83EDC40-82E1-4F97-8C19-5E5448DFA8E4}"/>
              </a:ext>
            </a:extLst>
          </p:cNvPr>
          <p:cNvGrpSpPr/>
          <p:nvPr/>
        </p:nvGrpSpPr>
        <p:grpSpPr>
          <a:xfrm>
            <a:off x="10727965" y="3832747"/>
            <a:ext cx="907482" cy="786945"/>
            <a:chOff x="10842664" y="3810573"/>
            <a:chExt cx="907482" cy="786945"/>
          </a:xfrm>
        </p:grpSpPr>
        <p:pic>
          <p:nvPicPr>
            <p:cNvPr id="105" name="Picture 6" descr="Continuous Real-Time Data Integration to Azure SQL Database - Striim">
              <a:extLst>
                <a:ext uri="{FF2B5EF4-FFF2-40B4-BE49-F238E27FC236}">
                  <a16:creationId xmlns:a16="http://schemas.microsoft.com/office/drawing/2014/main" id="{01DBF730-F39D-492B-B50F-4AEFD4921C19}"/>
                </a:ext>
              </a:extLst>
            </p:cNvPr>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842664" y="3810573"/>
              <a:ext cx="602682" cy="48214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Continuous Real-Time Data Integration to Azure SQL Database - Striim">
              <a:extLst>
                <a:ext uri="{FF2B5EF4-FFF2-40B4-BE49-F238E27FC236}">
                  <a16:creationId xmlns:a16="http://schemas.microsoft.com/office/drawing/2014/main" id="{7CC895F0-CCFE-44A5-8D56-32BB0B08E392}"/>
                </a:ext>
              </a:extLst>
            </p:cNvPr>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95064" y="3962973"/>
              <a:ext cx="602682" cy="482145"/>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6" descr="Continuous Real-Time Data Integration to Azure SQL Database - Striim">
              <a:extLst>
                <a:ext uri="{FF2B5EF4-FFF2-40B4-BE49-F238E27FC236}">
                  <a16:creationId xmlns:a16="http://schemas.microsoft.com/office/drawing/2014/main" id="{3E77775D-0C30-450A-B4AE-71C86202BE55}"/>
                </a:ext>
              </a:extLst>
            </p:cNvPr>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7464" y="4115373"/>
              <a:ext cx="602682" cy="482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0" name="Group 1049">
            <a:extLst>
              <a:ext uri="{FF2B5EF4-FFF2-40B4-BE49-F238E27FC236}">
                <a16:creationId xmlns:a16="http://schemas.microsoft.com/office/drawing/2014/main" id="{0EF47A56-072E-408E-8014-8F7086D9F4DB}"/>
              </a:ext>
            </a:extLst>
          </p:cNvPr>
          <p:cNvGrpSpPr/>
          <p:nvPr/>
        </p:nvGrpSpPr>
        <p:grpSpPr>
          <a:xfrm>
            <a:off x="9089155" y="5311729"/>
            <a:ext cx="1129148" cy="676663"/>
            <a:chOff x="9088173" y="4687496"/>
            <a:chExt cx="1129148" cy="676663"/>
          </a:xfrm>
        </p:grpSpPr>
        <p:pic>
          <p:nvPicPr>
            <p:cNvPr id="1031" name="Graphic 1030">
              <a:extLst>
                <a:ext uri="{FF2B5EF4-FFF2-40B4-BE49-F238E27FC236}">
                  <a16:creationId xmlns:a16="http://schemas.microsoft.com/office/drawing/2014/main" id="{E81C17B6-7F57-4160-9DF5-410CC4956D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52493" y="4687496"/>
              <a:ext cx="476250" cy="476250"/>
            </a:xfrm>
            <a:prstGeom prst="rect">
              <a:avLst/>
            </a:prstGeom>
          </p:spPr>
        </p:pic>
        <p:sp>
          <p:nvSpPr>
            <p:cNvPr id="1033" name="TextBox 1032">
              <a:extLst>
                <a:ext uri="{FF2B5EF4-FFF2-40B4-BE49-F238E27FC236}">
                  <a16:creationId xmlns:a16="http://schemas.microsoft.com/office/drawing/2014/main" id="{68D18AFD-77BF-476D-89E5-CE844007E868}"/>
                </a:ext>
              </a:extLst>
            </p:cNvPr>
            <p:cNvSpPr txBox="1"/>
            <p:nvPr/>
          </p:nvSpPr>
          <p:spPr>
            <a:xfrm>
              <a:off x="9088173" y="5110243"/>
              <a:ext cx="1129148" cy="253916"/>
            </a:xfrm>
            <a:prstGeom prst="rect">
              <a:avLst/>
            </a:prstGeom>
            <a:noFill/>
          </p:spPr>
          <p:txBody>
            <a:bodyPr wrap="square" lIns="91440" tIns="45720" rIns="91440" bIns="45720" rtlCol="0" anchor="t">
              <a:spAutoFit/>
            </a:bodyPr>
            <a:lstStyle/>
            <a:p>
              <a:r>
                <a:rPr lang="en-AU" sz="1050">
                  <a:solidFill>
                    <a:srgbClr val="404040"/>
                  </a:solidFill>
                </a:rPr>
                <a:t>Express route</a:t>
              </a:r>
            </a:p>
          </p:txBody>
        </p:sp>
      </p:grpSp>
      <p:sp>
        <p:nvSpPr>
          <p:cNvPr id="1035" name="TextBox 1034">
            <a:extLst>
              <a:ext uri="{FF2B5EF4-FFF2-40B4-BE49-F238E27FC236}">
                <a16:creationId xmlns:a16="http://schemas.microsoft.com/office/drawing/2014/main" id="{68F6658B-61AC-4495-87CB-BEA932946D09}"/>
              </a:ext>
            </a:extLst>
          </p:cNvPr>
          <p:cNvSpPr txBox="1"/>
          <p:nvPr/>
        </p:nvSpPr>
        <p:spPr>
          <a:xfrm>
            <a:off x="2186208" y="6384416"/>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sp>
        <p:nvSpPr>
          <p:cNvPr id="163" name="TextBox 162">
            <a:extLst>
              <a:ext uri="{FF2B5EF4-FFF2-40B4-BE49-F238E27FC236}">
                <a16:creationId xmlns:a16="http://schemas.microsoft.com/office/drawing/2014/main" id="{B3D1580B-07C4-4761-AF91-46F0AB793449}"/>
              </a:ext>
            </a:extLst>
          </p:cNvPr>
          <p:cNvSpPr txBox="1"/>
          <p:nvPr/>
        </p:nvSpPr>
        <p:spPr>
          <a:xfrm>
            <a:off x="7607116" y="4670384"/>
            <a:ext cx="1216951"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Functions Subnet</a:t>
            </a:r>
          </a:p>
        </p:txBody>
      </p:sp>
      <p:cxnSp>
        <p:nvCxnSpPr>
          <p:cNvPr id="166" name="Straight Arrow Connector 165">
            <a:extLst>
              <a:ext uri="{FF2B5EF4-FFF2-40B4-BE49-F238E27FC236}">
                <a16:creationId xmlns:a16="http://schemas.microsoft.com/office/drawing/2014/main" id="{CB3915CE-71D7-4588-84B7-9D13BA1B9D93}"/>
              </a:ext>
            </a:extLst>
          </p:cNvPr>
          <p:cNvCxnSpPr>
            <a:cxnSpLocks/>
          </p:cNvCxnSpPr>
          <p:nvPr/>
        </p:nvCxnSpPr>
        <p:spPr>
          <a:xfrm>
            <a:off x="7790312" y="3020690"/>
            <a:ext cx="265" cy="86805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0BCF642-DBDF-4938-B5ED-0C6CBF2E5E6C}"/>
              </a:ext>
            </a:extLst>
          </p:cNvPr>
          <p:cNvSpPr txBox="1"/>
          <p:nvPr/>
        </p:nvSpPr>
        <p:spPr>
          <a:xfrm>
            <a:off x="7769525" y="2995290"/>
            <a:ext cx="994647" cy="415498"/>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AU" sz="1050" err="1">
                <a:solidFill>
                  <a:srgbClr val="C00000"/>
                </a:solidFill>
                <a:latin typeface="Segoe UI"/>
              </a:rPr>
              <a:t>VNet</a:t>
            </a:r>
            <a:r>
              <a:rPr lang="en-AU" sz="1050">
                <a:solidFill>
                  <a:srgbClr val="C00000"/>
                </a:solidFill>
                <a:latin typeface="Segoe UI"/>
              </a:rPr>
              <a:t> </a:t>
            </a:r>
            <a:br>
              <a:rPr lang="en-AU" sz="1050">
                <a:solidFill>
                  <a:srgbClr val="C00000"/>
                </a:solidFill>
                <a:latin typeface="Segoe UI"/>
              </a:rPr>
            </a:br>
            <a:r>
              <a:rPr lang="en-AU" sz="1050">
                <a:solidFill>
                  <a:srgbClr val="C00000"/>
                </a:solidFill>
                <a:latin typeface="Segoe UI"/>
              </a:rPr>
              <a:t>Integration</a:t>
            </a:r>
            <a:endParaRPr kumimoji="0" lang="en-AU" sz="1050" b="0" i="0" u="none" strike="noStrike" kern="1200" cap="none" spc="0" normalizeH="0" baseline="0" noProof="0">
              <a:ln>
                <a:noFill/>
              </a:ln>
              <a:solidFill>
                <a:srgbClr val="C00000"/>
              </a:solidFill>
              <a:effectLst/>
              <a:uLnTx/>
              <a:uFillTx/>
              <a:latin typeface="Segoe UI"/>
            </a:endParaRPr>
          </a:p>
        </p:txBody>
      </p:sp>
      <p:cxnSp>
        <p:nvCxnSpPr>
          <p:cNvPr id="169" name="Straight Arrow Connector 168">
            <a:extLst>
              <a:ext uri="{FF2B5EF4-FFF2-40B4-BE49-F238E27FC236}">
                <a16:creationId xmlns:a16="http://schemas.microsoft.com/office/drawing/2014/main" id="{51CA8935-D99A-4403-A994-7BE4FBD8F197}"/>
              </a:ext>
            </a:extLst>
          </p:cNvPr>
          <p:cNvCxnSpPr>
            <a:cxnSpLocks/>
          </p:cNvCxnSpPr>
          <p:nvPr/>
        </p:nvCxnSpPr>
        <p:spPr>
          <a:xfrm flipV="1">
            <a:off x="7399224" y="3020690"/>
            <a:ext cx="0" cy="86221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47D1D7D-370C-4536-A440-CE43ABEABF68}"/>
              </a:ext>
            </a:extLst>
          </p:cNvPr>
          <p:cNvCxnSpPr>
            <a:cxnSpLocks/>
            <a:endCxn id="1031" idx="1"/>
          </p:cNvCxnSpPr>
          <p:nvPr/>
        </p:nvCxnSpPr>
        <p:spPr>
          <a:xfrm>
            <a:off x="6284272" y="5538395"/>
            <a:ext cx="3069203" cy="11459"/>
          </a:xfrm>
          <a:prstGeom prst="straightConnector1">
            <a:avLst/>
          </a:prstGeom>
          <a:ln w="127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0592292-7788-4378-B2BB-CBF2446E1640}"/>
              </a:ext>
            </a:extLst>
          </p:cNvPr>
          <p:cNvCxnSpPr>
            <a:cxnSpLocks/>
            <a:stCxn id="1031" idx="3"/>
          </p:cNvCxnSpPr>
          <p:nvPr/>
        </p:nvCxnSpPr>
        <p:spPr>
          <a:xfrm>
            <a:off x="9829725" y="5549854"/>
            <a:ext cx="355463" cy="0"/>
          </a:xfrm>
          <a:prstGeom prst="straightConnector1">
            <a:avLst/>
          </a:prstGeom>
          <a:ln w="127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83" name="Graphic 1082">
            <a:extLst>
              <a:ext uri="{FF2B5EF4-FFF2-40B4-BE49-F238E27FC236}">
                <a16:creationId xmlns:a16="http://schemas.microsoft.com/office/drawing/2014/main" id="{DAC9FC81-43D4-4B9B-BC48-808BD9E3DB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83570" y="1970924"/>
            <a:ext cx="371365" cy="371365"/>
          </a:xfrm>
          <a:prstGeom prst="rect">
            <a:avLst/>
          </a:prstGeom>
        </p:spPr>
      </p:pic>
      <p:sp>
        <p:nvSpPr>
          <p:cNvPr id="142" name="Rectangle 141">
            <a:extLst>
              <a:ext uri="{FF2B5EF4-FFF2-40B4-BE49-F238E27FC236}">
                <a16:creationId xmlns:a16="http://schemas.microsoft.com/office/drawing/2014/main" id="{63443583-757E-4495-82BE-5A4DA6194063}"/>
              </a:ext>
            </a:extLst>
          </p:cNvPr>
          <p:cNvSpPr/>
          <p:nvPr/>
        </p:nvSpPr>
        <p:spPr>
          <a:xfrm>
            <a:off x="3818107" y="3878614"/>
            <a:ext cx="1147011"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43" name="TextBox 142">
            <a:extLst>
              <a:ext uri="{FF2B5EF4-FFF2-40B4-BE49-F238E27FC236}">
                <a16:creationId xmlns:a16="http://schemas.microsoft.com/office/drawing/2014/main" id="{809DAF0A-16BA-4F59-B140-18CCEDAB36F0}"/>
              </a:ext>
            </a:extLst>
          </p:cNvPr>
          <p:cNvSpPr txBox="1"/>
          <p:nvPr/>
        </p:nvSpPr>
        <p:spPr>
          <a:xfrm>
            <a:off x="3827118" y="5095950"/>
            <a:ext cx="113800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API Management</a:t>
            </a:r>
          </a:p>
        </p:txBody>
      </p:sp>
      <p:pic>
        <p:nvPicPr>
          <p:cNvPr id="144" name="Graphic 143">
            <a:extLst>
              <a:ext uri="{FF2B5EF4-FFF2-40B4-BE49-F238E27FC236}">
                <a16:creationId xmlns:a16="http://schemas.microsoft.com/office/drawing/2014/main" id="{4A1283DD-980F-4255-AFC4-B46E31CB468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29106" y="4558816"/>
            <a:ext cx="525575" cy="525575"/>
          </a:xfrm>
          <a:prstGeom prst="rect">
            <a:avLst/>
          </a:prstGeom>
          <a:effectLst>
            <a:outerShdw blurRad="50800" dist="38100" dir="5400000" algn="t" rotWithShape="0">
              <a:prstClr val="black">
                <a:alpha val="40000"/>
              </a:prstClr>
            </a:outerShdw>
          </a:effectLst>
        </p:spPr>
      </p:pic>
      <p:grpSp>
        <p:nvGrpSpPr>
          <p:cNvPr id="260" name="Group 259">
            <a:extLst>
              <a:ext uri="{FF2B5EF4-FFF2-40B4-BE49-F238E27FC236}">
                <a16:creationId xmlns:a16="http://schemas.microsoft.com/office/drawing/2014/main" id="{E65A6E85-81D6-4700-8A18-2C2571319395}"/>
              </a:ext>
            </a:extLst>
          </p:cNvPr>
          <p:cNvGrpSpPr/>
          <p:nvPr/>
        </p:nvGrpSpPr>
        <p:grpSpPr>
          <a:xfrm>
            <a:off x="6151163" y="3880608"/>
            <a:ext cx="1722650" cy="1040322"/>
            <a:chOff x="4906563" y="3855208"/>
            <a:chExt cx="1722650" cy="1040322"/>
          </a:xfrm>
        </p:grpSpPr>
        <p:sp>
          <p:nvSpPr>
            <p:cNvPr id="261" name="TextBox 260">
              <a:extLst>
                <a:ext uri="{FF2B5EF4-FFF2-40B4-BE49-F238E27FC236}">
                  <a16:creationId xmlns:a16="http://schemas.microsoft.com/office/drawing/2014/main" id="{547EE3E7-039F-4752-AB6D-104EB72C4823}"/>
                </a:ext>
              </a:extLst>
            </p:cNvPr>
            <p:cNvSpPr txBox="1"/>
            <p:nvPr/>
          </p:nvSpPr>
          <p:spPr>
            <a:xfrm>
              <a:off x="4906563" y="4641614"/>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p>
          </p:txBody>
        </p:sp>
        <p:sp>
          <p:nvSpPr>
            <p:cNvPr id="262" name="Rectangle 261">
              <a:extLst>
                <a:ext uri="{FF2B5EF4-FFF2-40B4-BE49-F238E27FC236}">
                  <a16:creationId xmlns:a16="http://schemas.microsoft.com/office/drawing/2014/main" id="{18F53CE9-6368-4C93-BB6D-4DC749F6F356}"/>
                </a:ext>
              </a:extLst>
            </p:cNvPr>
            <p:cNvSpPr/>
            <p:nvPr/>
          </p:nvSpPr>
          <p:spPr>
            <a:xfrm>
              <a:off x="5179009" y="3855208"/>
              <a:ext cx="1155625"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TextBox 262">
              <a:extLst>
                <a:ext uri="{FF2B5EF4-FFF2-40B4-BE49-F238E27FC236}">
                  <a16:creationId xmlns:a16="http://schemas.microsoft.com/office/drawing/2014/main" id="{240DB63F-DF94-4B0E-8D0A-31B038233811}"/>
                </a:ext>
              </a:extLst>
            </p:cNvPr>
            <p:cNvSpPr txBox="1"/>
            <p:nvPr/>
          </p:nvSpPr>
          <p:spPr>
            <a:xfrm>
              <a:off x="5167068" y="4401734"/>
              <a:ext cx="1206742"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pic>
          <p:nvPicPr>
            <p:cNvPr id="264" name="Picture 2" descr="Azure Private Link | StarWind Blog">
              <a:extLst>
                <a:ext uri="{FF2B5EF4-FFF2-40B4-BE49-F238E27FC236}">
                  <a16:creationId xmlns:a16="http://schemas.microsoft.com/office/drawing/2014/main" id="{1A5A296A-66F8-46B2-B9F9-DAD42D6133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85097" y="4011035"/>
              <a:ext cx="346275" cy="346275"/>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Azure Private Link | StarWind Blog">
              <a:extLst>
                <a:ext uri="{FF2B5EF4-FFF2-40B4-BE49-F238E27FC236}">
                  <a16:creationId xmlns:a16="http://schemas.microsoft.com/office/drawing/2014/main" id="{0B9B7F7A-D90D-4D5B-B898-5DD2269DD3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5114" y="4011035"/>
              <a:ext cx="346275" cy="346275"/>
            </a:xfrm>
            <a:prstGeom prst="rect">
              <a:avLst/>
            </a:prstGeom>
            <a:noFill/>
            <a:extLst>
              <a:ext uri="{909E8E84-426E-40DD-AFC4-6F175D3DCCD1}">
                <a14:hiddenFill xmlns:a14="http://schemas.microsoft.com/office/drawing/2010/main">
                  <a:solidFill>
                    <a:srgbClr val="FFFFFF"/>
                  </a:solidFill>
                </a14:hiddenFill>
              </a:ext>
            </a:extLst>
          </p:spPr>
        </p:pic>
      </p:grpSp>
      <p:sp>
        <p:nvSpPr>
          <p:cNvPr id="146" name="Rectangle 145">
            <a:extLst>
              <a:ext uri="{FF2B5EF4-FFF2-40B4-BE49-F238E27FC236}">
                <a16:creationId xmlns:a16="http://schemas.microsoft.com/office/drawing/2014/main" id="{B83C7C0A-38CE-4C80-99C3-1037510547C3}"/>
              </a:ext>
            </a:extLst>
          </p:cNvPr>
          <p:cNvSpPr/>
          <p:nvPr/>
        </p:nvSpPr>
        <p:spPr>
          <a:xfrm>
            <a:off x="5137261" y="3888787"/>
            <a:ext cx="1147011"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48" name="TextBox 147">
            <a:extLst>
              <a:ext uri="{FF2B5EF4-FFF2-40B4-BE49-F238E27FC236}">
                <a16:creationId xmlns:a16="http://schemas.microsoft.com/office/drawing/2014/main" id="{9DA08927-07C0-4561-8BED-84C5B6BA27FE}"/>
              </a:ext>
            </a:extLst>
          </p:cNvPr>
          <p:cNvSpPr txBox="1"/>
          <p:nvPr/>
        </p:nvSpPr>
        <p:spPr>
          <a:xfrm>
            <a:off x="5173333" y="5121468"/>
            <a:ext cx="1138000" cy="738664"/>
          </a:xfrm>
          <a:prstGeom prst="rect">
            <a:avLst/>
          </a:prstGeom>
          <a:noFill/>
        </p:spPr>
        <p:txBody>
          <a:bodyPr wrap="square" rtlCol="0">
            <a:spAutoFit/>
          </a:bodyPr>
          <a:lstStyle/>
          <a:p>
            <a:pPr lvl="0" algn="ctr">
              <a:defRPr/>
            </a:pPr>
            <a:r>
              <a:rPr lang="en-AU" sz="1050">
                <a:solidFill>
                  <a:schemeClr val="tx1">
                    <a:lumMod val="85000"/>
                    <a:lumOff val="15000"/>
                  </a:schemeClr>
                </a:solidFill>
                <a:latin typeface="Segoe UI" panose="020B0502040204020203" pitchFamily="34" charset="0"/>
                <a:cs typeface="Segoe UI" panose="020B0502040204020203" pitchFamily="34" charset="0"/>
              </a:rPr>
              <a:t>ISE -</a:t>
            </a:r>
          </a:p>
          <a:p>
            <a:pPr lvl="0" algn="ctr">
              <a:defRPr/>
            </a:pPr>
            <a:r>
              <a:rPr lang="en-AU" sz="1050">
                <a:solidFill>
                  <a:schemeClr val="tx1">
                    <a:lumMod val="85000"/>
                    <a:lumOff val="15000"/>
                  </a:schemeClr>
                </a:solidFill>
                <a:latin typeface="Segoe UI" panose="020B0502040204020203" pitchFamily="34" charset="0"/>
                <a:cs typeface="Segoe UI" panose="020B0502040204020203" pitchFamily="34" charset="0"/>
              </a:rPr>
              <a:t>Integrated Service Environment</a:t>
            </a:r>
          </a:p>
        </p:txBody>
      </p:sp>
      <p:pic>
        <p:nvPicPr>
          <p:cNvPr id="150" name="Picture 149">
            <a:extLst>
              <a:ext uri="{FF2B5EF4-FFF2-40B4-BE49-F238E27FC236}">
                <a16:creationId xmlns:a16="http://schemas.microsoft.com/office/drawing/2014/main" id="{C43624FC-C3C4-45D2-B6D4-0B0121D7FE87}"/>
              </a:ext>
            </a:extLst>
          </p:cNvPr>
          <p:cNvPicPr>
            <a:picLocks noChangeAspect="1"/>
          </p:cNvPicPr>
          <p:nvPr/>
        </p:nvPicPr>
        <p:blipFill>
          <a:blip r:embed="rId17"/>
          <a:stretch>
            <a:fillRect/>
          </a:stretch>
        </p:blipFill>
        <p:spPr>
          <a:xfrm>
            <a:off x="5394667" y="4611972"/>
            <a:ext cx="686827" cy="565622"/>
          </a:xfrm>
          <a:prstGeom prst="rect">
            <a:avLst/>
          </a:prstGeom>
        </p:spPr>
      </p:pic>
      <p:sp>
        <p:nvSpPr>
          <p:cNvPr id="160" name="TextBox 159">
            <a:extLst>
              <a:ext uri="{FF2B5EF4-FFF2-40B4-BE49-F238E27FC236}">
                <a16:creationId xmlns:a16="http://schemas.microsoft.com/office/drawing/2014/main" id="{84E19FAC-1A29-489B-94F1-C6CE3804C3E9}"/>
              </a:ext>
            </a:extLst>
          </p:cNvPr>
          <p:cNvSpPr txBox="1"/>
          <p:nvPr/>
        </p:nvSpPr>
        <p:spPr>
          <a:xfrm>
            <a:off x="2203279" y="1061180"/>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lvl="0">
              <a:defRPr/>
            </a:pPr>
            <a:r>
              <a:rPr lang="en-AU" sz="1050">
                <a:solidFill>
                  <a:schemeClr val="bg1">
                    <a:lumMod val="50000"/>
                  </a:schemeClr>
                </a:solidFill>
              </a:rPr>
              <a:t>Multi-tenant Services</a:t>
            </a:r>
            <a:endParaRPr kumimoji="0" lang="en-AU" sz="1050"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170" name="TextBox 169">
            <a:extLst>
              <a:ext uri="{FF2B5EF4-FFF2-40B4-BE49-F238E27FC236}">
                <a16:creationId xmlns:a16="http://schemas.microsoft.com/office/drawing/2014/main" id="{8A4B2C3F-F417-4833-B1EE-018EA588975F}"/>
              </a:ext>
            </a:extLst>
          </p:cNvPr>
          <p:cNvSpPr txBox="1"/>
          <p:nvPr/>
        </p:nvSpPr>
        <p:spPr>
          <a:xfrm>
            <a:off x="7241862" y="1998911"/>
            <a:ext cx="983323" cy="253916"/>
          </a:xfrm>
          <a:prstGeom prst="rect">
            <a:avLst/>
          </a:prstGeom>
          <a:noFill/>
        </p:spPr>
        <p:txBody>
          <a:bodyPr wrap="square" lIns="91440" tIns="45720" rIns="91440" bIns="45720" rtlCol="0" anchor="t">
            <a:spAutoFit/>
          </a:bodyPr>
          <a:lstStyle/>
          <a:p>
            <a:r>
              <a:rPr lang="en-AU" sz="1050">
                <a:solidFill>
                  <a:srgbClr val="404040"/>
                </a:solidFill>
              </a:rPr>
              <a:t>Service Bus</a:t>
            </a:r>
          </a:p>
        </p:txBody>
      </p:sp>
      <p:sp>
        <p:nvSpPr>
          <p:cNvPr id="10" name="Title 1">
            <a:extLst>
              <a:ext uri="{FF2B5EF4-FFF2-40B4-BE49-F238E27FC236}">
                <a16:creationId xmlns:a16="http://schemas.microsoft.com/office/drawing/2014/main" id="{8B320207-EC74-4781-B2A9-77264C762869}"/>
              </a:ext>
            </a:extLst>
          </p:cNvPr>
          <p:cNvSpPr txBox="1">
            <a:spLocks/>
          </p:cNvSpPr>
          <p:nvPr/>
        </p:nvSpPr>
        <p:spPr>
          <a:xfrm>
            <a:off x="586740" y="318717"/>
            <a:ext cx="11018520" cy="553998"/>
          </a:xfrm>
          <a:prstGeom prst="rect">
            <a:avLst/>
          </a:prstGeom>
        </p:spPr>
        <p:txBody>
          <a:bodyPr/>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r>
              <a:rPr lang="en-AU" sz="3200"/>
              <a:t>Serverless integration case study</a:t>
            </a:r>
          </a:p>
        </p:txBody>
      </p:sp>
      <p:pic>
        <p:nvPicPr>
          <p:cNvPr id="67" name="Graphic 66">
            <a:extLst>
              <a:ext uri="{FF2B5EF4-FFF2-40B4-BE49-F238E27FC236}">
                <a16:creationId xmlns:a16="http://schemas.microsoft.com/office/drawing/2014/main" id="{54CFFB98-40A6-462E-A7A0-0152985E848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823444" y="4587044"/>
            <a:ext cx="476250" cy="476250"/>
          </a:xfrm>
          <a:prstGeom prst="rect">
            <a:avLst/>
          </a:prstGeom>
        </p:spPr>
      </p:pic>
      <p:pic>
        <p:nvPicPr>
          <p:cNvPr id="68" name="Picture 4" descr="User Circle Icons - Download Free Vector Icons | Noun Project">
            <a:extLst>
              <a:ext uri="{FF2B5EF4-FFF2-40B4-BE49-F238E27FC236}">
                <a16:creationId xmlns:a16="http://schemas.microsoft.com/office/drawing/2014/main" id="{CE01B60C-9F57-4277-A502-FF28556BF3E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2152" y="4557677"/>
            <a:ext cx="525575" cy="5255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69" name="Straight Arrow Connector 68">
            <a:extLst>
              <a:ext uri="{FF2B5EF4-FFF2-40B4-BE49-F238E27FC236}">
                <a16:creationId xmlns:a16="http://schemas.microsoft.com/office/drawing/2014/main" id="{933A003C-5B4C-43B4-9714-4DFFA66CEC48}"/>
              </a:ext>
            </a:extLst>
          </p:cNvPr>
          <p:cNvCxnSpPr>
            <a:cxnSpLocks/>
          </p:cNvCxnSpPr>
          <p:nvPr/>
        </p:nvCxnSpPr>
        <p:spPr>
          <a:xfrm>
            <a:off x="841969" y="4820465"/>
            <a:ext cx="432893" cy="1138"/>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1" name="Graphic 70">
            <a:extLst>
              <a:ext uri="{FF2B5EF4-FFF2-40B4-BE49-F238E27FC236}">
                <a16:creationId xmlns:a16="http://schemas.microsoft.com/office/drawing/2014/main" id="{98950844-5162-401B-BA6B-351FCBA4458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00620" y="4583478"/>
            <a:ext cx="476250" cy="476250"/>
          </a:xfrm>
          <a:prstGeom prst="rect">
            <a:avLst/>
          </a:prstGeom>
        </p:spPr>
      </p:pic>
      <p:sp>
        <p:nvSpPr>
          <p:cNvPr id="72" name="TextBox 71">
            <a:extLst>
              <a:ext uri="{FF2B5EF4-FFF2-40B4-BE49-F238E27FC236}">
                <a16:creationId xmlns:a16="http://schemas.microsoft.com/office/drawing/2014/main" id="{FAB98B4A-087D-48C7-ABBC-1B3C594886D2}"/>
              </a:ext>
            </a:extLst>
          </p:cNvPr>
          <p:cNvSpPr txBox="1"/>
          <p:nvPr/>
        </p:nvSpPr>
        <p:spPr>
          <a:xfrm>
            <a:off x="1139731" y="5119295"/>
            <a:ext cx="76121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Traffic Manager</a:t>
            </a:r>
          </a:p>
        </p:txBody>
      </p:sp>
      <p:cxnSp>
        <p:nvCxnSpPr>
          <p:cNvPr id="75" name="Straight Arrow Connector 74">
            <a:extLst>
              <a:ext uri="{FF2B5EF4-FFF2-40B4-BE49-F238E27FC236}">
                <a16:creationId xmlns:a16="http://schemas.microsoft.com/office/drawing/2014/main" id="{30C2C559-A674-4FDD-AA43-0946C3340B8D}"/>
              </a:ext>
            </a:extLst>
          </p:cNvPr>
          <p:cNvCxnSpPr>
            <a:cxnSpLocks/>
            <a:stCxn id="71" idx="3"/>
            <a:endCxn id="67" idx="1"/>
          </p:cNvCxnSpPr>
          <p:nvPr/>
        </p:nvCxnSpPr>
        <p:spPr>
          <a:xfrm>
            <a:off x="1776870" y="4821603"/>
            <a:ext cx="1046574" cy="3566"/>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57024213"/>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8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4" grpId="0" animBg="1"/>
      <p:bldP spid="20" grpId="0"/>
      <p:bldP spid="61" grpId="0" animBg="1"/>
      <p:bldP spid="62" grpId="0"/>
      <p:bldP spid="66" grpId="0"/>
      <p:bldP spid="163" grpId="0"/>
      <p:bldP spid="167" grpId="0"/>
      <p:bldP spid="142" grpId="0" animBg="1"/>
      <p:bldP spid="143" grpId="0"/>
      <p:bldP spid="146" grpId="0" animBg="1"/>
      <p:bldP spid="148" grpId="0"/>
      <p:bldP spid="170" grpId="0"/>
      <p:bldP spid="7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ED49624C-4C80-4257-8F22-81D891BA53A5}"/>
              </a:ext>
            </a:extLst>
          </p:cNvPr>
          <p:cNvSpPr txBox="1"/>
          <p:nvPr/>
        </p:nvSpPr>
        <p:spPr>
          <a:xfrm>
            <a:off x="16736187" y="-26092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sp>
        <p:nvSpPr>
          <p:cNvPr id="2" name="Rectangle 1">
            <a:extLst>
              <a:ext uri="{FF2B5EF4-FFF2-40B4-BE49-F238E27FC236}">
                <a16:creationId xmlns:a16="http://schemas.microsoft.com/office/drawing/2014/main" id="{301D2E9B-3165-41CF-B490-A3A8CB81CB93}"/>
              </a:ext>
            </a:extLst>
          </p:cNvPr>
          <p:cNvSpPr/>
          <p:nvPr/>
        </p:nvSpPr>
        <p:spPr>
          <a:xfrm>
            <a:off x="2187634" y="1026862"/>
            <a:ext cx="6867301" cy="5276768"/>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61DAF0F-CBF4-4711-8348-68D17967ED26}"/>
              </a:ext>
            </a:extLst>
          </p:cNvPr>
          <p:cNvSpPr/>
          <p:nvPr/>
        </p:nvSpPr>
        <p:spPr>
          <a:xfrm>
            <a:off x="2483232" y="3878614"/>
            <a:ext cx="1147011"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D649707A-676B-43E7-A512-A26A3D48AB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8754" y="3454382"/>
            <a:ext cx="380363" cy="380363"/>
          </a:xfrm>
          <a:prstGeom prst="rect">
            <a:avLst/>
          </a:prstGeom>
        </p:spPr>
      </p:pic>
      <p:sp>
        <p:nvSpPr>
          <p:cNvPr id="17" name="Rectangle 16">
            <a:extLst>
              <a:ext uri="{FF2B5EF4-FFF2-40B4-BE49-F238E27FC236}">
                <a16:creationId xmlns:a16="http://schemas.microsoft.com/office/drawing/2014/main" id="{D885A6E7-004F-4C72-92C6-1924ACC45B11}"/>
              </a:ext>
            </a:extLst>
          </p:cNvPr>
          <p:cNvSpPr/>
          <p:nvPr/>
        </p:nvSpPr>
        <p:spPr>
          <a:xfrm>
            <a:off x="2377197" y="3431594"/>
            <a:ext cx="6497436" cy="262458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13FE3127-6FAD-4F4C-A9F0-C9C8D1243D86}"/>
              </a:ext>
            </a:extLst>
          </p:cNvPr>
          <p:cNvSpPr txBox="1"/>
          <p:nvPr/>
        </p:nvSpPr>
        <p:spPr>
          <a:xfrm>
            <a:off x="2826114" y="3509286"/>
            <a:ext cx="1303420" cy="25524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err="1">
                <a:ln>
                  <a:noFill/>
                </a:ln>
                <a:solidFill>
                  <a:srgbClr val="00B050"/>
                </a:solidFill>
                <a:effectLst/>
                <a:uLnTx/>
                <a:uFillTx/>
                <a:latin typeface="Segoe UI"/>
                <a:ea typeface="+mn-ea"/>
                <a:cs typeface="+mn-cs"/>
              </a:rPr>
              <a:t>VNet</a:t>
            </a: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BD3756A1-05C9-4C68-BB3B-8A5C2CE0F8B8}"/>
              </a:ext>
            </a:extLst>
          </p:cNvPr>
          <p:cNvSpPr txBox="1"/>
          <p:nvPr/>
        </p:nvSpPr>
        <p:spPr>
          <a:xfrm>
            <a:off x="2478820" y="5108608"/>
            <a:ext cx="1155551"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Application Gateway</a:t>
            </a:r>
          </a:p>
        </p:txBody>
      </p:sp>
      <p:pic>
        <p:nvPicPr>
          <p:cNvPr id="40" name="Graphic 39">
            <a:extLst>
              <a:ext uri="{FF2B5EF4-FFF2-40B4-BE49-F238E27FC236}">
                <a16:creationId xmlns:a16="http://schemas.microsoft.com/office/drawing/2014/main" id="{EBA49A0C-F20F-45A6-B18B-88C7E5C1DF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3444" y="4587044"/>
            <a:ext cx="476250" cy="476250"/>
          </a:xfrm>
          <a:prstGeom prst="rect">
            <a:avLst/>
          </a:prstGeom>
        </p:spPr>
      </p:pic>
      <p:sp>
        <p:nvSpPr>
          <p:cNvPr id="61" name="Rectangle 60">
            <a:extLst>
              <a:ext uri="{FF2B5EF4-FFF2-40B4-BE49-F238E27FC236}">
                <a16:creationId xmlns:a16="http://schemas.microsoft.com/office/drawing/2014/main" id="{D9AC8BAC-D2E3-484C-A682-F00A3DEACF08}"/>
              </a:ext>
            </a:extLst>
          </p:cNvPr>
          <p:cNvSpPr/>
          <p:nvPr/>
        </p:nvSpPr>
        <p:spPr>
          <a:xfrm>
            <a:off x="6802442" y="1234018"/>
            <a:ext cx="1443233" cy="176877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62" name="TextBox 61">
            <a:extLst>
              <a:ext uri="{FF2B5EF4-FFF2-40B4-BE49-F238E27FC236}">
                <a16:creationId xmlns:a16="http://schemas.microsoft.com/office/drawing/2014/main" id="{64F5899E-B9FE-4F13-96B3-31C29D767101}"/>
              </a:ext>
            </a:extLst>
          </p:cNvPr>
          <p:cNvSpPr txBox="1"/>
          <p:nvPr/>
        </p:nvSpPr>
        <p:spPr>
          <a:xfrm>
            <a:off x="6828086" y="1232674"/>
            <a:ext cx="1200728" cy="261610"/>
          </a:xfrm>
          <a:prstGeom prst="rect">
            <a:avLst/>
          </a:prstGeom>
          <a:noFill/>
        </p:spPr>
        <p:txBody>
          <a:bodyPr wrap="square" rtlCol="0">
            <a:spAutoFit/>
          </a:bodyPr>
          <a:lstStyle/>
          <a:p>
            <a:r>
              <a:rPr lang="en-AU" sz="1050">
                <a:solidFill>
                  <a:schemeClr val="tx1">
                    <a:lumMod val="50000"/>
                    <a:lumOff val="50000"/>
                  </a:schemeClr>
                </a:solidFill>
              </a:rPr>
              <a:t>Compute</a:t>
            </a:r>
          </a:p>
        </p:txBody>
      </p:sp>
      <p:pic>
        <p:nvPicPr>
          <p:cNvPr id="64" name="Graphic 63">
            <a:extLst>
              <a:ext uri="{FF2B5EF4-FFF2-40B4-BE49-F238E27FC236}">
                <a16:creationId xmlns:a16="http://schemas.microsoft.com/office/drawing/2014/main" id="{B93BF528-CBC4-45FC-822D-AAA2AB3E2A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5133" y="1487453"/>
            <a:ext cx="371365" cy="371365"/>
          </a:xfrm>
          <a:prstGeom prst="rect">
            <a:avLst/>
          </a:prstGeom>
          <a:effectLst>
            <a:outerShdw blurRad="50800" dist="38100" dir="5400000" algn="t" rotWithShape="0">
              <a:prstClr val="black">
                <a:alpha val="40000"/>
              </a:prstClr>
            </a:outerShdw>
          </a:effectLst>
        </p:spPr>
      </p:pic>
      <p:sp>
        <p:nvSpPr>
          <p:cNvPr id="66" name="TextBox 65">
            <a:extLst>
              <a:ext uri="{FF2B5EF4-FFF2-40B4-BE49-F238E27FC236}">
                <a16:creationId xmlns:a16="http://schemas.microsoft.com/office/drawing/2014/main" id="{4EE520FA-1B37-4DC4-A4F1-FD14317ABFB1}"/>
              </a:ext>
            </a:extLst>
          </p:cNvPr>
          <p:cNvSpPr txBox="1"/>
          <p:nvPr/>
        </p:nvSpPr>
        <p:spPr>
          <a:xfrm>
            <a:off x="7254935" y="1518329"/>
            <a:ext cx="983323"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sp>
        <p:nvSpPr>
          <p:cNvPr id="103" name="TextBox 102">
            <a:extLst>
              <a:ext uri="{FF2B5EF4-FFF2-40B4-BE49-F238E27FC236}">
                <a16:creationId xmlns:a16="http://schemas.microsoft.com/office/drawing/2014/main" id="{DFB45985-E907-4725-8726-FEB5FC9096EE}"/>
              </a:ext>
            </a:extLst>
          </p:cNvPr>
          <p:cNvSpPr txBox="1"/>
          <p:nvPr/>
        </p:nvSpPr>
        <p:spPr>
          <a:xfrm>
            <a:off x="10203225" y="63080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104" name="Rectangle 103">
            <a:extLst>
              <a:ext uri="{FF2B5EF4-FFF2-40B4-BE49-F238E27FC236}">
                <a16:creationId xmlns:a16="http://schemas.microsoft.com/office/drawing/2014/main" id="{19FF7A73-01EB-4538-A1B1-DF39A4ED6342}"/>
              </a:ext>
            </a:extLst>
          </p:cNvPr>
          <p:cNvSpPr/>
          <p:nvPr/>
        </p:nvSpPr>
        <p:spPr>
          <a:xfrm>
            <a:off x="10212867" y="3418292"/>
            <a:ext cx="1649807" cy="2889747"/>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28" name="Group 1027">
            <a:extLst>
              <a:ext uri="{FF2B5EF4-FFF2-40B4-BE49-F238E27FC236}">
                <a16:creationId xmlns:a16="http://schemas.microsoft.com/office/drawing/2014/main" id="{AF8210ED-B0C5-44C2-B1F1-FB6D374DC40D}"/>
              </a:ext>
            </a:extLst>
          </p:cNvPr>
          <p:cNvGrpSpPr/>
          <p:nvPr/>
        </p:nvGrpSpPr>
        <p:grpSpPr>
          <a:xfrm>
            <a:off x="10568169" y="4895530"/>
            <a:ext cx="788899" cy="752330"/>
            <a:chOff x="10531239" y="4747164"/>
            <a:chExt cx="788899" cy="752330"/>
          </a:xfrm>
        </p:grpSpPr>
        <p:pic>
          <p:nvPicPr>
            <p:cNvPr id="106" name="Picture 8" descr="Azure Virtual Machines | Ellipse Solutions">
              <a:extLst>
                <a:ext uri="{FF2B5EF4-FFF2-40B4-BE49-F238E27FC236}">
                  <a16:creationId xmlns:a16="http://schemas.microsoft.com/office/drawing/2014/main" id="{37FECEA9-C987-419B-A381-BDB1E8AA5D4E}"/>
                </a:ext>
              </a:extLst>
            </p:cNvPr>
            <p:cNvPicPr>
              <a:picLocks noChangeAspect="1" noChangeArrowheads="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39" y="4747164"/>
              <a:ext cx="484099" cy="44753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Azure Virtual Machines | Ellipse Solutions">
              <a:extLst>
                <a:ext uri="{FF2B5EF4-FFF2-40B4-BE49-F238E27FC236}">
                  <a16:creationId xmlns:a16="http://schemas.microsoft.com/office/drawing/2014/main" id="{9B53DDE8-75D5-4896-AB25-DDC7B6CB1DC1}"/>
                </a:ext>
              </a:extLst>
            </p:cNvPr>
            <p:cNvPicPr>
              <a:picLocks noChangeAspect="1" noChangeArrowheads="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39" y="4899564"/>
              <a:ext cx="484099" cy="44753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descr="Azure Virtual Machines | Ellipse Solutions">
              <a:extLst>
                <a:ext uri="{FF2B5EF4-FFF2-40B4-BE49-F238E27FC236}">
                  <a16:creationId xmlns:a16="http://schemas.microsoft.com/office/drawing/2014/main" id="{D0FD4206-AFA5-43DA-AAE1-4143997F3D2F}"/>
                </a:ext>
              </a:extLst>
            </p:cNvPr>
            <p:cNvPicPr>
              <a:picLocks noChangeAspect="1" noChangeArrowheads="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39" y="5051964"/>
              <a:ext cx="484099" cy="447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83EDC40-82E1-4F97-8C19-5E5448DFA8E4}"/>
              </a:ext>
            </a:extLst>
          </p:cNvPr>
          <p:cNvGrpSpPr/>
          <p:nvPr/>
        </p:nvGrpSpPr>
        <p:grpSpPr>
          <a:xfrm>
            <a:off x="10727965" y="3832747"/>
            <a:ext cx="907482" cy="786945"/>
            <a:chOff x="10842664" y="3810573"/>
            <a:chExt cx="907482" cy="786945"/>
          </a:xfrm>
        </p:grpSpPr>
        <p:pic>
          <p:nvPicPr>
            <p:cNvPr id="105" name="Picture 6" descr="Continuous Real-Time Data Integration to Azure SQL Database - Striim">
              <a:extLst>
                <a:ext uri="{FF2B5EF4-FFF2-40B4-BE49-F238E27FC236}">
                  <a16:creationId xmlns:a16="http://schemas.microsoft.com/office/drawing/2014/main" id="{01DBF730-F39D-492B-B50F-4AEFD4921C19}"/>
                </a:ext>
              </a:extLst>
            </p:cNvPr>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842664" y="3810573"/>
              <a:ext cx="602682" cy="48214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Continuous Real-Time Data Integration to Azure SQL Database - Striim">
              <a:extLst>
                <a:ext uri="{FF2B5EF4-FFF2-40B4-BE49-F238E27FC236}">
                  <a16:creationId xmlns:a16="http://schemas.microsoft.com/office/drawing/2014/main" id="{7CC895F0-CCFE-44A5-8D56-32BB0B08E392}"/>
                </a:ext>
              </a:extLst>
            </p:cNvPr>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95064" y="3962973"/>
              <a:ext cx="602682" cy="482145"/>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6" descr="Continuous Real-Time Data Integration to Azure SQL Database - Striim">
              <a:extLst>
                <a:ext uri="{FF2B5EF4-FFF2-40B4-BE49-F238E27FC236}">
                  <a16:creationId xmlns:a16="http://schemas.microsoft.com/office/drawing/2014/main" id="{3E77775D-0C30-450A-B4AE-71C86202BE55}"/>
                </a:ext>
              </a:extLst>
            </p:cNvPr>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7464" y="4115373"/>
              <a:ext cx="602682" cy="482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0" name="Group 1049">
            <a:extLst>
              <a:ext uri="{FF2B5EF4-FFF2-40B4-BE49-F238E27FC236}">
                <a16:creationId xmlns:a16="http://schemas.microsoft.com/office/drawing/2014/main" id="{0EF47A56-072E-408E-8014-8F7086D9F4DB}"/>
              </a:ext>
            </a:extLst>
          </p:cNvPr>
          <p:cNvGrpSpPr/>
          <p:nvPr/>
        </p:nvGrpSpPr>
        <p:grpSpPr>
          <a:xfrm>
            <a:off x="9089155" y="5311729"/>
            <a:ext cx="1129148" cy="676663"/>
            <a:chOff x="9088173" y="4687496"/>
            <a:chExt cx="1129148" cy="676663"/>
          </a:xfrm>
        </p:grpSpPr>
        <p:pic>
          <p:nvPicPr>
            <p:cNvPr id="1031" name="Graphic 1030">
              <a:extLst>
                <a:ext uri="{FF2B5EF4-FFF2-40B4-BE49-F238E27FC236}">
                  <a16:creationId xmlns:a16="http://schemas.microsoft.com/office/drawing/2014/main" id="{E81C17B6-7F57-4160-9DF5-410CC4956D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52493" y="4687496"/>
              <a:ext cx="476250" cy="476250"/>
            </a:xfrm>
            <a:prstGeom prst="rect">
              <a:avLst/>
            </a:prstGeom>
          </p:spPr>
        </p:pic>
        <p:sp>
          <p:nvSpPr>
            <p:cNvPr id="1033" name="TextBox 1032">
              <a:extLst>
                <a:ext uri="{FF2B5EF4-FFF2-40B4-BE49-F238E27FC236}">
                  <a16:creationId xmlns:a16="http://schemas.microsoft.com/office/drawing/2014/main" id="{68D18AFD-77BF-476D-89E5-CE844007E868}"/>
                </a:ext>
              </a:extLst>
            </p:cNvPr>
            <p:cNvSpPr txBox="1"/>
            <p:nvPr/>
          </p:nvSpPr>
          <p:spPr>
            <a:xfrm>
              <a:off x="9088173" y="5110243"/>
              <a:ext cx="1129148" cy="253916"/>
            </a:xfrm>
            <a:prstGeom prst="rect">
              <a:avLst/>
            </a:prstGeom>
            <a:noFill/>
          </p:spPr>
          <p:txBody>
            <a:bodyPr wrap="square" lIns="91440" tIns="45720" rIns="91440" bIns="45720" rtlCol="0" anchor="t">
              <a:spAutoFit/>
            </a:bodyPr>
            <a:lstStyle/>
            <a:p>
              <a:r>
                <a:rPr lang="en-AU" sz="1050">
                  <a:solidFill>
                    <a:srgbClr val="404040"/>
                  </a:solidFill>
                </a:rPr>
                <a:t>Express route</a:t>
              </a:r>
            </a:p>
          </p:txBody>
        </p:sp>
      </p:grpSp>
      <p:sp>
        <p:nvSpPr>
          <p:cNvPr id="1035" name="TextBox 1034">
            <a:extLst>
              <a:ext uri="{FF2B5EF4-FFF2-40B4-BE49-F238E27FC236}">
                <a16:creationId xmlns:a16="http://schemas.microsoft.com/office/drawing/2014/main" id="{68F6658B-61AC-4495-87CB-BEA932946D09}"/>
              </a:ext>
            </a:extLst>
          </p:cNvPr>
          <p:cNvSpPr txBox="1"/>
          <p:nvPr/>
        </p:nvSpPr>
        <p:spPr>
          <a:xfrm>
            <a:off x="2186208" y="6384416"/>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sp>
        <p:nvSpPr>
          <p:cNvPr id="163" name="TextBox 162">
            <a:extLst>
              <a:ext uri="{FF2B5EF4-FFF2-40B4-BE49-F238E27FC236}">
                <a16:creationId xmlns:a16="http://schemas.microsoft.com/office/drawing/2014/main" id="{B3D1580B-07C4-4761-AF91-46F0AB793449}"/>
              </a:ext>
            </a:extLst>
          </p:cNvPr>
          <p:cNvSpPr txBox="1"/>
          <p:nvPr/>
        </p:nvSpPr>
        <p:spPr>
          <a:xfrm>
            <a:off x="7607116" y="4670384"/>
            <a:ext cx="1216951"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Functions Subnet</a:t>
            </a:r>
          </a:p>
        </p:txBody>
      </p:sp>
      <p:cxnSp>
        <p:nvCxnSpPr>
          <p:cNvPr id="166" name="Straight Arrow Connector 165">
            <a:extLst>
              <a:ext uri="{FF2B5EF4-FFF2-40B4-BE49-F238E27FC236}">
                <a16:creationId xmlns:a16="http://schemas.microsoft.com/office/drawing/2014/main" id="{CB3915CE-71D7-4588-84B7-9D13BA1B9D93}"/>
              </a:ext>
            </a:extLst>
          </p:cNvPr>
          <p:cNvCxnSpPr>
            <a:cxnSpLocks/>
          </p:cNvCxnSpPr>
          <p:nvPr/>
        </p:nvCxnSpPr>
        <p:spPr>
          <a:xfrm>
            <a:off x="7790312" y="3020690"/>
            <a:ext cx="265" cy="86805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0BCF642-DBDF-4938-B5ED-0C6CBF2E5E6C}"/>
              </a:ext>
            </a:extLst>
          </p:cNvPr>
          <p:cNvSpPr txBox="1"/>
          <p:nvPr/>
        </p:nvSpPr>
        <p:spPr>
          <a:xfrm>
            <a:off x="7769525" y="2995290"/>
            <a:ext cx="994647" cy="415498"/>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AU" sz="1050" err="1">
                <a:solidFill>
                  <a:srgbClr val="C00000"/>
                </a:solidFill>
                <a:latin typeface="Segoe UI"/>
              </a:rPr>
              <a:t>VNet</a:t>
            </a:r>
            <a:r>
              <a:rPr lang="en-AU" sz="1050">
                <a:solidFill>
                  <a:srgbClr val="C00000"/>
                </a:solidFill>
                <a:latin typeface="Segoe UI"/>
              </a:rPr>
              <a:t> </a:t>
            </a:r>
            <a:br>
              <a:rPr lang="en-AU" sz="1050">
                <a:solidFill>
                  <a:srgbClr val="C00000"/>
                </a:solidFill>
                <a:latin typeface="Segoe UI"/>
              </a:rPr>
            </a:br>
            <a:r>
              <a:rPr lang="en-AU" sz="1050">
                <a:solidFill>
                  <a:srgbClr val="C00000"/>
                </a:solidFill>
                <a:latin typeface="Segoe UI"/>
              </a:rPr>
              <a:t>Integration</a:t>
            </a:r>
            <a:endParaRPr kumimoji="0" lang="en-AU" sz="1050" b="0" i="0" u="none" strike="noStrike" kern="1200" cap="none" spc="0" normalizeH="0" baseline="0" noProof="0">
              <a:ln>
                <a:noFill/>
              </a:ln>
              <a:solidFill>
                <a:srgbClr val="C00000"/>
              </a:solidFill>
              <a:effectLst/>
              <a:uLnTx/>
              <a:uFillTx/>
              <a:latin typeface="Segoe UI"/>
            </a:endParaRPr>
          </a:p>
        </p:txBody>
      </p:sp>
      <p:cxnSp>
        <p:nvCxnSpPr>
          <p:cNvPr id="169" name="Straight Arrow Connector 168">
            <a:extLst>
              <a:ext uri="{FF2B5EF4-FFF2-40B4-BE49-F238E27FC236}">
                <a16:creationId xmlns:a16="http://schemas.microsoft.com/office/drawing/2014/main" id="{51CA8935-D99A-4403-A994-7BE4FBD8F197}"/>
              </a:ext>
            </a:extLst>
          </p:cNvPr>
          <p:cNvCxnSpPr>
            <a:cxnSpLocks/>
          </p:cNvCxnSpPr>
          <p:nvPr/>
        </p:nvCxnSpPr>
        <p:spPr>
          <a:xfrm flipV="1">
            <a:off x="7399224" y="3020690"/>
            <a:ext cx="0" cy="86221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46" name="Picture 1045">
            <a:extLst>
              <a:ext uri="{FF2B5EF4-FFF2-40B4-BE49-F238E27FC236}">
                <a16:creationId xmlns:a16="http://schemas.microsoft.com/office/drawing/2014/main" id="{A7D3ED30-AD56-44CB-9195-C39A2AA39F76}"/>
              </a:ext>
            </a:extLst>
          </p:cNvPr>
          <p:cNvPicPr>
            <a:picLocks noChangeAspect="1"/>
          </p:cNvPicPr>
          <p:nvPr/>
        </p:nvPicPr>
        <p:blipFill>
          <a:blip r:embed="rId14"/>
          <a:stretch>
            <a:fillRect/>
          </a:stretch>
        </p:blipFill>
        <p:spPr>
          <a:xfrm>
            <a:off x="8697670" y="4250568"/>
            <a:ext cx="80275" cy="74437"/>
          </a:xfrm>
          <a:prstGeom prst="rect">
            <a:avLst/>
          </a:prstGeom>
        </p:spPr>
      </p:pic>
      <p:cxnSp>
        <p:nvCxnSpPr>
          <p:cNvPr id="187" name="Straight Arrow Connector 186">
            <a:extLst>
              <a:ext uri="{FF2B5EF4-FFF2-40B4-BE49-F238E27FC236}">
                <a16:creationId xmlns:a16="http://schemas.microsoft.com/office/drawing/2014/main" id="{C47D1D7D-370C-4536-A440-CE43ABEABF68}"/>
              </a:ext>
            </a:extLst>
          </p:cNvPr>
          <p:cNvCxnSpPr>
            <a:cxnSpLocks/>
            <a:endCxn id="1031" idx="1"/>
          </p:cNvCxnSpPr>
          <p:nvPr/>
        </p:nvCxnSpPr>
        <p:spPr>
          <a:xfrm>
            <a:off x="6284272" y="5538395"/>
            <a:ext cx="3069203" cy="11459"/>
          </a:xfrm>
          <a:prstGeom prst="straightConnector1">
            <a:avLst/>
          </a:prstGeom>
          <a:ln w="127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0592292-7788-4378-B2BB-CBF2446E1640}"/>
              </a:ext>
            </a:extLst>
          </p:cNvPr>
          <p:cNvCxnSpPr>
            <a:cxnSpLocks/>
            <a:stCxn id="1031" idx="3"/>
          </p:cNvCxnSpPr>
          <p:nvPr/>
        </p:nvCxnSpPr>
        <p:spPr>
          <a:xfrm>
            <a:off x="9829725" y="5549854"/>
            <a:ext cx="355463" cy="0"/>
          </a:xfrm>
          <a:prstGeom prst="straightConnector1">
            <a:avLst/>
          </a:prstGeom>
          <a:ln w="127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83" name="Graphic 1082">
            <a:extLst>
              <a:ext uri="{FF2B5EF4-FFF2-40B4-BE49-F238E27FC236}">
                <a16:creationId xmlns:a16="http://schemas.microsoft.com/office/drawing/2014/main" id="{DAC9FC81-43D4-4B9B-BC48-808BD9E3DB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83570" y="1970924"/>
            <a:ext cx="371365" cy="371365"/>
          </a:xfrm>
          <a:prstGeom prst="rect">
            <a:avLst/>
          </a:prstGeom>
        </p:spPr>
      </p:pic>
      <p:sp>
        <p:nvSpPr>
          <p:cNvPr id="142" name="Rectangle 141">
            <a:extLst>
              <a:ext uri="{FF2B5EF4-FFF2-40B4-BE49-F238E27FC236}">
                <a16:creationId xmlns:a16="http://schemas.microsoft.com/office/drawing/2014/main" id="{63443583-757E-4495-82BE-5A4DA6194063}"/>
              </a:ext>
            </a:extLst>
          </p:cNvPr>
          <p:cNvSpPr/>
          <p:nvPr/>
        </p:nvSpPr>
        <p:spPr>
          <a:xfrm>
            <a:off x="3818107" y="3878614"/>
            <a:ext cx="1147011"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43" name="TextBox 142">
            <a:extLst>
              <a:ext uri="{FF2B5EF4-FFF2-40B4-BE49-F238E27FC236}">
                <a16:creationId xmlns:a16="http://schemas.microsoft.com/office/drawing/2014/main" id="{809DAF0A-16BA-4F59-B140-18CCEDAB36F0}"/>
              </a:ext>
            </a:extLst>
          </p:cNvPr>
          <p:cNvSpPr txBox="1"/>
          <p:nvPr/>
        </p:nvSpPr>
        <p:spPr>
          <a:xfrm>
            <a:off x="3827118" y="5095950"/>
            <a:ext cx="113800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API Management</a:t>
            </a:r>
          </a:p>
        </p:txBody>
      </p:sp>
      <p:pic>
        <p:nvPicPr>
          <p:cNvPr id="144" name="Graphic 143">
            <a:extLst>
              <a:ext uri="{FF2B5EF4-FFF2-40B4-BE49-F238E27FC236}">
                <a16:creationId xmlns:a16="http://schemas.microsoft.com/office/drawing/2014/main" id="{4A1283DD-980F-4255-AFC4-B46E31CB468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29106" y="4558816"/>
            <a:ext cx="525575" cy="525575"/>
          </a:xfrm>
          <a:prstGeom prst="rect">
            <a:avLst/>
          </a:prstGeom>
          <a:effectLst>
            <a:outerShdw blurRad="50800" dist="38100" dir="5400000" algn="t" rotWithShape="0">
              <a:prstClr val="black">
                <a:alpha val="40000"/>
              </a:prstClr>
            </a:outerShdw>
          </a:effectLst>
        </p:spPr>
      </p:pic>
      <p:sp>
        <p:nvSpPr>
          <p:cNvPr id="259" name="Rectangle 258">
            <a:extLst>
              <a:ext uri="{FF2B5EF4-FFF2-40B4-BE49-F238E27FC236}">
                <a16:creationId xmlns:a16="http://schemas.microsoft.com/office/drawing/2014/main" id="{2A96EB88-B0C6-4809-9CBA-79D47B468A87}"/>
              </a:ext>
            </a:extLst>
          </p:cNvPr>
          <p:cNvSpPr/>
          <p:nvPr/>
        </p:nvSpPr>
        <p:spPr>
          <a:xfrm>
            <a:off x="7642889" y="3880608"/>
            <a:ext cx="1155624" cy="786406"/>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60" name="Group 259">
            <a:extLst>
              <a:ext uri="{FF2B5EF4-FFF2-40B4-BE49-F238E27FC236}">
                <a16:creationId xmlns:a16="http://schemas.microsoft.com/office/drawing/2014/main" id="{E65A6E85-81D6-4700-8A18-2C2571319395}"/>
              </a:ext>
            </a:extLst>
          </p:cNvPr>
          <p:cNvGrpSpPr/>
          <p:nvPr/>
        </p:nvGrpSpPr>
        <p:grpSpPr>
          <a:xfrm>
            <a:off x="6151163" y="3880608"/>
            <a:ext cx="1722650" cy="1040322"/>
            <a:chOff x="4906563" y="3855208"/>
            <a:chExt cx="1722650" cy="1040322"/>
          </a:xfrm>
        </p:grpSpPr>
        <p:sp>
          <p:nvSpPr>
            <p:cNvPr id="261" name="TextBox 260">
              <a:extLst>
                <a:ext uri="{FF2B5EF4-FFF2-40B4-BE49-F238E27FC236}">
                  <a16:creationId xmlns:a16="http://schemas.microsoft.com/office/drawing/2014/main" id="{547EE3E7-039F-4752-AB6D-104EB72C4823}"/>
                </a:ext>
              </a:extLst>
            </p:cNvPr>
            <p:cNvSpPr txBox="1"/>
            <p:nvPr/>
          </p:nvSpPr>
          <p:spPr>
            <a:xfrm>
              <a:off x="4906563" y="4641614"/>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p>
          </p:txBody>
        </p:sp>
        <p:sp>
          <p:nvSpPr>
            <p:cNvPr id="262" name="Rectangle 261">
              <a:extLst>
                <a:ext uri="{FF2B5EF4-FFF2-40B4-BE49-F238E27FC236}">
                  <a16:creationId xmlns:a16="http://schemas.microsoft.com/office/drawing/2014/main" id="{18F53CE9-6368-4C93-BB6D-4DC749F6F356}"/>
                </a:ext>
              </a:extLst>
            </p:cNvPr>
            <p:cNvSpPr/>
            <p:nvPr/>
          </p:nvSpPr>
          <p:spPr>
            <a:xfrm>
              <a:off x="5179009" y="3855208"/>
              <a:ext cx="1155625"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TextBox 262">
              <a:extLst>
                <a:ext uri="{FF2B5EF4-FFF2-40B4-BE49-F238E27FC236}">
                  <a16:creationId xmlns:a16="http://schemas.microsoft.com/office/drawing/2014/main" id="{240DB63F-DF94-4B0E-8D0A-31B038233811}"/>
                </a:ext>
              </a:extLst>
            </p:cNvPr>
            <p:cNvSpPr txBox="1"/>
            <p:nvPr/>
          </p:nvSpPr>
          <p:spPr>
            <a:xfrm>
              <a:off x="5167068" y="4401734"/>
              <a:ext cx="1206742"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pic>
          <p:nvPicPr>
            <p:cNvPr id="264" name="Picture 2" descr="Azure Private Link | StarWind Blog">
              <a:extLst>
                <a:ext uri="{FF2B5EF4-FFF2-40B4-BE49-F238E27FC236}">
                  <a16:creationId xmlns:a16="http://schemas.microsoft.com/office/drawing/2014/main" id="{1A5A296A-66F8-46B2-B9F9-DAD42D6133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85097" y="4011035"/>
              <a:ext cx="346275" cy="346275"/>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Azure Private Link | StarWind Blog">
              <a:extLst>
                <a:ext uri="{FF2B5EF4-FFF2-40B4-BE49-F238E27FC236}">
                  <a16:creationId xmlns:a16="http://schemas.microsoft.com/office/drawing/2014/main" id="{0B9B7F7A-D90D-4D5B-B898-5DD2269DD3A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05114" y="4011035"/>
              <a:ext cx="346275" cy="346275"/>
            </a:xfrm>
            <a:prstGeom prst="rect">
              <a:avLst/>
            </a:prstGeom>
            <a:noFill/>
            <a:extLst>
              <a:ext uri="{909E8E84-426E-40DD-AFC4-6F175D3DCCD1}">
                <a14:hiddenFill xmlns:a14="http://schemas.microsoft.com/office/drawing/2010/main">
                  <a:solidFill>
                    <a:srgbClr val="FFFFFF"/>
                  </a:solidFill>
                </a14:hiddenFill>
              </a:ext>
            </a:extLst>
          </p:spPr>
        </p:pic>
      </p:grpSp>
      <p:sp>
        <p:nvSpPr>
          <p:cNvPr id="146" name="Rectangle 145">
            <a:extLst>
              <a:ext uri="{FF2B5EF4-FFF2-40B4-BE49-F238E27FC236}">
                <a16:creationId xmlns:a16="http://schemas.microsoft.com/office/drawing/2014/main" id="{B83C7C0A-38CE-4C80-99C3-1037510547C3}"/>
              </a:ext>
            </a:extLst>
          </p:cNvPr>
          <p:cNvSpPr/>
          <p:nvPr/>
        </p:nvSpPr>
        <p:spPr>
          <a:xfrm>
            <a:off x="5137261" y="3888787"/>
            <a:ext cx="1147011"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48" name="TextBox 147">
            <a:extLst>
              <a:ext uri="{FF2B5EF4-FFF2-40B4-BE49-F238E27FC236}">
                <a16:creationId xmlns:a16="http://schemas.microsoft.com/office/drawing/2014/main" id="{9DA08927-07C0-4561-8BED-84C5B6BA27FE}"/>
              </a:ext>
            </a:extLst>
          </p:cNvPr>
          <p:cNvSpPr txBox="1"/>
          <p:nvPr/>
        </p:nvSpPr>
        <p:spPr>
          <a:xfrm>
            <a:off x="5173333" y="5121468"/>
            <a:ext cx="113800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ISE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Integrated Service Environment</a:t>
            </a:r>
          </a:p>
        </p:txBody>
      </p:sp>
      <p:pic>
        <p:nvPicPr>
          <p:cNvPr id="150" name="Picture 149">
            <a:extLst>
              <a:ext uri="{FF2B5EF4-FFF2-40B4-BE49-F238E27FC236}">
                <a16:creationId xmlns:a16="http://schemas.microsoft.com/office/drawing/2014/main" id="{C43624FC-C3C4-45D2-B6D4-0B0121D7FE87}"/>
              </a:ext>
            </a:extLst>
          </p:cNvPr>
          <p:cNvPicPr>
            <a:picLocks noChangeAspect="1"/>
          </p:cNvPicPr>
          <p:nvPr/>
        </p:nvPicPr>
        <p:blipFill>
          <a:blip r:embed="rId20"/>
          <a:stretch>
            <a:fillRect/>
          </a:stretch>
        </p:blipFill>
        <p:spPr>
          <a:xfrm>
            <a:off x="5394667" y="4611972"/>
            <a:ext cx="686827" cy="565622"/>
          </a:xfrm>
          <a:prstGeom prst="rect">
            <a:avLst/>
          </a:prstGeom>
        </p:spPr>
      </p:pic>
      <p:sp>
        <p:nvSpPr>
          <p:cNvPr id="160" name="TextBox 159">
            <a:extLst>
              <a:ext uri="{FF2B5EF4-FFF2-40B4-BE49-F238E27FC236}">
                <a16:creationId xmlns:a16="http://schemas.microsoft.com/office/drawing/2014/main" id="{84E19FAC-1A29-489B-94F1-C6CE3804C3E9}"/>
              </a:ext>
            </a:extLst>
          </p:cNvPr>
          <p:cNvSpPr txBox="1"/>
          <p:nvPr/>
        </p:nvSpPr>
        <p:spPr>
          <a:xfrm>
            <a:off x="2203279" y="1061180"/>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lvl="0">
              <a:defRPr/>
            </a:pPr>
            <a:r>
              <a:rPr lang="en-AU" sz="1050">
                <a:solidFill>
                  <a:schemeClr val="bg1">
                    <a:lumMod val="50000"/>
                  </a:schemeClr>
                </a:solidFill>
              </a:rPr>
              <a:t>Multi-tenant Services</a:t>
            </a:r>
            <a:endParaRPr kumimoji="0" lang="en-AU" sz="1050"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170" name="TextBox 169">
            <a:extLst>
              <a:ext uri="{FF2B5EF4-FFF2-40B4-BE49-F238E27FC236}">
                <a16:creationId xmlns:a16="http://schemas.microsoft.com/office/drawing/2014/main" id="{8A4B2C3F-F417-4833-B1EE-018EA588975F}"/>
              </a:ext>
            </a:extLst>
          </p:cNvPr>
          <p:cNvSpPr txBox="1"/>
          <p:nvPr/>
        </p:nvSpPr>
        <p:spPr>
          <a:xfrm>
            <a:off x="7241862" y="1998911"/>
            <a:ext cx="983323" cy="253916"/>
          </a:xfrm>
          <a:prstGeom prst="rect">
            <a:avLst/>
          </a:prstGeom>
          <a:noFill/>
        </p:spPr>
        <p:txBody>
          <a:bodyPr wrap="square" lIns="91440" tIns="45720" rIns="91440" bIns="45720" rtlCol="0" anchor="t">
            <a:spAutoFit/>
          </a:bodyPr>
          <a:lstStyle/>
          <a:p>
            <a:r>
              <a:rPr lang="en-AU" sz="1050">
                <a:solidFill>
                  <a:srgbClr val="404040"/>
                </a:solidFill>
              </a:rPr>
              <a:t>Service Bus</a:t>
            </a:r>
          </a:p>
        </p:txBody>
      </p:sp>
      <p:sp>
        <p:nvSpPr>
          <p:cNvPr id="10" name="Title 1">
            <a:extLst>
              <a:ext uri="{FF2B5EF4-FFF2-40B4-BE49-F238E27FC236}">
                <a16:creationId xmlns:a16="http://schemas.microsoft.com/office/drawing/2014/main" id="{8B320207-EC74-4781-B2A9-77264C762869}"/>
              </a:ext>
            </a:extLst>
          </p:cNvPr>
          <p:cNvSpPr txBox="1">
            <a:spLocks/>
          </p:cNvSpPr>
          <p:nvPr/>
        </p:nvSpPr>
        <p:spPr>
          <a:xfrm>
            <a:off x="586740" y="318717"/>
            <a:ext cx="11018520" cy="553998"/>
          </a:xfrm>
          <a:prstGeom prst="rect">
            <a:avLst/>
          </a:prstGeom>
        </p:spPr>
        <p:txBody>
          <a:bodyPr/>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r>
              <a:rPr lang="en-AU" sz="3200"/>
              <a:t>Serverless integration case study</a:t>
            </a:r>
          </a:p>
        </p:txBody>
      </p:sp>
      <p:cxnSp>
        <p:nvCxnSpPr>
          <p:cNvPr id="12" name="Straight Arrow Connector 11">
            <a:extLst>
              <a:ext uri="{FF2B5EF4-FFF2-40B4-BE49-F238E27FC236}">
                <a16:creationId xmlns:a16="http://schemas.microsoft.com/office/drawing/2014/main" id="{576BDC02-E294-4570-94D3-C699B6AFF3C7}"/>
              </a:ext>
            </a:extLst>
          </p:cNvPr>
          <p:cNvCxnSpPr>
            <a:cxnSpLocks/>
            <a:endCxn id="150" idx="1"/>
          </p:cNvCxnSpPr>
          <p:nvPr/>
        </p:nvCxnSpPr>
        <p:spPr>
          <a:xfrm>
            <a:off x="4654681" y="4894783"/>
            <a:ext cx="739986" cy="0"/>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10332E3-366E-403D-AE64-ADEC10784FEE}"/>
              </a:ext>
            </a:extLst>
          </p:cNvPr>
          <p:cNvCxnSpPr>
            <a:cxnSpLocks/>
          </p:cNvCxnSpPr>
          <p:nvPr/>
        </p:nvCxnSpPr>
        <p:spPr>
          <a:xfrm flipV="1">
            <a:off x="6081494" y="4326502"/>
            <a:ext cx="546925" cy="417384"/>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B71B8EB-D11F-4CE8-98DA-8457EB5817B3}"/>
              </a:ext>
            </a:extLst>
          </p:cNvPr>
          <p:cNvCxnSpPr>
            <a:cxnSpLocks/>
          </p:cNvCxnSpPr>
          <p:nvPr/>
        </p:nvCxnSpPr>
        <p:spPr>
          <a:xfrm flipV="1">
            <a:off x="7241862" y="1772245"/>
            <a:ext cx="0" cy="2238790"/>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1E13075-C7ED-4D20-A7E8-5CC5236C1EDF}"/>
              </a:ext>
            </a:extLst>
          </p:cNvPr>
          <p:cNvCxnSpPr>
            <a:cxnSpLocks/>
          </p:cNvCxnSpPr>
          <p:nvPr/>
        </p:nvCxnSpPr>
        <p:spPr>
          <a:xfrm>
            <a:off x="6311333" y="5296754"/>
            <a:ext cx="3873855" cy="0"/>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7E39A03-401D-4F71-8FD1-3D5A0C7235E6}"/>
              </a:ext>
            </a:extLst>
          </p:cNvPr>
          <p:cNvCxnSpPr>
            <a:cxnSpLocks/>
          </p:cNvCxnSpPr>
          <p:nvPr/>
        </p:nvCxnSpPr>
        <p:spPr>
          <a:xfrm flipV="1">
            <a:off x="6057616" y="4226219"/>
            <a:ext cx="519382" cy="396856"/>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78E6E5D-BEE0-4D3F-93EE-B6D97525298E}"/>
              </a:ext>
            </a:extLst>
          </p:cNvPr>
          <p:cNvCxnSpPr>
            <a:cxnSpLocks/>
          </p:cNvCxnSpPr>
          <p:nvPr/>
        </p:nvCxnSpPr>
        <p:spPr>
          <a:xfrm flipV="1">
            <a:off x="6959248" y="2342290"/>
            <a:ext cx="0" cy="1694145"/>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4BF850-E637-47BB-91F1-D289B63AD63B}"/>
              </a:ext>
            </a:extLst>
          </p:cNvPr>
          <p:cNvSpPr txBox="1"/>
          <p:nvPr/>
        </p:nvSpPr>
        <p:spPr>
          <a:xfrm>
            <a:off x="1139731" y="5119295"/>
            <a:ext cx="76121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Traffic Manager</a:t>
            </a:r>
          </a:p>
        </p:txBody>
      </p:sp>
      <p:pic>
        <p:nvPicPr>
          <p:cNvPr id="78" name="Picture 4" descr="User Circle Icons - Download Free Vector Icons | Noun Project">
            <a:extLst>
              <a:ext uri="{FF2B5EF4-FFF2-40B4-BE49-F238E27FC236}">
                <a16:creationId xmlns:a16="http://schemas.microsoft.com/office/drawing/2014/main" id="{76E32239-EC12-4BEB-9889-C6F7A6BFF7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2152" y="4557677"/>
            <a:ext cx="525575" cy="5255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9" name="Straight Arrow Connector 78">
            <a:extLst>
              <a:ext uri="{FF2B5EF4-FFF2-40B4-BE49-F238E27FC236}">
                <a16:creationId xmlns:a16="http://schemas.microsoft.com/office/drawing/2014/main" id="{D36969D9-45AF-4C5C-BCDA-CCD1C95F663E}"/>
              </a:ext>
            </a:extLst>
          </p:cNvPr>
          <p:cNvCxnSpPr>
            <a:cxnSpLocks/>
          </p:cNvCxnSpPr>
          <p:nvPr/>
        </p:nvCxnSpPr>
        <p:spPr>
          <a:xfrm>
            <a:off x="841969" y="4820465"/>
            <a:ext cx="432893" cy="1138"/>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0" name="Graphic 79">
            <a:extLst>
              <a:ext uri="{FF2B5EF4-FFF2-40B4-BE49-F238E27FC236}">
                <a16:creationId xmlns:a16="http://schemas.microsoft.com/office/drawing/2014/main" id="{9EADADF5-91D6-497E-98C8-66FF1F5A350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300620" y="4583478"/>
            <a:ext cx="476250" cy="476250"/>
          </a:xfrm>
          <a:prstGeom prst="rect">
            <a:avLst/>
          </a:prstGeom>
        </p:spPr>
      </p:pic>
      <p:cxnSp>
        <p:nvCxnSpPr>
          <p:cNvPr id="81" name="Straight Arrow Connector 80">
            <a:extLst>
              <a:ext uri="{FF2B5EF4-FFF2-40B4-BE49-F238E27FC236}">
                <a16:creationId xmlns:a16="http://schemas.microsoft.com/office/drawing/2014/main" id="{921D0C49-7F2E-4981-B993-18A37BAFF012}"/>
              </a:ext>
            </a:extLst>
          </p:cNvPr>
          <p:cNvCxnSpPr>
            <a:cxnSpLocks/>
            <a:stCxn id="80" idx="3"/>
          </p:cNvCxnSpPr>
          <p:nvPr/>
        </p:nvCxnSpPr>
        <p:spPr>
          <a:xfrm>
            <a:off x="1776870" y="4821603"/>
            <a:ext cx="1046574" cy="3566"/>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4D046BC-7A8A-4C06-B1A7-B65183CEF563}"/>
              </a:ext>
            </a:extLst>
          </p:cNvPr>
          <p:cNvCxnSpPr>
            <a:cxnSpLocks/>
          </p:cNvCxnSpPr>
          <p:nvPr/>
        </p:nvCxnSpPr>
        <p:spPr>
          <a:xfrm flipV="1">
            <a:off x="6081494" y="4323132"/>
            <a:ext cx="546925" cy="417384"/>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F43446-7490-45DF-8169-8D5CFEE80E84}"/>
              </a:ext>
            </a:extLst>
          </p:cNvPr>
          <p:cNvCxnSpPr>
            <a:cxnSpLocks/>
          </p:cNvCxnSpPr>
          <p:nvPr/>
        </p:nvCxnSpPr>
        <p:spPr>
          <a:xfrm flipV="1">
            <a:off x="6959248" y="2338920"/>
            <a:ext cx="0" cy="1694145"/>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81756625"/>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8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8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ED49624C-4C80-4257-8F22-81D891BA53A5}"/>
              </a:ext>
            </a:extLst>
          </p:cNvPr>
          <p:cNvSpPr txBox="1"/>
          <p:nvPr/>
        </p:nvSpPr>
        <p:spPr>
          <a:xfrm>
            <a:off x="16736187" y="-26092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sp>
        <p:nvSpPr>
          <p:cNvPr id="2" name="Rectangle 1">
            <a:extLst>
              <a:ext uri="{FF2B5EF4-FFF2-40B4-BE49-F238E27FC236}">
                <a16:creationId xmlns:a16="http://schemas.microsoft.com/office/drawing/2014/main" id="{301D2E9B-3165-41CF-B490-A3A8CB81CB93}"/>
              </a:ext>
            </a:extLst>
          </p:cNvPr>
          <p:cNvSpPr/>
          <p:nvPr/>
        </p:nvSpPr>
        <p:spPr>
          <a:xfrm>
            <a:off x="2187634" y="1026862"/>
            <a:ext cx="6867301" cy="5276768"/>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61DAF0F-CBF4-4711-8348-68D17967ED26}"/>
              </a:ext>
            </a:extLst>
          </p:cNvPr>
          <p:cNvSpPr/>
          <p:nvPr/>
        </p:nvSpPr>
        <p:spPr>
          <a:xfrm>
            <a:off x="2483232" y="3878614"/>
            <a:ext cx="1147011"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D649707A-676B-43E7-A512-A26A3D48AB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8754" y="3454382"/>
            <a:ext cx="380363" cy="380363"/>
          </a:xfrm>
          <a:prstGeom prst="rect">
            <a:avLst/>
          </a:prstGeom>
        </p:spPr>
      </p:pic>
      <p:sp>
        <p:nvSpPr>
          <p:cNvPr id="17" name="Rectangle 16">
            <a:extLst>
              <a:ext uri="{FF2B5EF4-FFF2-40B4-BE49-F238E27FC236}">
                <a16:creationId xmlns:a16="http://schemas.microsoft.com/office/drawing/2014/main" id="{D885A6E7-004F-4C72-92C6-1924ACC45B11}"/>
              </a:ext>
            </a:extLst>
          </p:cNvPr>
          <p:cNvSpPr/>
          <p:nvPr/>
        </p:nvSpPr>
        <p:spPr>
          <a:xfrm>
            <a:off x="2377197" y="3431594"/>
            <a:ext cx="6497436" cy="262458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13FE3127-6FAD-4F4C-A9F0-C9C8D1243D86}"/>
              </a:ext>
            </a:extLst>
          </p:cNvPr>
          <p:cNvSpPr txBox="1"/>
          <p:nvPr/>
        </p:nvSpPr>
        <p:spPr>
          <a:xfrm>
            <a:off x="2826114" y="3509286"/>
            <a:ext cx="1303420" cy="25524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err="1">
                <a:ln>
                  <a:noFill/>
                </a:ln>
                <a:solidFill>
                  <a:srgbClr val="00B050"/>
                </a:solidFill>
                <a:effectLst/>
                <a:uLnTx/>
                <a:uFillTx/>
                <a:latin typeface="Segoe UI"/>
                <a:ea typeface="+mn-ea"/>
                <a:cs typeface="+mn-cs"/>
              </a:rPr>
              <a:t>VNet</a:t>
            </a: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BD3756A1-05C9-4C68-BB3B-8A5C2CE0F8B8}"/>
              </a:ext>
            </a:extLst>
          </p:cNvPr>
          <p:cNvSpPr txBox="1"/>
          <p:nvPr/>
        </p:nvSpPr>
        <p:spPr>
          <a:xfrm>
            <a:off x="2478820" y="5108608"/>
            <a:ext cx="1155551"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Application Gateway</a:t>
            </a:r>
          </a:p>
        </p:txBody>
      </p:sp>
      <p:pic>
        <p:nvPicPr>
          <p:cNvPr id="40" name="Graphic 39">
            <a:extLst>
              <a:ext uri="{FF2B5EF4-FFF2-40B4-BE49-F238E27FC236}">
                <a16:creationId xmlns:a16="http://schemas.microsoft.com/office/drawing/2014/main" id="{EBA49A0C-F20F-45A6-B18B-88C7E5C1DF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3444" y="4587044"/>
            <a:ext cx="476250" cy="476250"/>
          </a:xfrm>
          <a:prstGeom prst="rect">
            <a:avLst/>
          </a:prstGeom>
        </p:spPr>
      </p:pic>
      <p:sp>
        <p:nvSpPr>
          <p:cNvPr id="61" name="Rectangle 60">
            <a:extLst>
              <a:ext uri="{FF2B5EF4-FFF2-40B4-BE49-F238E27FC236}">
                <a16:creationId xmlns:a16="http://schemas.microsoft.com/office/drawing/2014/main" id="{D9AC8BAC-D2E3-484C-A682-F00A3DEACF08}"/>
              </a:ext>
            </a:extLst>
          </p:cNvPr>
          <p:cNvSpPr/>
          <p:nvPr/>
        </p:nvSpPr>
        <p:spPr>
          <a:xfrm>
            <a:off x="6802442" y="1234018"/>
            <a:ext cx="1443233" cy="176877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62" name="TextBox 61">
            <a:extLst>
              <a:ext uri="{FF2B5EF4-FFF2-40B4-BE49-F238E27FC236}">
                <a16:creationId xmlns:a16="http://schemas.microsoft.com/office/drawing/2014/main" id="{64F5899E-B9FE-4F13-96B3-31C29D767101}"/>
              </a:ext>
            </a:extLst>
          </p:cNvPr>
          <p:cNvSpPr txBox="1"/>
          <p:nvPr/>
        </p:nvSpPr>
        <p:spPr>
          <a:xfrm>
            <a:off x="6828086" y="1232674"/>
            <a:ext cx="1200728" cy="261610"/>
          </a:xfrm>
          <a:prstGeom prst="rect">
            <a:avLst/>
          </a:prstGeom>
          <a:noFill/>
        </p:spPr>
        <p:txBody>
          <a:bodyPr wrap="square" rtlCol="0">
            <a:spAutoFit/>
          </a:bodyPr>
          <a:lstStyle/>
          <a:p>
            <a:r>
              <a:rPr lang="en-AU" sz="1050">
                <a:solidFill>
                  <a:schemeClr val="tx1">
                    <a:lumMod val="50000"/>
                    <a:lumOff val="50000"/>
                  </a:schemeClr>
                </a:solidFill>
              </a:rPr>
              <a:t>Compute</a:t>
            </a:r>
          </a:p>
        </p:txBody>
      </p:sp>
      <p:pic>
        <p:nvPicPr>
          <p:cNvPr id="64" name="Graphic 63">
            <a:extLst>
              <a:ext uri="{FF2B5EF4-FFF2-40B4-BE49-F238E27FC236}">
                <a16:creationId xmlns:a16="http://schemas.microsoft.com/office/drawing/2014/main" id="{B93BF528-CBC4-45FC-822D-AAA2AB3E2A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5133" y="1487453"/>
            <a:ext cx="371365" cy="371365"/>
          </a:xfrm>
          <a:prstGeom prst="rect">
            <a:avLst/>
          </a:prstGeom>
          <a:effectLst>
            <a:outerShdw blurRad="50800" dist="38100" dir="5400000" algn="t" rotWithShape="0">
              <a:prstClr val="black">
                <a:alpha val="40000"/>
              </a:prstClr>
            </a:outerShdw>
          </a:effectLst>
        </p:spPr>
      </p:pic>
      <p:sp>
        <p:nvSpPr>
          <p:cNvPr id="66" name="TextBox 65">
            <a:extLst>
              <a:ext uri="{FF2B5EF4-FFF2-40B4-BE49-F238E27FC236}">
                <a16:creationId xmlns:a16="http://schemas.microsoft.com/office/drawing/2014/main" id="{4EE520FA-1B37-4DC4-A4F1-FD14317ABFB1}"/>
              </a:ext>
            </a:extLst>
          </p:cNvPr>
          <p:cNvSpPr txBox="1"/>
          <p:nvPr/>
        </p:nvSpPr>
        <p:spPr>
          <a:xfrm>
            <a:off x="7254935" y="1518329"/>
            <a:ext cx="983323"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sp>
        <p:nvSpPr>
          <p:cNvPr id="103" name="TextBox 102">
            <a:extLst>
              <a:ext uri="{FF2B5EF4-FFF2-40B4-BE49-F238E27FC236}">
                <a16:creationId xmlns:a16="http://schemas.microsoft.com/office/drawing/2014/main" id="{DFB45985-E907-4725-8726-FEB5FC9096EE}"/>
              </a:ext>
            </a:extLst>
          </p:cNvPr>
          <p:cNvSpPr txBox="1"/>
          <p:nvPr/>
        </p:nvSpPr>
        <p:spPr>
          <a:xfrm>
            <a:off x="10203225" y="63080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104" name="Rectangle 103">
            <a:extLst>
              <a:ext uri="{FF2B5EF4-FFF2-40B4-BE49-F238E27FC236}">
                <a16:creationId xmlns:a16="http://schemas.microsoft.com/office/drawing/2014/main" id="{19FF7A73-01EB-4538-A1B1-DF39A4ED6342}"/>
              </a:ext>
            </a:extLst>
          </p:cNvPr>
          <p:cNvSpPr/>
          <p:nvPr/>
        </p:nvSpPr>
        <p:spPr>
          <a:xfrm>
            <a:off x="10212867" y="3418292"/>
            <a:ext cx="1649807" cy="2889747"/>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28" name="Group 1027">
            <a:extLst>
              <a:ext uri="{FF2B5EF4-FFF2-40B4-BE49-F238E27FC236}">
                <a16:creationId xmlns:a16="http://schemas.microsoft.com/office/drawing/2014/main" id="{AF8210ED-B0C5-44C2-B1F1-FB6D374DC40D}"/>
              </a:ext>
            </a:extLst>
          </p:cNvPr>
          <p:cNvGrpSpPr/>
          <p:nvPr/>
        </p:nvGrpSpPr>
        <p:grpSpPr>
          <a:xfrm>
            <a:off x="10568169" y="4895530"/>
            <a:ext cx="788899" cy="752330"/>
            <a:chOff x="10531239" y="4747164"/>
            <a:chExt cx="788899" cy="752330"/>
          </a:xfrm>
        </p:grpSpPr>
        <p:pic>
          <p:nvPicPr>
            <p:cNvPr id="106" name="Picture 8" descr="Azure Virtual Machines | Ellipse Solutions">
              <a:extLst>
                <a:ext uri="{FF2B5EF4-FFF2-40B4-BE49-F238E27FC236}">
                  <a16:creationId xmlns:a16="http://schemas.microsoft.com/office/drawing/2014/main" id="{37FECEA9-C987-419B-A381-BDB1E8AA5D4E}"/>
                </a:ext>
              </a:extLst>
            </p:cNvPr>
            <p:cNvPicPr>
              <a:picLocks noChangeAspect="1" noChangeArrowheads="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39" y="4747164"/>
              <a:ext cx="484099" cy="44753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Azure Virtual Machines | Ellipse Solutions">
              <a:extLst>
                <a:ext uri="{FF2B5EF4-FFF2-40B4-BE49-F238E27FC236}">
                  <a16:creationId xmlns:a16="http://schemas.microsoft.com/office/drawing/2014/main" id="{9B53DDE8-75D5-4896-AB25-DDC7B6CB1DC1}"/>
                </a:ext>
              </a:extLst>
            </p:cNvPr>
            <p:cNvPicPr>
              <a:picLocks noChangeAspect="1" noChangeArrowheads="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39" y="4899564"/>
              <a:ext cx="484099" cy="44753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descr="Azure Virtual Machines | Ellipse Solutions">
              <a:extLst>
                <a:ext uri="{FF2B5EF4-FFF2-40B4-BE49-F238E27FC236}">
                  <a16:creationId xmlns:a16="http://schemas.microsoft.com/office/drawing/2014/main" id="{D0FD4206-AFA5-43DA-AAE1-4143997F3D2F}"/>
                </a:ext>
              </a:extLst>
            </p:cNvPr>
            <p:cNvPicPr>
              <a:picLocks noChangeAspect="1" noChangeArrowheads="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39" y="5051964"/>
              <a:ext cx="484099" cy="447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83EDC40-82E1-4F97-8C19-5E5448DFA8E4}"/>
              </a:ext>
            </a:extLst>
          </p:cNvPr>
          <p:cNvGrpSpPr/>
          <p:nvPr/>
        </p:nvGrpSpPr>
        <p:grpSpPr>
          <a:xfrm>
            <a:off x="10727965" y="3832747"/>
            <a:ext cx="907482" cy="786945"/>
            <a:chOff x="10842664" y="3810573"/>
            <a:chExt cx="907482" cy="786945"/>
          </a:xfrm>
        </p:grpSpPr>
        <p:pic>
          <p:nvPicPr>
            <p:cNvPr id="105" name="Picture 6" descr="Continuous Real-Time Data Integration to Azure SQL Database - Striim">
              <a:extLst>
                <a:ext uri="{FF2B5EF4-FFF2-40B4-BE49-F238E27FC236}">
                  <a16:creationId xmlns:a16="http://schemas.microsoft.com/office/drawing/2014/main" id="{01DBF730-F39D-492B-B50F-4AEFD4921C19}"/>
                </a:ext>
              </a:extLst>
            </p:cNvPr>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842664" y="3810573"/>
              <a:ext cx="602682" cy="48214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Continuous Real-Time Data Integration to Azure SQL Database - Striim">
              <a:extLst>
                <a:ext uri="{FF2B5EF4-FFF2-40B4-BE49-F238E27FC236}">
                  <a16:creationId xmlns:a16="http://schemas.microsoft.com/office/drawing/2014/main" id="{7CC895F0-CCFE-44A5-8D56-32BB0B08E392}"/>
                </a:ext>
              </a:extLst>
            </p:cNvPr>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95064" y="3962973"/>
              <a:ext cx="602682" cy="482145"/>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6" descr="Continuous Real-Time Data Integration to Azure SQL Database - Striim">
              <a:extLst>
                <a:ext uri="{FF2B5EF4-FFF2-40B4-BE49-F238E27FC236}">
                  <a16:creationId xmlns:a16="http://schemas.microsoft.com/office/drawing/2014/main" id="{3E77775D-0C30-450A-B4AE-71C86202BE55}"/>
                </a:ext>
              </a:extLst>
            </p:cNvPr>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7464" y="4115373"/>
              <a:ext cx="602682" cy="482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0" name="Group 1049">
            <a:extLst>
              <a:ext uri="{FF2B5EF4-FFF2-40B4-BE49-F238E27FC236}">
                <a16:creationId xmlns:a16="http://schemas.microsoft.com/office/drawing/2014/main" id="{0EF47A56-072E-408E-8014-8F7086D9F4DB}"/>
              </a:ext>
            </a:extLst>
          </p:cNvPr>
          <p:cNvGrpSpPr/>
          <p:nvPr/>
        </p:nvGrpSpPr>
        <p:grpSpPr>
          <a:xfrm>
            <a:off x="9089155" y="5311729"/>
            <a:ext cx="1129148" cy="676663"/>
            <a:chOff x="9088173" y="4687496"/>
            <a:chExt cx="1129148" cy="676663"/>
          </a:xfrm>
        </p:grpSpPr>
        <p:pic>
          <p:nvPicPr>
            <p:cNvPr id="1031" name="Graphic 1030">
              <a:extLst>
                <a:ext uri="{FF2B5EF4-FFF2-40B4-BE49-F238E27FC236}">
                  <a16:creationId xmlns:a16="http://schemas.microsoft.com/office/drawing/2014/main" id="{E81C17B6-7F57-4160-9DF5-410CC4956D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52493" y="4687496"/>
              <a:ext cx="476250" cy="476250"/>
            </a:xfrm>
            <a:prstGeom prst="rect">
              <a:avLst/>
            </a:prstGeom>
          </p:spPr>
        </p:pic>
        <p:sp>
          <p:nvSpPr>
            <p:cNvPr id="1033" name="TextBox 1032">
              <a:extLst>
                <a:ext uri="{FF2B5EF4-FFF2-40B4-BE49-F238E27FC236}">
                  <a16:creationId xmlns:a16="http://schemas.microsoft.com/office/drawing/2014/main" id="{68D18AFD-77BF-476D-89E5-CE844007E868}"/>
                </a:ext>
              </a:extLst>
            </p:cNvPr>
            <p:cNvSpPr txBox="1"/>
            <p:nvPr/>
          </p:nvSpPr>
          <p:spPr>
            <a:xfrm>
              <a:off x="9088173" y="5110243"/>
              <a:ext cx="1129148" cy="253916"/>
            </a:xfrm>
            <a:prstGeom prst="rect">
              <a:avLst/>
            </a:prstGeom>
            <a:noFill/>
          </p:spPr>
          <p:txBody>
            <a:bodyPr wrap="square" lIns="91440" tIns="45720" rIns="91440" bIns="45720" rtlCol="0" anchor="t">
              <a:spAutoFit/>
            </a:bodyPr>
            <a:lstStyle/>
            <a:p>
              <a:r>
                <a:rPr lang="en-AU" sz="1050">
                  <a:solidFill>
                    <a:srgbClr val="404040"/>
                  </a:solidFill>
                </a:rPr>
                <a:t>Express route</a:t>
              </a:r>
            </a:p>
          </p:txBody>
        </p:sp>
      </p:grpSp>
      <p:sp>
        <p:nvSpPr>
          <p:cNvPr id="1035" name="TextBox 1034">
            <a:extLst>
              <a:ext uri="{FF2B5EF4-FFF2-40B4-BE49-F238E27FC236}">
                <a16:creationId xmlns:a16="http://schemas.microsoft.com/office/drawing/2014/main" id="{68F6658B-61AC-4495-87CB-BEA932946D09}"/>
              </a:ext>
            </a:extLst>
          </p:cNvPr>
          <p:cNvSpPr txBox="1"/>
          <p:nvPr/>
        </p:nvSpPr>
        <p:spPr>
          <a:xfrm>
            <a:off x="2186208" y="6384416"/>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sp>
        <p:nvSpPr>
          <p:cNvPr id="163" name="TextBox 162">
            <a:extLst>
              <a:ext uri="{FF2B5EF4-FFF2-40B4-BE49-F238E27FC236}">
                <a16:creationId xmlns:a16="http://schemas.microsoft.com/office/drawing/2014/main" id="{B3D1580B-07C4-4761-AF91-46F0AB793449}"/>
              </a:ext>
            </a:extLst>
          </p:cNvPr>
          <p:cNvSpPr txBox="1"/>
          <p:nvPr/>
        </p:nvSpPr>
        <p:spPr>
          <a:xfrm>
            <a:off x="7607116" y="4670384"/>
            <a:ext cx="1216951"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Functions Subnet</a:t>
            </a:r>
          </a:p>
        </p:txBody>
      </p:sp>
      <p:cxnSp>
        <p:nvCxnSpPr>
          <p:cNvPr id="166" name="Straight Arrow Connector 165">
            <a:extLst>
              <a:ext uri="{FF2B5EF4-FFF2-40B4-BE49-F238E27FC236}">
                <a16:creationId xmlns:a16="http://schemas.microsoft.com/office/drawing/2014/main" id="{CB3915CE-71D7-4588-84B7-9D13BA1B9D93}"/>
              </a:ext>
            </a:extLst>
          </p:cNvPr>
          <p:cNvCxnSpPr>
            <a:cxnSpLocks/>
          </p:cNvCxnSpPr>
          <p:nvPr/>
        </p:nvCxnSpPr>
        <p:spPr>
          <a:xfrm>
            <a:off x="7790312" y="3020690"/>
            <a:ext cx="265" cy="86805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0BCF642-DBDF-4938-B5ED-0C6CBF2E5E6C}"/>
              </a:ext>
            </a:extLst>
          </p:cNvPr>
          <p:cNvSpPr txBox="1"/>
          <p:nvPr/>
        </p:nvSpPr>
        <p:spPr>
          <a:xfrm>
            <a:off x="7769525" y="2995290"/>
            <a:ext cx="994647" cy="415498"/>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AU" sz="1050">
                <a:solidFill>
                  <a:srgbClr val="C00000"/>
                </a:solidFill>
                <a:latin typeface="Segoe UI"/>
              </a:rPr>
              <a:t>VNet </a:t>
            </a:r>
            <a:br>
              <a:rPr lang="en-AU" sz="1050">
                <a:solidFill>
                  <a:srgbClr val="C00000"/>
                </a:solidFill>
                <a:latin typeface="Segoe UI"/>
              </a:rPr>
            </a:br>
            <a:r>
              <a:rPr lang="en-AU" sz="1050">
                <a:solidFill>
                  <a:srgbClr val="C00000"/>
                </a:solidFill>
                <a:latin typeface="Segoe UI"/>
              </a:rPr>
              <a:t>Integration</a:t>
            </a:r>
            <a:endParaRPr kumimoji="0" lang="en-AU" sz="1050" b="0" i="0" u="none" strike="noStrike" kern="1200" cap="none" spc="0" normalizeH="0" baseline="0" noProof="0">
              <a:ln>
                <a:noFill/>
              </a:ln>
              <a:solidFill>
                <a:srgbClr val="C00000"/>
              </a:solidFill>
              <a:effectLst/>
              <a:uLnTx/>
              <a:uFillTx/>
              <a:latin typeface="Segoe UI"/>
            </a:endParaRPr>
          </a:p>
        </p:txBody>
      </p:sp>
      <p:cxnSp>
        <p:nvCxnSpPr>
          <p:cNvPr id="169" name="Straight Arrow Connector 168">
            <a:extLst>
              <a:ext uri="{FF2B5EF4-FFF2-40B4-BE49-F238E27FC236}">
                <a16:creationId xmlns:a16="http://schemas.microsoft.com/office/drawing/2014/main" id="{51CA8935-D99A-4403-A994-7BE4FBD8F197}"/>
              </a:ext>
            </a:extLst>
          </p:cNvPr>
          <p:cNvCxnSpPr>
            <a:cxnSpLocks/>
          </p:cNvCxnSpPr>
          <p:nvPr/>
        </p:nvCxnSpPr>
        <p:spPr>
          <a:xfrm flipV="1">
            <a:off x="7399224" y="3020690"/>
            <a:ext cx="0" cy="86221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46" name="Picture 1045">
            <a:extLst>
              <a:ext uri="{FF2B5EF4-FFF2-40B4-BE49-F238E27FC236}">
                <a16:creationId xmlns:a16="http://schemas.microsoft.com/office/drawing/2014/main" id="{A7D3ED30-AD56-44CB-9195-C39A2AA39F76}"/>
              </a:ext>
            </a:extLst>
          </p:cNvPr>
          <p:cNvPicPr>
            <a:picLocks noChangeAspect="1"/>
          </p:cNvPicPr>
          <p:nvPr/>
        </p:nvPicPr>
        <p:blipFill>
          <a:blip r:embed="rId14"/>
          <a:stretch>
            <a:fillRect/>
          </a:stretch>
        </p:blipFill>
        <p:spPr>
          <a:xfrm>
            <a:off x="8697670" y="4250568"/>
            <a:ext cx="80275" cy="74437"/>
          </a:xfrm>
          <a:prstGeom prst="rect">
            <a:avLst/>
          </a:prstGeom>
        </p:spPr>
      </p:pic>
      <p:cxnSp>
        <p:nvCxnSpPr>
          <p:cNvPr id="187" name="Straight Arrow Connector 186">
            <a:extLst>
              <a:ext uri="{FF2B5EF4-FFF2-40B4-BE49-F238E27FC236}">
                <a16:creationId xmlns:a16="http://schemas.microsoft.com/office/drawing/2014/main" id="{C47D1D7D-370C-4536-A440-CE43ABEABF68}"/>
              </a:ext>
            </a:extLst>
          </p:cNvPr>
          <p:cNvCxnSpPr>
            <a:cxnSpLocks/>
            <a:endCxn id="1031" idx="1"/>
          </p:cNvCxnSpPr>
          <p:nvPr/>
        </p:nvCxnSpPr>
        <p:spPr>
          <a:xfrm>
            <a:off x="6284272" y="5538395"/>
            <a:ext cx="3069203" cy="11459"/>
          </a:xfrm>
          <a:prstGeom prst="straightConnector1">
            <a:avLst/>
          </a:prstGeom>
          <a:ln w="127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20592292-7788-4378-B2BB-CBF2446E1640}"/>
              </a:ext>
            </a:extLst>
          </p:cNvPr>
          <p:cNvCxnSpPr>
            <a:cxnSpLocks/>
            <a:stCxn id="1031" idx="3"/>
          </p:cNvCxnSpPr>
          <p:nvPr/>
        </p:nvCxnSpPr>
        <p:spPr>
          <a:xfrm>
            <a:off x="9829725" y="5549854"/>
            <a:ext cx="355463" cy="0"/>
          </a:xfrm>
          <a:prstGeom prst="straightConnector1">
            <a:avLst/>
          </a:prstGeom>
          <a:ln w="127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83" name="Graphic 1082">
            <a:extLst>
              <a:ext uri="{FF2B5EF4-FFF2-40B4-BE49-F238E27FC236}">
                <a16:creationId xmlns:a16="http://schemas.microsoft.com/office/drawing/2014/main" id="{DAC9FC81-43D4-4B9B-BC48-808BD9E3DB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83570" y="1970924"/>
            <a:ext cx="371365" cy="371365"/>
          </a:xfrm>
          <a:prstGeom prst="rect">
            <a:avLst/>
          </a:prstGeom>
        </p:spPr>
      </p:pic>
      <p:sp>
        <p:nvSpPr>
          <p:cNvPr id="142" name="Rectangle 141">
            <a:extLst>
              <a:ext uri="{FF2B5EF4-FFF2-40B4-BE49-F238E27FC236}">
                <a16:creationId xmlns:a16="http://schemas.microsoft.com/office/drawing/2014/main" id="{63443583-757E-4495-82BE-5A4DA6194063}"/>
              </a:ext>
            </a:extLst>
          </p:cNvPr>
          <p:cNvSpPr/>
          <p:nvPr/>
        </p:nvSpPr>
        <p:spPr>
          <a:xfrm>
            <a:off x="3818107" y="3878614"/>
            <a:ext cx="1147011"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43" name="TextBox 142">
            <a:extLst>
              <a:ext uri="{FF2B5EF4-FFF2-40B4-BE49-F238E27FC236}">
                <a16:creationId xmlns:a16="http://schemas.microsoft.com/office/drawing/2014/main" id="{809DAF0A-16BA-4F59-B140-18CCEDAB36F0}"/>
              </a:ext>
            </a:extLst>
          </p:cNvPr>
          <p:cNvSpPr txBox="1"/>
          <p:nvPr/>
        </p:nvSpPr>
        <p:spPr>
          <a:xfrm>
            <a:off x="3827118" y="5095950"/>
            <a:ext cx="113800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API Management</a:t>
            </a:r>
          </a:p>
        </p:txBody>
      </p:sp>
      <p:pic>
        <p:nvPicPr>
          <p:cNvPr id="144" name="Graphic 143">
            <a:extLst>
              <a:ext uri="{FF2B5EF4-FFF2-40B4-BE49-F238E27FC236}">
                <a16:creationId xmlns:a16="http://schemas.microsoft.com/office/drawing/2014/main" id="{4A1283DD-980F-4255-AFC4-B46E31CB468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29106" y="4558816"/>
            <a:ext cx="525575" cy="525575"/>
          </a:xfrm>
          <a:prstGeom prst="rect">
            <a:avLst/>
          </a:prstGeom>
          <a:effectLst>
            <a:outerShdw blurRad="50800" dist="38100" dir="5400000" algn="t" rotWithShape="0">
              <a:prstClr val="black">
                <a:alpha val="40000"/>
              </a:prstClr>
            </a:outerShdw>
          </a:effectLst>
        </p:spPr>
      </p:pic>
      <p:sp>
        <p:nvSpPr>
          <p:cNvPr id="259" name="Rectangle 258">
            <a:extLst>
              <a:ext uri="{FF2B5EF4-FFF2-40B4-BE49-F238E27FC236}">
                <a16:creationId xmlns:a16="http://schemas.microsoft.com/office/drawing/2014/main" id="{2A96EB88-B0C6-4809-9CBA-79D47B468A87}"/>
              </a:ext>
            </a:extLst>
          </p:cNvPr>
          <p:cNvSpPr/>
          <p:nvPr/>
        </p:nvSpPr>
        <p:spPr>
          <a:xfrm>
            <a:off x="7642889" y="3880608"/>
            <a:ext cx="1155624" cy="786406"/>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60" name="Group 259">
            <a:extLst>
              <a:ext uri="{FF2B5EF4-FFF2-40B4-BE49-F238E27FC236}">
                <a16:creationId xmlns:a16="http://schemas.microsoft.com/office/drawing/2014/main" id="{E65A6E85-81D6-4700-8A18-2C2571319395}"/>
              </a:ext>
            </a:extLst>
          </p:cNvPr>
          <p:cNvGrpSpPr/>
          <p:nvPr/>
        </p:nvGrpSpPr>
        <p:grpSpPr>
          <a:xfrm>
            <a:off x="6151163" y="3880608"/>
            <a:ext cx="1722650" cy="1040322"/>
            <a:chOff x="4906563" y="3855208"/>
            <a:chExt cx="1722650" cy="1040322"/>
          </a:xfrm>
        </p:grpSpPr>
        <p:sp>
          <p:nvSpPr>
            <p:cNvPr id="261" name="TextBox 260">
              <a:extLst>
                <a:ext uri="{FF2B5EF4-FFF2-40B4-BE49-F238E27FC236}">
                  <a16:creationId xmlns:a16="http://schemas.microsoft.com/office/drawing/2014/main" id="{547EE3E7-039F-4752-AB6D-104EB72C4823}"/>
                </a:ext>
              </a:extLst>
            </p:cNvPr>
            <p:cNvSpPr txBox="1"/>
            <p:nvPr/>
          </p:nvSpPr>
          <p:spPr>
            <a:xfrm>
              <a:off x="4906563" y="4641614"/>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p>
          </p:txBody>
        </p:sp>
        <p:sp>
          <p:nvSpPr>
            <p:cNvPr id="262" name="Rectangle 261">
              <a:extLst>
                <a:ext uri="{FF2B5EF4-FFF2-40B4-BE49-F238E27FC236}">
                  <a16:creationId xmlns:a16="http://schemas.microsoft.com/office/drawing/2014/main" id="{18F53CE9-6368-4C93-BB6D-4DC749F6F356}"/>
                </a:ext>
              </a:extLst>
            </p:cNvPr>
            <p:cNvSpPr/>
            <p:nvPr/>
          </p:nvSpPr>
          <p:spPr>
            <a:xfrm>
              <a:off x="5179009" y="3855208"/>
              <a:ext cx="1155625"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263" name="TextBox 262">
              <a:extLst>
                <a:ext uri="{FF2B5EF4-FFF2-40B4-BE49-F238E27FC236}">
                  <a16:creationId xmlns:a16="http://schemas.microsoft.com/office/drawing/2014/main" id="{240DB63F-DF94-4B0E-8D0A-31B038233811}"/>
                </a:ext>
              </a:extLst>
            </p:cNvPr>
            <p:cNvSpPr txBox="1"/>
            <p:nvPr/>
          </p:nvSpPr>
          <p:spPr>
            <a:xfrm>
              <a:off x="5167068" y="4401734"/>
              <a:ext cx="1206742"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pic>
          <p:nvPicPr>
            <p:cNvPr id="264" name="Picture 2" descr="Azure Private Link | StarWind Blog">
              <a:extLst>
                <a:ext uri="{FF2B5EF4-FFF2-40B4-BE49-F238E27FC236}">
                  <a16:creationId xmlns:a16="http://schemas.microsoft.com/office/drawing/2014/main" id="{1A5A296A-66F8-46B2-B9F9-DAD42D6133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85097" y="4011035"/>
              <a:ext cx="346275" cy="346275"/>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Azure Private Link | StarWind Blog">
              <a:extLst>
                <a:ext uri="{FF2B5EF4-FFF2-40B4-BE49-F238E27FC236}">
                  <a16:creationId xmlns:a16="http://schemas.microsoft.com/office/drawing/2014/main" id="{0B9B7F7A-D90D-4D5B-B898-5DD2269DD3A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05114" y="4011035"/>
              <a:ext cx="346275" cy="346275"/>
            </a:xfrm>
            <a:prstGeom prst="rect">
              <a:avLst/>
            </a:prstGeom>
            <a:noFill/>
            <a:extLst>
              <a:ext uri="{909E8E84-426E-40DD-AFC4-6F175D3DCCD1}">
                <a14:hiddenFill xmlns:a14="http://schemas.microsoft.com/office/drawing/2010/main">
                  <a:solidFill>
                    <a:srgbClr val="FFFFFF"/>
                  </a:solidFill>
                </a14:hiddenFill>
              </a:ext>
            </a:extLst>
          </p:spPr>
        </p:pic>
      </p:grpSp>
      <p:sp>
        <p:nvSpPr>
          <p:cNvPr id="146" name="Rectangle 145">
            <a:extLst>
              <a:ext uri="{FF2B5EF4-FFF2-40B4-BE49-F238E27FC236}">
                <a16:creationId xmlns:a16="http://schemas.microsoft.com/office/drawing/2014/main" id="{B83C7C0A-38CE-4C80-99C3-1037510547C3}"/>
              </a:ext>
            </a:extLst>
          </p:cNvPr>
          <p:cNvSpPr/>
          <p:nvPr/>
        </p:nvSpPr>
        <p:spPr>
          <a:xfrm>
            <a:off x="5137261" y="3888787"/>
            <a:ext cx="1147011" cy="2003097"/>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48" name="TextBox 147">
            <a:extLst>
              <a:ext uri="{FF2B5EF4-FFF2-40B4-BE49-F238E27FC236}">
                <a16:creationId xmlns:a16="http://schemas.microsoft.com/office/drawing/2014/main" id="{9DA08927-07C0-4561-8BED-84C5B6BA27FE}"/>
              </a:ext>
            </a:extLst>
          </p:cNvPr>
          <p:cNvSpPr txBox="1"/>
          <p:nvPr/>
        </p:nvSpPr>
        <p:spPr>
          <a:xfrm>
            <a:off x="5173333" y="5121468"/>
            <a:ext cx="113800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ISE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Integrated Service Environment</a:t>
            </a:r>
          </a:p>
        </p:txBody>
      </p:sp>
      <p:pic>
        <p:nvPicPr>
          <p:cNvPr id="150" name="Picture 149">
            <a:extLst>
              <a:ext uri="{FF2B5EF4-FFF2-40B4-BE49-F238E27FC236}">
                <a16:creationId xmlns:a16="http://schemas.microsoft.com/office/drawing/2014/main" id="{C43624FC-C3C4-45D2-B6D4-0B0121D7FE87}"/>
              </a:ext>
            </a:extLst>
          </p:cNvPr>
          <p:cNvPicPr>
            <a:picLocks noChangeAspect="1"/>
          </p:cNvPicPr>
          <p:nvPr/>
        </p:nvPicPr>
        <p:blipFill>
          <a:blip r:embed="rId20"/>
          <a:stretch>
            <a:fillRect/>
          </a:stretch>
        </p:blipFill>
        <p:spPr>
          <a:xfrm>
            <a:off x="5394667" y="4611972"/>
            <a:ext cx="686827" cy="565622"/>
          </a:xfrm>
          <a:prstGeom prst="rect">
            <a:avLst/>
          </a:prstGeom>
        </p:spPr>
      </p:pic>
      <p:sp>
        <p:nvSpPr>
          <p:cNvPr id="160" name="TextBox 159">
            <a:extLst>
              <a:ext uri="{FF2B5EF4-FFF2-40B4-BE49-F238E27FC236}">
                <a16:creationId xmlns:a16="http://schemas.microsoft.com/office/drawing/2014/main" id="{84E19FAC-1A29-489B-94F1-C6CE3804C3E9}"/>
              </a:ext>
            </a:extLst>
          </p:cNvPr>
          <p:cNvSpPr txBox="1"/>
          <p:nvPr/>
        </p:nvSpPr>
        <p:spPr>
          <a:xfrm>
            <a:off x="2203279" y="1061180"/>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lvl="0">
              <a:defRPr/>
            </a:pPr>
            <a:r>
              <a:rPr lang="en-AU" sz="1050">
                <a:solidFill>
                  <a:schemeClr val="bg1">
                    <a:lumMod val="50000"/>
                  </a:schemeClr>
                </a:solidFill>
              </a:rPr>
              <a:t>Multi-tenant Services</a:t>
            </a:r>
            <a:endParaRPr kumimoji="0" lang="en-AU" sz="1050"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170" name="TextBox 169">
            <a:extLst>
              <a:ext uri="{FF2B5EF4-FFF2-40B4-BE49-F238E27FC236}">
                <a16:creationId xmlns:a16="http://schemas.microsoft.com/office/drawing/2014/main" id="{8A4B2C3F-F417-4833-B1EE-018EA588975F}"/>
              </a:ext>
            </a:extLst>
          </p:cNvPr>
          <p:cNvSpPr txBox="1"/>
          <p:nvPr/>
        </p:nvSpPr>
        <p:spPr>
          <a:xfrm>
            <a:off x="7241862" y="1998911"/>
            <a:ext cx="983323" cy="253916"/>
          </a:xfrm>
          <a:prstGeom prst="rect">
            <a:avLst/>
          </a:prstGeom>
          <a:noFill/>
        </p:spPr>
        <p:txBody>
          <a:bodyPr wrap="square" lIns="91440" tIns="45720" rIns="91440" bIns="45720" rtlCol="0" anchor="t">
            <a:spAutoFit/>
          </a:bodyPr>
          <a:lstStyle/>
          <a:p>
            <a:r>
              <a:rPr lang="en-AU" sz="1050">
                <a:solidFill>
                  <a:srgbClr val="404040"/>
                </a:solidFill>
              </a:rPr>
              <a:t>Service Bus</a:t>
            </a:r>
          </a:p>
        </p:txBody>
      </p:sp>
      <p:sp>
        <p:nvSpPr>
          <p:cNvPr id="10" name="Title 1">
            <a:extLst>
              <a:ext uri="{FF2B5EF4-FFF2-40B4-BE49-F238E27FC236}">
                <a16:creationId xmlns:a16="http://schemas.microsoft.com/office/drawing/2014/main" id="{8B320207-EC74-4781-B2A9-77264C762869}"/>
              </a:ext>
            </a:extLst>
          </p:cNvPr>
          <p:cNvSpPr txBox="1">
            <a:spLocks/>
          </p:cNvSpPr>
          <p:nvPr/>
        </p:nvSpPr>
        <p:spPr>
          <a:xfrm>
            <a:off x="586740" y="318717"/>
            <a:ext cx="11018520" cy="553998"/>
          </a:xfrm>
          <a:prstGeom prst="rect">
            <a:avLst/>
          </a:prstGeom>
        </p:spPr>
        <p:txBody>
          <a:bodyPr/>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r>
              <a:rPr lang="en-AU" sz="3200"/>
              <a:t>Serverless integration case study</a:t>
            </a:r>
          </a:p>
        </p:txBody>
      </p:sp>
      <p:sp>
        <p:nvSpPr>
          <p:cNvPr id="8" name="TextBox 7">
            <a:extLst>
              <a:ext uri="{FF2B5EF4-FFF2-40B4-BE49-F238E27FC236}">
                <a16:creationId xmlns:a16="http://schemas.microsoft.com/office/drawing/2014/main" id="{2D4BF850-E637-47BB-91F1-D289B63AD63B}"/>
              </a:ext>
            </a:extLst>
          </p:cNvPr>
          <p:cNvSpPr txBox="1"/>
          <p:nvPr/>
        </p:nvSpPr>
        <p:spPr>
          <a:xfrm>
            <a:off x="1139731" y="5119295"/>
            <a:ext cx="76121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tx1">
                    <a:lumMod val="85000"/>
                    <a:lumOff val="15000"/>
                  </a:schemeClr>
                </a:solidFill>
                <a:effectLst/>
                <a:uLnTx/>
                <a:uFillTx/>
                <a:latin typeface="Segoe UI" panose="020B0502040204020203" pitchFamily="34" charset="0"/>
                <a:cs typeface="Segoe UI" panose="020B0502040204020203" pitchFamily="34" charset="0"/>
              </a:rPr>
              <a:t>Traffic Manager</a:t>
            </a:r>
          </a:p>
        </p:txBody>
      </p:sp>
      <p:pic>
        <p:nvPicPr>
          <p:cNvPr id="78" name="Picture 4" descr="User Circle Icons - Download Free Vector Icons | Noun Project">
            <a:extLst>
              <a:ext uri="{FF2B5EF4-FFF2-40B4-BE49-F238E27FC236}">
                <a16:creationId xmlns:a16="http://schemas.microsoft.com/office/drawing/2014/main" id="{76E32239-EC12-4BEB-9889-C6F7A6BFF7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2152" y="4557677"/>
            <a:ext cx="525575" cy="5255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9" name="Straight Arrow Connector 78">
            <a:extLst>
              <a:ext uri="{FF2B5EF4-FFF2-40B4-BE49-F238E27FC236}">
                <a16:creationId xmlns:a16="http://schemas.microsoft.com/office/drawing/2014/main" id="{D36969D9-45AF-4C5C-BCDA-CCD1C95F663E}"/>
              </a:ext>
            </a:extLst>
          </p:cNvPr>
          <p:cNvCxnSpPr>
            <a:cxnSpLocks/>
          </p:cNvCxnSpPr>
          <p:nvPr/>
        </p:nvCxnSpPr>
        <p:spPr>
          <a:xfrm>
            <a:off x="841969" y="4820465"/>
            <a:ext cx="432893" cy="1138"/>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0" name="Graphic 79">
            <a:extLst>
              <a:ext uri="{FF2B5EF4-FFF2-40B4-BE49-F238E27FC236}">
                <a16:creationId xmlns:a16="http://schemas.microsoft.com/office/drawing/2014/main" id="{9EADADF5-91D6-497E-98C8-66FF1F5A350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300620" y="4583478"/>
            <a:ext cx="476250" cy="476250"/>
          </a:xfrm>
          <a:prstGeom prst="rect">
            <a:avLst/>
          </a:prstGeom>
        </p:spPr>
      </p:pic>
      <p:cxnSp>
        <p:nvCxnSpPr>
          <p:cNvPr id="81" name="Straight Arrow Connector 80">
            <a:extLst>
              <a:ext uri="{FF2B5EF4-FFF2-40B4-BE49-F238E27FC236}">
                <a16:creationId xmlns:a16="http://schemas.microsoft.com/office/drawing/2014/main" id="{921D0C49-7F2E-4981-B993-18A37BAFF012}"/>
              </a:ext>
            </a:extLst>
          </p:cNvPr>
          <p:cNvCxnSpPr>
            <a:cxnSpLocks/>
            <a:stCxn id="80" idx="3"/>
          </p:cNvCxnSpPr>
          <p:nvPr/>
        </p:nvCxnSpPr>
        <p:spPr>
          <a:xfrm>
            <a:off x="1776870" y="4821603"/>
            <a:ext cx="1046574" cy="3566"/>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DC299C5-488E-49CD-994D-0D1AD9895B67}"/>
              </a:ext>
            </a:extLst>
          </p:cNvPr>
          <p:cNvGrpSpPr/>
          <p:nvPr/>
        </p:nvGrpSpPr>
        <p:grpSpPr>
          <a:xfrm>
            <a:off x="6828086" y="2472461"/>
            <a:ext cx="1395969" cy="428836"/>
            <a:chOff x="6828086" y="2472461"/>
            <a:chExt cx="1395969" cy="428836"/>
          </a:xfrm>
        </p:grpSpPr>
        <p:pic>
          <p:nvPicPr>
            <p:cNvPr id="67" name="Picture 66">
              <a:extLst>
                <a:ext uri="{FF2B5EF4-FFF2-40B4-BE49-F238E27FC236}">
                  <a16:creationId xmlns:a16="http://schemas.microsoft.com/office/drawing/2014/main" id="{634C65CC-F664-4B49-AB3C-FB2846B11FDF}"/>
                </a:ext>
              </a:extLst>
            </p:cNvPr>
            <p:cNvPicPr>
              <a:picLocks noChangeAspect="1"/>
            </p:cNvPicPr>
            <p:nvPr/>
          </p:nvPicPr>
          <p:blipFill>
            <a:blip r:embed="rId20"/>
            <a:stretch>
              <a:fillRect/>
            </a:stretch>
          </p:blipFill>
          <p:spPr>
            <a:xfrm>
              <a:off x="6828086" y="2472461"/>
              <a:ext cx="520729" cy="428836"/>
            </a:xfrm>
            <a:prstGeom prst="rect">
              <a:avLst/>
            </a:prstGeom>
          </p:spPr>
        </p:pic>
        <p:sp>
          <p:nvSpPr>
            <p:cNvPr id="3" name="TextBox 2">
              <a:extLst>
                <a:ext uri="{FF2B5EF4-FFF2-40B4-BE49-F238E27FC236}">
                  <a16:creationId xmlns:a16="http://schemas.microsoft.com/office/drawing/2014/main" id="{D52910CA-21BA-4119-BD90-843EC3A8192F}"/>
                </a:ext>
              </a:extLst>
            </p:cNvPr>
            <p:cNvSpPr txBox="1"/>
            <p:nvPr/>
          </p:nvSpPr>
          <p:spPr>
            <a:xfrm>
              <a:off x="7240732" y="2508140"/>
              <a:ext cx="983323" cy="253916"/>
            </a:xfrm>
            <a:prstGeom prst="rect">
              <a:avLst/>
            </a:prstGeom>
            <a:noFill/>
          </p:spPr>
          <p:txBody>
            <a:bodyPr wrap="square" lIns="91440" tIns="45720" rIns="91440" bIns="45720" rtlCol="0" anchor="t">
              <a:spAutoFit/>
            </a:bodyPr>
            <a:lstStyle/>
            <a:p>
              <a:r>
                <a:rPr lang="en-AU" sz="1050">
                  <a:solidFill>
                    <a:srgbClr val="404040"/>
                  </a:solidFill>
                </a:rPr>
                <a:t>Function App</a:t>
              </a:r>
            </a:p>
          </p:txBody>
        </p:sp>
      </p:grpSp>
      <p:cxnSp>
        <p:nvCxnSpPr>
          <p:cNvPr id="71" name="Straight Arrow Connector 70">
            <a:extLst>
              <a:ext uri="{FF2B5EF4-FFF2-40B4-BE49-F238E27FC236}">
                <a16:creationId xmlns:a16="http://schemas.microsoft.com/office/drawing/2014/main" id="{669FC1EF-AAB6-4EDE-9863-D640FA0A350B}"/>
              </a:ext>
            </a:extLst>
          </p:cNvPr>
          <p:cNvCxnSpPr>
            <a:cxnSpLocks/>
          </p:cNvCxnSpPr>
          <p:nvPr/>
        </p:nvCxnSpPr>
        <p:spPr>
          <a:xfrm flipV="1">
            <a:off x="8939501" y="5534064"/>
            <a:ext cx="413974" cy="10060"/>
          </a:xfrm>
          <a:prstGeom prst="straightConnector1">
            <a:avLst/>
          </a:prstGeom>
          <a:ln w="127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5442135"/>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6"/>
                                        </p:tgtEl>
                                      </p:cBhvr>
                                    </p:animEffect>
                                    <p:set>
                                      <p:cBhvr>
                                        <p:cTn id="7" dur="1" fill="hold">
                                          <p:stCondLst>
                                            <p:cond delay="499"/>
                                          </p:stCondLst>
                                        </p:cTn>
                                        <p:tgtEl>
                                          <p:spTgt spid="1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50"/>
                                        </p:tgtEl>
                                      </p:cBhvr>
                                    </p:animEffect>
                                    <p:set>
                                      <p:cBhvr>
                                        <p:cTn id="10" dur="1" fill="hold">
                                          <p:stCondLst>
                                            <p:cond delay="499"/>
                                          </p:stCondLst>
                                        </p:cTn>
                                        <p:tgtEl>
                                          <p:spTgt spid="15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8"/>
                                        </p:tgtEl>
                                      </p:cBhvr>
                                    </p:animEffect>
                                    <p:set>
                                      <p:cBhvr>
                                        <p:cTn id="13" dur="1" fill="hold">
                                          <p:stCondLst>
                                            <p:cond delay="499"/>
                                          </p:stCondLst>
                                        </p:cTn>
                                        <p:tgtEl>
                                          <p:spTgt spid="148"/>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11498 0.34213 L -1.875E-6 4.07407E-6 " pathEditMode="relative" rAng="0" ptsTypes="AA">
                                      <p:cBhvr>
                                        <p:cTn id="17" dur="2000" fill="hold"/>
                                        <p:tgtEl>
                                          <p:spTgt spid="5"/>
                                        </p:tgtEl>
                                        <p:attrNameLst>
                                          <p:attrName>ppt_x</p:attrName>
                                          <p:attrName>ppt_y</p:attrName>
                                        </p:attrNameLst>
                                      </p:cBhvr>
                                      <p:rCtr x="3997" y="-16968"/>
                                    </p:animMotion>
                                  </p:childTnLst>
                                </p:cTn>
                              </p:par>
                              <p:par>
                                <p:cTn id="18" presetID="1" presetClass="exit" presetSubtype="0" fill="hold" nodeType="withEffect">
                                  <p:stCondLst>
                                    <p:cond delay="0"/>
                                  </p:stCondLst>
                                  <p:childTnLst>
                                    <p:set>
                                      <p:cBhvr>
                                        <p:cTn id="19" dur="1" fill="hold">
                                          <p:stCondLst>
                                            <p:cond delay="0"/>
                                          </p:stCondLst>
                                        </p:cTn>
                                        <p:tgtEl>
                                          <p:spTgt spid="18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71"/>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4"/>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4" name="Title 1">
            <a:extLst>
              <a:ext uri="{FF2B5EF4-FFF2-40B4-BE49-F238E27FC236}">
                <a16:creationId xmlns:a16="http://schemas.microsoft.com/office/drawing/2014/main" id="{7978963E-2FFA-4EF9-AA6D-7B271E010B3C}"/>
              </a:ext>
            </a:extLst>
          </p:cNvPr>
          <p:cNvSpPr txBox="1">
            <a:spLocks/>
          </p:cNvSpPr>
          <p:nvPr/>
        </p:nvSpPr>
        <p:spPr>
          <a:xfrm>
            <a:off x="2299535" y="2875002"/>
            <a:ext cx="11018520" cy="553998"/>
          </a:xfrm>
          <a:prstGeom prst="rect">
            <a:avLst/>
          </a:prstGeom>
        </p:spPr>
        <p:txBody>
          <a:bodyPr/>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r>
              <a:rPr lang="en-AU" sz="3200"/>
              <a:t>Serverless on Kubernetes case studies</a:t>
            </a:r>
          </a:p>
        </p:txBody>
      </p:sp>
    </p:spTree>
    <p:custDataLst>
      <p:tags r:id="rId1"/>
    </p:custDataLst>
    <p:extLst>
      <p:ext uri="{BB962C8B-B14F-4D97-AF65-F5344CB8AC3E}">
        <p14:creationId xmlns:p14="http://schemas.microsoft.com/office/powerpoint/2010/main" val="3647585878"/>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41D3D0CC-2BA3-4E22-BFF0-A61E79F30AC3}"/>
              </a:ext>
            </a:extLst>
          </p:cNvPr>
          <p:cNvSpPr/>
          <p:nvPr/>
        </p:nvSpPr>
        <p:spPr>
          <a:xfrm>
            <a:off x="7784493" y="2585114"/>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6A40CEED-140B-4215-A5DD-87415D52C899}"/>
              </a:ext>
            </a:extLst>
          </p:cNvPr>
          <p:cNvSpPr/>
          <p:nvPr/>
        </p:nvSpPr>
        <p:spPr>
          <a:xfrm>
            <a:off x="2561360" y="3917108"/>
            <a:ext cx="1322427"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E5F2414-97FD-4096-9C81-D21B30A8013E}"/>
              </a:ext>
            </a:extLst>
          </p:cNvPr>
          <p:cNvSpPr/>
          <p:nvPr/>
        </p:nvSpPr>
        <p:spPr>
          <a:xfrm>
            <a:off x="4018740" y="3907788"/>
            <a:ext cx="1562413"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50D3D8CF-83CC-495E-9EDF-09A35429E52A}"/>
              </a:ext>
            </a:extLst>
          </p:cNvPr>
          <p:cNvSpPr/>
          <p:nvPr/>
        </p:nvSpPr>
        <p:spPr>
          <a:xfrm>
            <a:off x="6460290" y="907453"/>
            <a:ext cx="2729659" cy="1241016"/>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776267"/>
            <a:ext cx="7093605" cy="5713988"/>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4283" y="2506432"/>
            <a:ext cx="380363" cy="380363"/>
          </a:xfrm>
          <a:prstGeom prst="rect">
            <a:avLst/>
          </a:prstGeom>
        </p:spPr>
      </p:pic>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pic>
        <p:nvPicPr>
          <p:cNvPr id="36" name="Graphic 35">
            <a:extLst>
              <a:ext uri="{FF2B5EF4-FFF2-40B4-BE49-F238E27FC236}">
                <a16:creationId xmlns:a16="http://schemas.microsoft.com/office/drawing/2014/main" id="{08DC6515-6EAD-4E8D-8481-49E6F879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32239" y="1660453"/>
            <a:ext cx="324000" cy="297000"/>
          </a:xfrm>
          <a:prstGeom prst="rect">
            <a:avLst/>
          </a:prstGeom>
          <a:effectLst>
            <a:outerShdw blurRad="50800" dist="38100" dir="5400000" algn="t" rotWithShape="0">
              <a:prstClr val="black">
                <a:alpha val="40000"/>
              </a:prstClr>
            </a:outerShdw>
          </a:effectLst>
        </p:spPr>
      </p:pic>
      <p:pic>
        <p:nvPicPr>
          <p:cNvPr id="52" name="Graphic 51">
            <a:extLst>
              <a:ext uri="{FF2B5EF4-FFF2-40B4-BE49-F238E27FC236}">
                <a16:creationId xmlns:a16="http://schemas.microsoft.com/office/drawing/2014/main" id="{2EED29DE-E83F-4B69-ACCB-578DD15C42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48337" y="1011544"/>
            <a:ext cx="324000" cy="324000"/>
          </a:xfrm>
          <a:prstGeom prst="rect">
            <a:avLst/>
          </a:prstGeom>
          <a:effectLst>
            <a:outerShdw blurRad="50800" dist="38100" dir="5400000" algn="t" rotWithShape="0">
              <a:prstClr val="black">
                <a:alpha val="40000"/>
              </a:prstClr>
            </a:outerShdw>
          </a:effectLst>
        </p:spPr>
      </p:pic>
      <p:sp>
        <p:nvSpPr>
          <p:cNvPr id="96" name="TextBox 95">
            <a:extLst>
              <a:ext uri="{FF2B5EF4-FFF2-40B4-BE49-F238E27FC236}">
                <a16:creationId xmlns:a16="http://schemas.microsoft.com/office/drawing/2014/main" id="{540E8CC1-5593-41F0-A6E9-15D3FC2A206F}"/>
              </a:ext>
            </a:extLst>
          </p:cNvPr>
          <p:cNvSpPr txBox="1"/>
          <p:nvPr/>
        </p:nvSpPr>
        <p:spPr>
          <a:xfrm>
            <a:off x="8114868" y="1065862"/>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98" name="TextBox 97">
            <a:extLst>
              <a:ext uri="{FF2B5EF4-FFF2-40B4-BE49-F238E27FC236}">
                <a16:creationId xmlns:a16="http://schemas.microsoft.com/office/drawing/2014/main" id="{B4F04A1A-B8A6-410C-9369-DABC160925FD}"/>
              </a:ext>
            </a:extLst>
          </p:cNvPr>
          <p:cNvSpPr txBox="1"/>
          <p:nvPr/>
        </p:nvSpPr>
        <p:spPr>
          <a:xfrm>
            <a:off x="8117222" y="171752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sp>
        <p:nvSpPr>
          <p:cNvPr id="3" name="Rectangle 2">
            <a:extLst>
              <a:ext uri="{FF2B5EF4-FFF2-40B4-BE49-F238E27FC236}">
                <a16:creationId xmlns:a16="http://schemas.microsoft.com/office/drawing/2014/main" id="{F5FE77CA-587F-446B-862F-4E554DE8B329}"/>
              </a:ext>
            </a:extLst>
          </p:cNvPr>
          <p:cNvSpPr/>
          <p:nvPr/>
        </p:nvSpPr>
        <p:spPr>
          <a:xfrm>
            <a:off x="2455326" y="2426515"/>
            <a:ext cx="6737283" cy="3974285"/>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918943" y="2562666"/>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a:t>
            </a:r>
          </a:p>
        </p:txBody>
      </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0" name="TextBox 69">
            <a:extLst>
              <a:ext uri="{FF2B5EF4-FFF2-40B4-BE49-F238E27FC236}">
                <a16:creationId xmlns:a16="http://schemas.microsoft.com/office/drawing/2014/main" id="{D63E17BD-F473-4F0D-B2DC-FDCEBFF331A1}"/>
              </a:ext>
            </a:extLst>
          </p:cNvPr>
          <p:cNvSpPr txBox="1"/>
          <p:nvPr/>
        </p:nvSpPr>
        <p:spPr>
          <a:xfrm>
            <a:off x="2719606" y="4957788"/>
            <a:ext cx="93867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75000"/>
                    <a:lumOff val="25000"/>
                  </a:schemeClr>
                </a:solidFill>
                <a:effectLst/>
                <a:uLnTx/>
                <a:uFillTx/>
                <a:latin typeface="Segoe UI"/>
                <a:ea typeface="+mn-ea"/>
                <a:cs typeface="+mn-cs"/>
              </a:rPr>
              <a:t>Application Gateway</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10"/>
          <a:stretch>
            <a:fillRect/>
          </a:stretch>
        </p:blipFill>
        <p:spPr>
          <a:xfrm>
            <a:off x="2951449" y="4496545"/>
            <a:ext cx="505492" cy="505492"/>
          </a:xfrm>
          <a:prstGeom prst="rect">
            <a:avLst/>
          </a:prstGeom>
        </p:spPr>
      </p:pic>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11"/>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026617" y="776267"/>
            <a:ext cx="2017361" cy="5722272"/>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7B6927D6-589E-4C8C-B4CE-45360661C57D}"/>
              </a:ext>
            </a:extLst>
          </p:cNvPr>
          <p:cNvPicPr>
            <a:picLocks noChangeAspect="1"/>
          </p:cNvPicPr>
          <p:nvPr/>
        </p:nvPicPr>
        <p:blipFill>
          <a:blip r:embed="rId12"/>
          <a:stretch>
            <a:fillRect/>
          </a:stretch>
        </p:blipFill>
        <p:spPr>
          <a:xfrm>
            <a:off x="8006759" y="2735041"/>
            <a:ext cx="324000" cy="300437"/>
          </a:xfrm>
          <a:prstGeom prst="rect">
            <a:avLst/>
          </a:prstGeom>
        </p:spPr>
      </p:pic>
      <p:sp>
        <p:nvSpPr>
          <p:cNvPr id="95" name="TextBox 94">
            <a:extLst>
              <a:ext uri="{FF2B5EF4-FFF2-40B4-BE49-F238E27FC236}">
                <a16:creationId xmlns:a16="http://schemas.microsoft.com/office/drawing/2014/main" id="{5114DB39-D4A5-4479-9B70-A670A5959F32}"/>
              </a:ext>
            </a:extLst>
          </p:cNvPr>
          <p:cNvSpPr txBox="1"/>
          <p:nvPr/>
        </p:nvSpPr>
        <p:spPr>
          <a:xfrm>
            <a:off x="7814855" y="3084468"/>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Endpoints</a:t>
            </a: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327911" y="4765029"/>
            <a:ext cx="698706"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2A48505-ACC6-4E68-B3F0-F22447A9F913}"/>
              </a:ext>
            </a:extLst>
          </p:cNvPr>
          <p:cNvPicPr>
            <a:picLocks noChangeAspect="1"/>
          </p:cNvPicPr>
          <p:nvPr/>
        </p:nvPicPr>
        <p:blipFill>
          <a:blip r:embed="rId12"/>
          <a:stretch>
            <a:fillRect/>
          </a:stretch>
        </p:blipFill>
        <p:spPr>
          <a:xfrm>
            <a:off x="8437213" y="2738975"/>
            <a:ext cx="324000" cy="300437"/>
          </a:xfrm>
          <a:prstGeom prst="rect">
            <a:avLst/>
          </a:prstGeom>
        </p:spPr>
      </p:pic>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215434" y="57051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141986" y="57468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294386" y="58992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446786" y="60516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367834" y="58575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520234" y="60099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15"/>
          <a:stretch>
            <a:fillRect/>
          </a:stretch>
        </p:blipFill>
        <p:spPr>
          <a:xfrm>
            <a:off x="2114253" y="4513632"/>
            <a:ext cx="468000" cy="468000"/>
          </a:xfrm>
          <a:prstGeom prst="rect">
            <a:avLst/>
          </a:prstGeom>
        </p:spPr>
      </p:pic>
      <p:cxnSp>
        <p:nvCxnSpPr>
          <p:cNvPr id="85" name="Connector: Elbow 84">
            <a:extLst>
              <a:ext uri="{FF2B5EF4-FFF2-40B4-BE49-F238E27FC236}">
                <a16:creationId xmlns:a16="http://schemas.microsoft.com/office/drawing/2014/main" id="{E6AC7213-8665-4CBC-AB38-AA8A769B9A53}"/>
              </a:ext>
            </a:extLst>
          </p:cNvPr>
          <p:cNvCxnSpPr>
            <a:cxnSpLocks/>
            <a:stCxn id="10" idx="3"/>
            <a:endCxn id="72" idx="1"/>
          </p:cNvCxnSpPr>
          <p:nvPr/>
        </p:nvCxnSpPr>
        <p:spPr>
          <a:xfrm>
            <a:off x="2582253" y="4747632"/>
            <a:ext cx="369196" cy="1659"/>
          </a:xfrm>
          <a:prstGeom prst="bentConnector3">
            <a:avLst>
              <a:gd name="adj1" fmla="val 50000"/>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4005CFB-98D7-4AA4-BFED-C8FD4481E314}"/>
              </a:ext>
            </a:extLst>
          </p:cNvPr>
          <p:cNvSpPr txBox="1"/>
          <p:nvPr/>
        </p:nvSpPr>
        <p:spPr>
          <a:xfrm>
            <a:off x="2366514" y="5920205"/>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App Gateway Subnet</a:t>
            </a:r>
          </a:p>
        </p:txBody>
      </p:sp>
      <p:sp>
        <p:nvSpPr>
          <p:cNvPr id="25" name="TextBox 24">
            <a:extLst>
              <a:ext uri="{FF2B5EF4-FFF2-40B4-BE49-F238E27FC236}">
                <a16:creationId xmlns:a16="http://schemas.microsoft.com/office/drawing/2014/main" id="{A963A4B9-2843-4FBB-AC36-8F36E44B2A70}"/>
              </a:ext>
            </a:extLst>
          </p:cNvPr>
          <p:cNvSpPr txBox="1"/>
          <p:nvPr/>
        </p:nvSpPr>
        <p:spPr>
          <a:xfrm>
            <a:off x="3933090" y="599950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API Management </a:t>
            </a:r>
            <a:br>
              <a:rPr kumimoji="0" lang="en-AU" sz="1050" b="0" i="0" u="none" strike="noStrike" kern="1200" cap="none" spc="0" normalizeH="0" baseline="0" noProof="0">
                <a:ln>
                  <a:noFill/>
                </a:ln>
                <a:solidFill>
                  <a:srgbClr val="0078D4"/>
                </a:solidFill>
                <a:effectLst/>
                <a:uLnTx/>
                <a:uFillTx/>
                <a:latin typeface="Segoe UI"/>
                <a:ea typeface="+mn-ea"/>
                <a:cs typeface="+mn-cs"/>
              </a:rPr>
            </a:br>
            <a:r>
              <a:rPr kumimoji="0" lang="en-AU" sz="1050" b="0" i="0" u="none" strike="noStrike" kern="1200" cap="none" spc="0" normalizeH="0" baseline="0" noProof="0">
                <a:ln>
                  <a:noFill/>
                </a:ln>
                <a:solidFill>
                  <a:srgbClr val="0078D4"/>
                </a:solidFill>
                <a:effectLst/>
                <a:uLnTx/>
                <a:uFillTx/>
                <a:latin typeface="Segoe UI"/>
                <a:ea typeface="+mn-ea"/>
                <a:cs typeface="+mn-cs"/>
              </a:rPr>
              <a:t>Subnet</a:t>
            </a:r>
          </a:p>
        </p:txBody>
      </p:sp>
      <p:sp>
        <p:nvSpPr>
          <p:cNvPr id="26" name="TextBox 25">
            <a:extLst>
              <a:ext uri="{FF2B5EF4-FFF2-40B4-BE49-F238E27FC236}">
                <a16:creationId xmlns:a16="http://schemas.microsoft.com/office/drawing/2014/main" id="{39895431-FA03-4F7D-8828-92DC2C42DE25}"/>
              </a:ext>
            </a:extLst>
          </p:cNvPr>
          <p:cNvSpPr txBox="1"/>
          <p:nvPr/>
        </p:nvSpPr>
        <p:spPr>
          <a:xfrm>
            <a:off x="7598897" y="3396394"/>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Private Link Subnet</a:t>
            </a:r>
          </a:p>
        </p:txBody>
      </p:sp>
      <p:cxnSp>
        <p:nvCxnSpPr>
          <p:cNvPr id="79" name="Straight Arrow Connector 78">
            <a:extLst>
              <a:ext uri="{FF2B5EF4-FFF2-40B4-BE49-F238E27FC236}">
                <a16:creationId xmlns:a16="http://schemas.microsoft.com/office/drawing/2014/main" id="{8FEC3411-EC5F-4586-B4BD-995E17120DFC}"/>
              </a:ext>
            </a:extLst>
          </p:cNvPr>
          <p:cNvCxnSpPr>
            <a:cxnSpLocks/>
            <a:stCxn id="91" idx="0"/>
          </p:cNvCxnSpPr>
          <p:nvPr/>
        </p:nvCxnSpPr>
        <p:spPr>
          <a:xfrm flipV="1">
            <a:off x="8458484" y="2129986"/>
            <a:ext cx="0" cy="455128"/>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31F0189B-9079-453E-9362-64C11367A09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92944" y="4460675"/>
            <a:ext cx="325692" cy="325692"/>
          </a:xfrm>
          <a:prstGeom prst="rect">
            <a:avLst/>
          </a:prstGeom>
        </p:spPr>
      </p:pic>
      <p:pic>
        <p:nvPicPr>
          <p:cNvPr id="16" name="Graphic 15">
            <a:extLst>
              <a:ext uri="{FF2B5EF4-FFF2-40B4-BE49-F238E27FC236}">
                <a16:creationId xmlns:a16="http://schemas.microsoft.com/office/drawing/2014/main" id="{FB52801A-02FF-4DA4-B089-EAD41E1C87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31474" y="1025361"/>
            <a:ext cx="360000" cy="360000"/>
          </a:xfrm>
          <a:prstGeom prst="rect">
            <a:avLst/>
          </a:prstGeom>
        </p:spPr>
      </p:pic>
      <p:sp>
        <p:nvSpPr>
          <p:cNvPr id="17" name="TextBox 16">
            <a:extLst>
              <a:ext uri="{FF2B5EF4-FFF2-40B4-BE49-F238E27FC236}">
                <a16:creationId xmlns:a16="http://schemas.microsoft.com/office/drawing/2014/main" id="{7EFE7CB0-A054-44D5-BBEF-1273B466D438}"/>
              </a:ext>
            </a:extLst>
          </p:cNvPr>
          <p:cNvSpPr txBox="1"/>
          <p:nvPr/>
        </p:nvSpPr>
        <p:spPr>
          <a:xfrm>
            <a:off x="6911719" y="1065862"/>
            <a:ext cx="983323"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Service Bus</a:t>
            </a:r>
          </a:p>
        </p:txBody>
      </p:sp>
      <p:sp>
        <p:nvSpPr>
          <p:cNvPr id="99" name="Rectangle 98">
            <a:extLst>
              <a:ext uri="{FF2B5EF4-FFF2-40B4-BE49-F238E27FC236}">
                <a16:creationId xmlns:a16="http://schemas.microsoft.com/office/drawing/2014/main" id="{3573CECA-FE00-4100-A5BE-906C3917257B}"/>
              </a:ext>
            </a:extLst>
          </p:cNvPr>
          <p:cNvSpPr/>
          <p:nvPr/>
        </p:nvSpPr>
        <p:spPr>
          <a:xfrm>
            <a:off x="5699981" y="2605445"/>
            <a:ext cx="1562413"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02A31E1D-AEE0-409B-8569-8D86F516961F}"/>
              </a:ext>
            </a:extLst>
          </p:cNvPr>
          <p:cNvSpPr txBox="1"/>
          <p:nvPr/>
        </p:nvSpPr>
        <p:spPr>
          <a:xfrm>
            <a:off x="5526157" y="3453221"/>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SQL MI Subnet</a:t>
            </a:r>
          </a:p>
        </p:txBody>
      </p:sp>
      <p:pic>
        <p:nvPicPr>
          <p:cNvPr id="37" name="Picture 36">
            <a:extLst>
              <a:ext uri="{FF2B5EF4-FFF2-40B4-BE49-F238E27FC236}">
                <a16:creationId xmlns:a16="http://schemas.microsoft.com/office/drawing/2014/main" id="{ECBDE92C-DEF9-4991-9DCE-622CE138F52A}"/>
              </a:ext>
            </a:extLst>
          </p:cNvPr>
          <p:cNvPicPr>
            <a:picLocks noChangeAspect="1"/>
          </p:cNvPicPr>
          <p:nvPr/>
        </p:nvPicPr>
        <p:blipFill>
          <a:blip r:embed="rId20"/>
          <a:stretch>
            <a:fillRect/>
          </a:stretch>
        </p:blipFill>
        <p:spPr>
          <a:xfrm>
            <a:off x="5792010" y="2798568"/>
            <a:ext cx="324000" cy="420780"/>
          </a:xfrm>
          <a:prstGeom prst="rect">
            <a:avLst/>
          </a:prstGeom>
        </p:spPr>
      </p:pic>
      <p:sp>
        <p:nvSpPr>
          <p:cNvPr id="106" name="TextBox 105">
            <a:extLst>
              <a:ext uri="{FF2B5EF4-FFF2-40B4-BE49-F238E27FC236}">
                <a16:creationId xmlns:a16="http://schemas.microsoft.com/office/drawing/2014/main" id="{1E767477-D9AE-4919-B56D-A716D2F86693}"/>
              </a:ext>
            </a:extLst>
          </p:cNvPr>
          <p:cNvSpPr txBox="1"/>
          <p:nvPr/>
        </p:nvSpPr>
        <p:spPr>
          <a:xfrm>
            <a:off x="6163272" y="2743795"/>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SQL</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Managed</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Instance</a:t>
            </a:r>
          </a:p>
        </p:txBody>
      </p:sp>
      <p:sp>
        <p:nvSpPr>
          <p:cNvPr id="33" name="Rectangle 32">
            <a:extLst>
              <a:ext uri="{FF2B5EF4-FFF2-40B4-BE49-F238E27FC236}">
                <a16:creationId xmlns:a16="http://schemas.microsoft.com/office/drawing/2014/main" id="{E20C7631-04CA-47F8-9586-DB3B5F2CC5C9}"/>
              </a:ext>
            </a:extLst>
          </p:cNvPr>
          <p:cNvSpPr/>
          <p:nvPr/>
        </p:nvSpPr>
        <p:spPr>
          <a:xfrm>
            <a:off x="7476280" y="3894910"/>
            <a:ext cx="1562413" cy="889144"/>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628D29F0-9379-4DD9-B776-24A990E78ABB}"/>
              </a:ext>
            </a:extLst>
          </p:cNvPr>
          <p:cNvGrpSpPr/>
          <p:nvPr/>
        </p:nvGrpSpPr>
        <p:grpSpPr>
          <a:xfrm>
            <a:off x="7925230" y="3920885"/>
            <a:ext cx="693668" cy="675773"/>
            <a:chOff x="6825055" y="5002193"/>
            <a:chExt cx="1013180" cy="1013180"/>
          </a:xfrm>
        </p:grpSpPr>
        <p:pic>
          <p:nvPicPr>
            <p:cNvPr id="103" name="Picture 10" descr="azure-kubernetes-service - Microsoft Q&amp;A">
              <a:extLst>
                <a:ext uri="{FF2B5EF4-FFF2-40B4-BE49-F238E27FC236}">
                  <a16:creationId xmlns:a16="http://schemas.microsoft.com/office/drawing/2014/main" id="{10D4FB67-4600-4D08-8A44-DB1ADEFC036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25055" y="5002193"/>
              <a:ext cx="1013180" cy="1013180"/>
            </a:xfrm>
            <a:prstGeom prst="rect">
              <a:avLst/>
            </a:prstGeom>
            <a:noFill/>
            <a:extLst>
              <a:ext uri="{909E8E84-426E-40DD-AFC4-6F175D3DCCD1}">
                <a14:hiddenFill xmlns:a14="http://schemas.microsoft.com/office/drawing/2010/main">
                  <a:solidFill>
                    <a:srgbClr val="FFFFFF"/>
                  </a:solidFill>
                </a14:hiddenFill>
              </a:ext>
            </a:extLst>
          </p:spPr>
        </p:pic>
        <p:pic>
          <p:nvPicPr>
            <p:cNvPr id="107" name="Graphic 106">
              <a:extLst>
                <a:ext uri="{FF2B5EF4-FFF2-40B4-BE49-F238E27FC236}">
                  <a16:creationId xmlns:a16="http://schemas.microsoft.com/office/drawing/2014/main" id="{2F8FD6C3-3156-4B6F-BC3F-DA831490F97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470699" y="5170683"/>
              <a:ext cx="204259" cy="204259"/>
            </a:xfrm>
            <a:prstGeom prst="rect">
              <a:avLst/>
            </a:prstGeom>
            <a:effectLst>
              <a:outerShdw blurRad="50800" dist="38100" dir="5400000" algn="t" rotWithShape="0">
                <a:prstClr val="black">
                  <a:alpha val="40000"/>
                </a:prstClr>
              </a:outerShdw>
            </a:effectLst>
          </p:spPr>
        </p:pic>
        <p:pic>
          <p:nvPicPr>
            <p:cNvPr id="109" name="Picture 108">
              <a:extLst>
                <a:ext uri="{FF2B5EF4-FFF2-40B4-BE49-F238E27FC236}">
                  <a16:creationId xmlns:a16="http://schemas.microsoft.com/office/drawing/2014/main" id="{116B7C4E-7D78-4CF6-9CAF-8FA6C069C64B}"/>
                </a:ext>
              </a:extLst>
            </p:cNvPr>
            <p:cNvPicPr>
              <a:picLocks noChangeAspect="1"/>
            </p:cNvPicPr>
            <p:nvPr/>
          </p:nvPicPr>
          <p:blipFill>
            <a:blip r:embed="rId11"/>
            <a:stretch>
              <a:fillRect/>
            </a:stretch>
          </p:blipFill>
          <p:spPr>
            <a:xfrm>
              <a:off x="7263495" y="5399736"/>
              <a:ext cx="264829" cy="218094"/>
            </a:xfrm>
            <a:prstGeom prst="rect">
              <a:avLst/>
            </a:prstGeom>
          </p:spPr>
        </p:pic>
        <p:pic>
          <p:nvPicPr>
            <p:cNvPr id="110" name="Graphic 109">
              <a:extLst>
                <a:ext uri="{FF2B5EF4-FFF2-40B4-BE49-F238E27FC236}">
                  <a16:creationId xmlns:a16="http://schemas.microsoft.com/office/drawing/2014/main" id="{2D22CA5D-07D8-4673-8908-A469001A320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05522" y="5664849"/>
              <a:ext cx="204259" cy="204259"/>
            </a:xfrm>
            <a:prstGeom prst="rect">
              <a:avLst/>
            </a:prstGeom>
            <a:effectLst>
              <a:outerShdw blurRad="50800" dist="38100" dir="5400000" algn="t" rotWithShape="0">
                <a:prstClr val="black">
                  <a:alpha val="40000"/>
                </a:prstClr>
              </a:outerShdw>
            </a:effectLst>
          </p:spPr>
        </p:pic>
      </p:grpSp>
      <p:sp>
        <p:nvSpPr>
          <p:cNvPr id="45" name="TextBox 44">
            <a:extLst>
              <a:ext uri="{FF2B5EF4-FFF2-40B4-BE49-F238E27FC236}">
                <a16:creationId xmlns:a16="http://schemas.microsoft.com/office/drawing/2014/main" id="{BAC109B7-4C7A-45E3-B1C2-E9C8973E95B9}"/>
              </a:ext>
            </a:extLst>
          </p:cNvPr>
          <p:cNvSpPr txBox="1"/>
          <p:nvPr/>
        </p:nvSpPr>
        <p:spPr>
          <a:xfrm>
            <a:off x="7832239" y="4516136"/>
            <a:ext cx="983323"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Kubernetes</a:t>
            </a:r>
          </a:p>
        </p:txBody>
      </p:sp>
      <p:grpSp>
        <p:nvGrpSpPr>
          <p:cNvPr id="80" name="Group 79">
            <a:extLst>
              <a:ext uri="{FF2B5EF4-FFF2-40B4-BE49-F238E27FC236}">
                <a16:creationId xmlns:a16="http://schemas.microsoft.com/office/drawing/2014/main" id="{9420A594-42E7-469B-BFC9-360CAFC092E6}"/>
              </a:ext>
            </a:extLst>
          </p:cNvPr>
          <p:cNvGrpSpPr/>
          <p:nvPr/>
        </p:nvGrpSpPr>
        <p:grpSpPr>
          <a:xfrm>
            <a:off x="4167963" y="4696772"/>
            <a:ext cx="1316614" cy="489187"/>
            <a:chOff x="4669589" y="1486483"/>
            <a:chExt cx="1316614" cy="489187"/>
          </a:xfrm>
        </p:grpSpPr>
        <p:pic>
          <p:nvPicPr>
            <p:cNvPr id="82" name="Graphic 81">
              <a:extLst>
                <a:ext uri="{FF2B5EF4-FFF2-40B4-BE49-F238E27FC236}">
                  <a16:creationId xmlns:a16="http://schemas.microsoft.com/office/drawing/2014/main" id="{E2D0EC1B-4BB7-42B5-9779-3CAE367971D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83" name="TextBox 82">
              <a:extLst>
                <a:ext uri="{FF2B5EF4-FFF2-40B4-BE49-F238E27FC236}">
                  <a16:creationId xmlns:a16="http://schemas.microsoft.com/office/drawing/2014/main" id="{A7C169AF-1F76-4D26-BE7F-DC159CBDEE89}"/>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84" name="TextBox 83">
            <a:extLst>
              <a:ext uri="{FF2B5EF4-FFF2-40B4-BE49-F238E27FC236}">
                <a16:creationId xmlns:a16="http://schemas.microsoft.com/office/drawing/2014/main" id="{8CB39174-4972-4DBE-88EB-074148D0CA35}"/>
              </a:ext>
            </a:extLst>
          </p:cNvPr>
          <p:cNvSpPr txBox="1"/>
          <p:nvPr/>
        </p:nvSpPr>
        <p:spPr>
          <a:xfrm>
            <a:off x="4017436" y="3917108"/>
            <a:ext cx="1423941" cy="415498"/>
          </a:xfrm>
          <a:prstGeom prst="rect">
            <a:avLst/>
          </a:prstGeom>
          <a:noFill/>
        </p:spPr>
        <p:txBody>
          <a:bodyPr wrap="square" rtlCol="0">
            <a:spAutoFit/>
          </a:bodyPr>
          <a:lstStyle/>
          <a:p>
            <a:r>
              <a:rPr lang="en-AU" sz="1050">
                <a:solidFill>
                  <a:schemeClr val="bg2">
                    <a:lumMod val="50000"/>
                    <a:lumOff val="50000"/>
                  </a:schemeClr>
                </a:solidFill>
              </a:rPr>
              <a:t>API Management</a:t>
            </a:r>
            <a:br>
              <a:rPr lang="en-AU" sz="1050">
                <a:solidFill>
                  <a:schemeClr val="bg2">
                    <a:lumMod val="50000"/>
                    <a:lumOff val="50000"/>
                  </a:schemeClr>
                </a:solidFill>
              </a:rPr>
            </a:br>
            <a:endParaRPr lang="en-AU" sz="1050">
              <a:solidFill>
                <a:schemeClr val="bg2">
                  <a:lumMod val="50000"/>
                  <a:lumOff val="50000"/>
                </a:schemeClr>
              </a:solidFill>
            </a:endParaRPr>
          </a:p>
        </p:txBody>
      </p:sp>
      <p:sp>
        <p:nvSpPr>
          <p:cNvPr id="6" name="TextBox 5">
            <a:extLst>
              <a:ext uri="{FF2B5EF4-FFF2-40B4-BE49-F238E27FC236}">
                <a16:creationId xmlns:a16="http://schemas.microsoft.com/office/drawing/2014/main" id="{C677E207-A3E3-472B-8695-0A8C084F81DB}"/>
              </a:ext>
            </a:extLst>
          </p:cNvPr>
          <p:cNvSpPr txBox="1"/>
          <p:nvPr/>
        </p:nvSpPr>
        <p:spPr>
          <a:xfrm>
            <a:off x="2263164" y="889650"/>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sp>
        <p:nvSpPr>
          <p:cNvPr id="4" name="Title 1">
            <a:extLst>
              <a:ext uri="{FF2B5EF4-FFF2-40B4-BE49-F238E27FC236}">
                <a16:creationId xmlns:a16="http://schemas.microsoft.com/office/drawing/2014/main" id="{D3790D73-EBE4-478F-AE77-F0C54065C28E}"/>
              </a:ext>
            </a:extLst>
          </p:cNvPr>
          <p:cNvSpPr txBox="1">
            <a:spLocks/>
          </p:cNvSpPr>
          <p:nvPr/>
        </p:nvSpPr>
        <p:spPr>
          <a:xfrm>
            <a:off x="586740" y="127091"/>
            <a:ext cx="11018520" cy="553998"/>
          </a:xfrm>
          <a:prstGeom prst="rect">
            <a:avLst/>
          </a:prstGeom>
        </p:spPr>
        <p:txBody>
          <a:bodyPr/>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r>
              <a:rPr lang="en-AU" sz="3200"/>
              <a:t>Serverless Kubernetes case study</a:t>
            </a:r>
          </a:p>
        </p:txBody>
      </p:sp>
    </p:spTree>
    <p:custDataLst>
      <p:tags r:id="rId1"/>
    </p:custDataLst>
    <p:extLst>
      <p:ext uri="{BB962C8B-B14F-4D97-AF65-F5344CB8AC3E}">
        <p14:creationId xmlns:p14="http://schemas.microsoft.com/office/powerpoint/2010/main" val="2856929744"/>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384D7AA4-93B1-4776-9EF3-624D553E68A9}"/>
              </a:ext>
            </a:extLst>
          </p:cNvPr>
          <p:cNvSpPr txBox="1">
            <a:spLocks/>
          </p:cNvSpPr>
          <p:nvPr/>
        </p:nvSpPr>
        <p:spPr>
          <a:xfrm>
            <a:off x="3033399" y="3121223"/>
            <a:ext cx="5650663" cy="615553"/>
          </a:xfrm>
          <a:prstGeom prst="rect">
            <a:avLst/>
          </a:prstGeom>
        </p:spPr>
        <p:txBody>
          <a:bodyPr/>
          <a:lstStyle>
            <a:lvl1pPr marL="228029" indent="-228029" algn="l" defTabSz="912114"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indent="0" algn="ctr">
              <a:buNone/>
            </a:pPr>
            <a:r>
              <a:rPr lang="en-AU" sz="4000">
                <a:solidFill>
                  <a:srgbClr val="50E6FF"/>
                </a:solidFill>
              </a:rPr>
              <a:t>What is coming next</a:t>
            </a:r>
            <a:endParaRPr lang="en-AU">
              <a:solidFill>
                <a:srgbClr val="50E6FF"/>
              </a:solidFill>
            </a:endParaRPr>
          </a:p>
        </p:txBody>
      </p:sp>
    </p:spTree>
    <p:extLst>
      <p:ext uri="{BB962C8B-B14F-4D97-AF65-F5344CB8AC3E}">
        <p14:creationId xmlns:p14="http://schemas.microsoft.com/office/powerpoint/2010/main" val="92863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BDED3EE9-99E7-4315-9B64-0A4493836EB5}"/>
              </a:ext>
            </a:extLst>
          </p:cNvPr>
          <p:cNvSpPr/>
          <p:nvPr/>
        </p:nvSpPr>
        <p:spPr>
          <a:xfrm>
            <a:off x="7448619" y="3907788"/>
            <a:ext cx="1562026"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1AE3D6E3-3FC1-4610-8EAD-80FEC0516007}"/>
              </a:ext>
            </a:extLst>
          </p:cNvPr>
          <p:cNvSpPr/>
          <p:nvPr/>
        </p:nvSpPr>
        <p:spPr>
          <a:xfrm>
            <a:off x="5687553" y="3907788"/>
            <a:ext cx="1562413" cy="2078162"/>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41D3D0CC-2BA3-4E22-BFF0-A61E79F30AC3}"/>
              </a:ext>
            </a:extLst>
          </p:cNvPr>
          <p:cNvSpPr/>
          <p:nvPr/>
        </p:nvSpPr>
        <p:spPr>
          <a:xfrm>
            <a:off x="7784493" y="2585114"/>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6A40CEED-140B-4215-A5DD-87415D52C899}"/>
              </a:ext>
            </a:extLst>
          </p:cNvPr>
          <p:cNvSpPr/>
          <p:nvPr/>
        </p:nvSpPr>
        <p:spPr>
          <a:xfrm>
            <a:off x="2561360" y="3917108"/>
            <a:ext cx="1322427"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E5F2414-97FD-4096-9C81-D21B30A8013E}"/>
              </a:ext>
            </a:extLst>
          </p:cNvPr>
          <p:cNvSpPr/>
          <p:nvPr/>
        </p:nvSpPr>
        <p:spPr>
          <a:xfrm>
            <a:off x="4018740" y="3907788"/>
            <a:ext cx="1562413"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50D3D8CF-83CC-495E-9EDF-09A35429E52A}"/>
              </a:ext>
            </a:extLst>
          </p:cNvPr>
          <p:cNvSpPr/>
          <p:nvPr/>
        </p:nvSpPr>
        <p:spPr>
          <a:xfrm>
            <a:off x="6460290" y="647561"/>
            <a:ext cx="2729659" cy="1500908"/>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093605"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C183C22D-6802-4FE6-9368-854243A0DC94}"/>
              </a:ext>
            </a:extLst>
          </p:cNvPr>
          <p:cNvSpPr txBox="1"/>
          <p:nvPr/>
        </p:nvSpPr>
        <p:spPr>
          <a:xfrm>
            <a:off x="5699678" y="3904446"/>
            <a:ext cx="154640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50000"/>
                    <a:lumOff val="50000"/>
                  </a:schemeClr>
                </a:solidFill>
                <a:effectLst/>
                <a:uLnTx/>
                <a:uFillTx/>
                <a:latin typeface="Segoe UI"/>
                <a:ea typeface="+mn-ea"/>
                <a:cs typeface="+mn-cs"/>
              </a:rPr>
              <a:t>Private App Service</a:t>
            </a:r>
          </a:p>
        </p:txBody>
      </p:sp>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4283" y="2506432"/>
            <a:ext cx="380363" cy="380363"/>
          </a:xfrm>
          <a:prstGeom prst="rect">
            <a:avLst/>
          </a:prstGeom>
        </p:spPr>
      </p:pic>
      <p:pic>
        <p:nvPicPr>
          <p:cNvPr id="21" name="Graphic 20">
            <a:extLst>
              <a:ext uri="{FF2B5EF4-FFF2-40B4-BE49-F238E27FC236}">
                <a16:creationId xmlns:a16="http://schemas.microsoft.com/office/drawing/2014/main" id="{BC9A83ED-D9A0-45BA-9BD3-03B536CD0D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8914" y="4777164"/>
            <a:ext cx="360000" cy="360000"/>
          </a:xfrm>
          <a:prstGeom prst="rect">
            <a:avLst/>
          </a:prstGeom>
          <a:effectLst>
            <a:outerShdw blurRad="50800" dist="38100" dir="5400000" algn="t" rotWithShape="0">
              <a:prstClr val="black">
                <a:alpha val="40000"/>
              </a:prstClr>
            </a:outerShdw>
          </a:effectLst>
        </p:spPr>
      </p:pic>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pic>
        <p:nvPicPr>
          <p:cNvPr id="36" name="Graphic 35">
            <a:extLst>
              <a:ext uri="{FF2B5EF4-FFF2-40B4-BE49-F238E27FC236}">
                <a16:creationId xmlns:a16="http://schemas.microsoft.com/office/drawing/2014/main" id="{08DC6515-6EAD-4E8D-8481-49E6F879D2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32239" y="1660453"/>
            <a:ext cx="324000" cy="297000"/>
          </a:xfrm>
          <a:prstGeom prst="rect">
            <a:avLst/>
          </a:prstGeom>
          <a:effectLst>
            <a:outerShdw blurRad="50800" dist="38100" dir="5400000" algn="t" rotWithShape="0">
              <a:prstClr val="black">
                <a:alpha val="40000"/>
              </a:prstClr>
            </a:outerShdw>
          </a:effectLst>
        </p:spPr>
      </p:pic>
      <p:pic>
        <p:nvPicPr>
          <p:cNvPr id="52" name="Graphic 51">
            <a:extLst>
              <a:ext uri="{FF2B5EF4-FFF2-40B4-BE49-F238E27FC236}">
                <a16:creationId xmlns:a16="http://schemas.microsoft.com/office/drawing/2014/main" id="{2EED29DE-E83F-4B69-ACCB-578DD15C420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48337" y="1011544"/>
            <a:ext cx="324000" cy="324000"/>
          </a:xfrm>
          <a:prstGeom prst="rect">
            <a:avLst/>
          </a:prstGeom>
          <a:effectLst>
            <a:outerShdw blurRad="50800" dist="38100" dir="5400000" algn="t" rotWithShape="0">
              <a:prstClr val="black">
                <a:alpha val="40000"/>
              </a:prstClr>
            </a:outerShdw>
          </a:effectLst>
        </p:spPr>
      </p:pic>
      <p:sp>
        <p:nvSpPr>
          <p:cNvPr id="67" name="TextBox 66">
            <a:extLst>
              <a:ext uri="{FF2B5EF4-FFF2-40B4-BE49-F238E27FC236}">
                <a16:creationId xmlns:a16="http://schemas.microsoft.com/office/drawing/2014/main" id="{50F94EBA-68F3-4081-8E6D-8BE1D9CF1C85}"/>
              </a:ext>
            </a:extLst>
          </p:cNvPr>
          <p:cNvSpPr txBox="1"/>
          <p:nvPr/>
        </p:nvSpPr>
        <p:spPr>
          <a:xfrm>
            <a:off x="6579220" y="672499"/>
            <a:ext cx="2836551"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Multi-tenant Services</a:t>
            </a:r>
          </a:p>
        </p:txBody>
      </p:sp>
      <p:sp>
        <p:nvSpPr>
          <p:cNvPr id="90" name="TextBox 89">
            <a:extLst>
              <a:ext uri="{FF2B5EF4-FFF2-40B4-BE49-F238E27FC236}">
                <a16:creationId xmlns:a16="http://schemas.microsoft.com/office/drawing/2014/main" id="{4C0482FD-43C9-435B-A43D-4EABE4EC4A89}"/>
              </a:ext>
            </a:extLst>
          </p:cNvPr>
          <p:cNvSpPr txBox="1"/>
          <p:nvPr/>
        </p:nvSpPr>
        <p:spPr>
          <a:xfrm>
            <a:off x="6134236" y="4775439"/>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Functions</a:t>
            </a:r>
          </a:p>
        </p:txBody>
      </p:sp>
      <p:sp>
        <p:nvSpPr>
          <p:cNvPr id="96" name="TextBox 95">
            <a:extLst>
              <a:ext uri="{FF2B5EF4-FFF2-40B4-BE49-F238E27FC236}">
                <a16:creationId xmlns:a16="http://schemas.microsoft.com/office/drawing/2014/main" id="{540E8CC1-5593-41F0-A6E9-15D3FC2A206F}"/>
              </a:ext>
            </a:extLst>
          </p:cNvPr>
          <p:cNvSpPr txBox="1"/>
          <p:nvPr/>
        </p:nvSpPr>
        <p:spPr>
          <a:xfrm>
            <a:off x="8114868" y="1065862"/>
            <a:ext cx="1029407" cy="25391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98" name="TextBox 97">
            <a:extLst>
              <a:ext uri="{FF2B5EF4-FFF2-40B4-BE49-F238E27FC236}">
                <a16:creationId xmlns:a16="http://schemas.microsoft.com/office/drawing/2014/main" id="{B4F04A1A-B8A6-410C-9369-DABC160925FD}"/>
              </a:ext>
            </a:extLst>
          </p:cNvPr>
          <p:cNvSpPr txBox="1"/>
          <p:nvPr/>
        </p:nvSpPr>
        <p:spPr>
          <a:xfrm>
            <a:off x="8117222" y="171752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sp>
        <p:nvSpPr>
          <p:cNvPr id="3" name="Rectangle 2">
            <a:extLst>
              <a:ext uri="{FF2B5EF4-FFF2-40B4-BE49-F238E27FC236}">
                <a16:creationId xmlns:a16="http://schemas.microsoft.com/office/drawing/2014/main" id="{F5FE77CA-587F-446B-862F-4E554DE8B329}"/>
              </a:ext>
            </a:extLst>
          </p:cNvPr>
          <p:cNvSpPr/>
          <p:nvPr/>
        </p:nvSpPr>
        <p:spPr>
          <a:xfrm>
            <a:off x="2455326" y="2426515"/>
            <a:ext cx="6737283" cy="3974285"/>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918943" y="2562666"/>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a:t>
            </a:r>
          </a:p>
        </p:txBody>
      </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0" name="TextBox 69">
            <a:extLst>
              <a:ext uri="{FF2B5EF4-FFF2-40B4-BE49-F238E27FC236}">
                <a16:creationId xmlns:a16="http://schemas.microsoft.com/office/drawing/2014/main" id="{D63E17BD-F473-4F0D-B2DC-FDCEBFF331A1}"/>
              </a:ext>
            </a:extLst>
          </p:cNvPr>
          <p:cNvSpPr txBox="1"/>
          <p:nvPr/>
        </p:nvSpPr>
        <p:spPr>
          <a:xfrm>
            <a:off x="2719606" y="4957788"/>
            <a:ext cx="93867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75000"/>
                    <a:lumOff val="25000"/>
                  </a:schemeClr>
                </a:solidFill>
                <a:effectLst/>
                <a:uLnTx/>
                <a:uFillTx/>
                <a:latin typeface="Segoe UI"/>
                <a:ea typeface="+mn-ea"/>
                <a:cs typeface="+mn-cs"/>
              </a:rPr>
              <a:t>Application Gateway</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12"/>
          <a:stretch>
            <a:fillRect/>
          </a:stretch>
        </p:blipFill>
        <p:spPr>
          <a:xfrm>
            <a:off x="2951449" y="4496545"/>
            <a:ext cx="505492" cy="505492"/>
          </a:xfrm>
          <a:prstGeom prst="rect">
            <a:avLst/>
          </a:prstGeom>
        </p:spPr>
      </p:pic>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13"/>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026617" y="3470088"/>
            <a:ext cx="2017361"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84A7D4A1-3F38-466B-AD93-BBEA00072A88}"/>
              </a:ext>
            </a:extLst>
          </p:cNvPr>
          <p:cNvSpPr txBox="1"/>
          <p:nvPr/>
        </p:nvSpPr>
        <p:spPr>
          <a:xfrm>
            <a:off x="5616200" y="6010277"/>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App Service Environment Subnet</a:t>
            </a:r>
          </a:p>
        </p:txBody>
      </p:sp>
      <p:pic>
        <p:nvPicPr>
          <p:cNvPr id="93" name="Picture 92">
            <a:extLst>
              <a:ext uri="{FF2B5EF4-FFF2-40B4-BE49-F238E27FC236}">
                <a16:creationId xmlns:a16="http://schemas.microsoft.com/office/drawing/2014/main" id="{7B6927D6-589E-4C8C-B4CE-45360661C57D}"/>
              </a:ext>
            </a:extLst>
          </p:cNvPr>
          <p:cNvPicPr>
            <a:picLocks noChangeAspect="1"/>
          </p:cNvPicPr>
          <p:nvPr/>
        </p:nvPicPr>
        <p:blipFill>
          <a:blip r:embed="rId14"/>
          <a:stretch>
            <a:fillRect/>
          </a:stretch>
        </p:blipFill>
        <p:spPr>
          <a:xfrm>
            <a:off x="8006759" y="2735041"/>
            <a:ext cx="324000" cy="300437"/>
          </a:xfrm>
          <a:prstGeom prst="rect">
            <a:avLst/>
          </a:prstGeom>
        </p:spPr>
      </p:pic>
      <p:sp>
        <p:nvSpPr>
          <p:cNvPr id="95" name="TextBox 94">
            <a:extLst>
              <a:ext uri="{FF2B5EF4-FFF2-40B4-BE49-F238E27FC236}">
                <a16:creationId xmlns:a16="http://schemas.microsoft.com/office/drawing/2014/main" id="{5114DB39-D4A5-4479-9B70-A670A5959F32}"/>
              </a:ext>
            </a:extLst>
          </p:cNvPr>
          <p:cNvSpPr txBox="1"/>
          <p:nvPr/>
        </p:nvSpPr>
        <p:spPr>
          <a:xfrm>
            <a:off x="7814855" y="3084468"/>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Endpoints</a:t>
            </a: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327911" y="4765029"/>
            <a:ext cx="698706"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2A48505-ACC6-4E68-B3F0-F22447A9F913}"/>
              </a:ext>
            </a:extLst>
          </p:cNvPr>
          <p:cNvPicPr>
            <a:picLocks noChangeAspect="1"/>
          </p:cNvPicPr>
          <p:nvPr/>
        </p:nvPicPr>
        <p:blipFill>
          <a:blip r:embed="rId14"/>
          <a:stretch>
            <a:fillRect/>
          </a:stretch>
        </p:blipFill>
        <p:spPr>
          <a:xfrm>
            <a:off x="8437213" y="2738975"/>
            <a:ext cx="324000" cy="300437"/>
          </a:xfrm>
          <a:prstGeom prst="rect">
            <a:avLst/>
          </a:prstGeom>
        </p:spPr>
      </p:pic>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215434" y="57051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1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141986" y="57468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1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294386" y="58992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1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446786" y="60516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367834" y="58575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520234" y="60099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17"/>
          <a:stretch>
            <a:fillRect/>
          </a:stretch>
        </p:blipFill>
        <p:spPr>
          <a:xfrm>
            <a:off x="2114253" y="4513632"/>
            <a:ext cx="468000" cy="468000"/>
          </a:xfrm>
          <a:prstGeom prst="rect">
            <a:avLst/>
          </a:prstGeom>
        </p:spPr>
      </p:pic>
      <p:cxnSp>
        <p:nvCxnSpPr>
          <p:cNvPr id="85" name="Connector: Elbow 84">
            <a:extLst>
              <a:ext uri="{FF2B5EF4-FFF2-40B4-BE49-F238E27FC236}">
                <a16:creationId xmlns:a16="http://schemas.microsoft.com/office/drawing/2014/main" id="{E6AC7213-8665-4CBC-AB38-AA8A769B9A53}"/>
              </a:ext>
            </a:extLst>
          </p:cNvPr>
          <p:cNvCxnSpPr>
            <a:cxnSpLocks/>
            <a:stCxn id="10" idx="3"/>
            <a:endCxn id="72" idx="1"/>
          </p:cNvCxnSpPr>
          <p:nvPr/>
        </p:nvCxnSpPr>
        <p:spPr>
          <a:xfrm>
            <a:off x="2582253" y="4747632"/>
            <a:ext cx="369196" cy="1659"/>
          </a:xfrm>
          <a:prstGeom prst="bentConnector3">
            <a:avLst>
              <a:gd name="adj1" fmla="val 50000"/>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4005CFB-98D7-4AA4-BFED-C8FD4481E314}"/>
              </a:ext>
            </a:extLst>
          </p:cNvPr>
          <p:cNvSpPr txBox="1"/>
          <p:nvPr/>
        </p:nvSpPr>
        <p:spPr>
          <a:xfrm>
            <a:off x="2366514" y="5920205"/>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App Gateway Subnet</a:t>
            </a:r>
          </a:p>
        </p:txBody>
      </p:sp>
      <p:sp>
        <p:nvSpPr>
          <p:cNvPr id="25" name="TextBox 24">
            <a:extLst>
              <a:ext uri="{FF2B5EF4-FFF2-40B4-BE49-F238E27FC236}">
                <a16:creationId xmlns:a16="http://schemas.microsoft.com/office/drawing/2014/main" id="{A963A4B9-2843-4FBB-AC36-8F36E44B2A70}"/>
              </a:ext>
            </a:extLst>
          </p:cNvPr>
          <p:cNvSpPr txBox="1"/>
          <p:nvPr/>
        </p:nvSpPr>
        <p:spPr>
          <a:xfrm>
            <a:off x="3933090" y="599950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API Management </a:t>
            </a:r>
            <a:br>
              <a:rPr kumimoji="0" lang="en-AU" sz="1050" b="0" i="0" u="none" strike="noStrike" kern="1200" cap="none" spc="0" normalizeH="0" baseline="0" noProof="0">
                <a:ln>
                  <a:noFill/>
                </a:ln>
                <a:solidFill>
                  <a:srgbClr val="0078D4"/>
                </a:solidFill>
                <a:effectLst/>
                <a:uLnTx/>
                <a:uFillTx/>
                <a:latin typeface="Segoe UI"/>
                <a:ea typeface="+mn-ea"/>
                <a:cs typeface="+mn-cs"/>
              </a:rPr>
            </a:br>
            <a:r>
              <a:rPr kumimoji="0" lang="en-AU" sz="1050" b="0" i="0" u="none" strike="noStrike" kern="1200" cap="none" spc="0" normalizeH="0" baseline="0" noProof="0">
                <a:ln>
                  <a:noFill/>
                </a:ln>
                <a:solidFill>
                  <a:srgbClr val="0078D4"/>
                </a:solidFill>
                <a:effectLst/>
                <a:uLnTx/>
                <a:uFillTx/>
                <a:latin typeface="Segoe UI"/>
                <a:ea typeface="+mn-ea"/>
                <a:cs typeface="+mn-cs"/>
              </a:rPr>
              <a:t>Subnet</a:t>
            </a:r>
          </a:p>
        </p:txBody>
      </p:sp>
      <p:sp>
        <p:nvSpPr>
          <p:cNvPr id="26" name="TextBox 25">
            <a:extLst>
              <a:ext uri="{FF2B5EF4-FFF2-40B4-BE49-F238E27FC236}">
                <a16:creationId xmlns:a16="http://schemas.microsoft.com/office/drawing/2014/main" id="{39895431-FA03-4F7D-8828-92DC2C42DE25}"/>
              </a:ext>
            </a:extLst>
          </p:cNvPr>
          <p:cNvSpPr txBox="1"/>
          <p:nvPr/>
        </p:nvSpPr>
        <p:spPr>
          <a:xfrm>
            <a:off x="7598897" y="3396394"/>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Private Link Subnet</a:t>
            </a:r>
          </a:p>
        </p:txBody>
      </p:sp>
      <p:sp>
        <p:nvSpPr>
          <p:cNvPr id="29" name="TextBox 28">
            <a:extLst>
              <a:ext uri="{FF2B5EF4-FFF2-40B4-BE49-F238E27FC236}">
                <a16:creationId xmlns:a16="http://schemas.microsoft.com/office/drawing/2014/main" id="{60EBA38B-2304-4AB9-AF50-C9C43064DA7C}"/>
              </a:ext>
            </a:extLst>
          </p:cNvPr>
          <p:cNvSpPr txBox="1"/>
          <p:nvPr/>
        </p:nvSpPr>
        <p:spPr>
          <a:xfrm>
            <a:off x="298743" y="5644856"/>
            <a:ext cx="20689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04040"/>
                </a:solidFill>
                <a:effectLst/>
                <a:uLnTx/>
                <a:uFillTx/>
                <a:latin typeface="Segoe UI Semibold"/>
                <a:ea typeface="+mn-ea"/>
                <a:cs typeface="+mn-cs"/>
              </a:rPr>
              <a:t>Isolated PaaS Application</a:t>
            </a:r>
          </a:p>
        </p:txBody>
      </p:sp>
      <p:pic>
        <p:nvPicPr>
          <p:cNvPr id="111" name="Picture 110">
            <a:extLst>
              <a:ext uri="{FF2B5EF4-FFF2-40B4-BE49-F238E27FC236}">
                <a16:creationId xmlns:a16="http://schemas.microsoft.com/office/drawing/2014/main" id="{49E0C543-84B4-4798-A5ED-55C414A375E3}"/>
              </a:ext>
            </a:extLst>
          </p:cNvPr>
          <p:cNvPicPr>
            <a:picLocks noChangeAspect="1"/>
          </p:cNvPicPr>
          <p:nvPr/>
        </p:nvPicPr>
        <p:blipFill>
          <a:blip r:embed="rId13"/>
          <a:stretch>
            <a:fillRect/>
          </a:stretch>
        </p:blipFill>
        <p:spPr>
          <a:xfrm>
            <a:off x="7478409" y="4169125"/>
            <a:ext cx="542313" cy="385412"/>
          </a:xfrm>
          <a:prstGeom prst="rect">
            <a:avLst/>
          </a:prstGeom>
        </p:spPr>
      </p:pic>
      <p:sp>
        <p:nvSpPr>
          <p:cNvPr id="30" name="TextBox 29">
            <a:extLst>
              <a:ext uri="{FF2B5EF4-FFF2-40B4-BE49-F238E27FC236}">
                <a16:creationId xmlns:a16="http://schemas.microsoft.com/office/drawing/2014/main" id="{5A28AE55-6855-4684-9EC0-1C2ED2ECE854}"/>
              </a:ext>
            </a:extLst>
          </p:cNvPr>
          <p:cNvSpPr txBox="1"/>
          <p:nvPr/>
        </p:nvSpPr>
        <p:spPr>
          <a:xfrm>
            <a:off x="7410739" y="4676473"/>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tx1">
                    <a:lumMod val="65000"/>
                    <a:lumOff val="35000"/>
                  </a:schemeClr>
                </a:solidFill>
                <a:effectLst/>
                <a:uLnTx/>
                <a:uFillTx/>
                <a:latin typeface="Segoe UI"/>
                <a:ea typeface="+mn-ea"/>
                <a:cs typeface="+mn-cs"/>
              </a:rPr>
              <a:t>ISE Private Link Subnet</a:t>
            </a:r>
          </a:p>
        </p:txBody>
      </p:sp>
      <p:cxnSp>
        <p:nvCxnSpPr>
          <p:cNvPr id="79" name="Straight Arrow Connector 78">
            <a:extLst>
              <a:ext uri="{FF2B5EF4-FFF2-40B4-BE49-F238E27FC236}">
                <a16:creationId xmlns:a16="http://schemas.microsoft.com/office/drawing/2014/main" id="{8FEC3411-EC5F-4586-B4BD-995E17120DFC}"/>
              </a:ext>
            </a:extLst>
          </p:cNvPr>
          <p:cNvCxnSpPr>
            <a:cxnSpLocks/>
            <a:stCxn id="91" idx="0"/>
          </p:cNvCxnSpPr>
          <p:nvPr/>
        </p:nvCxnSpPr>
        <p:spPr>
          <a:xfrm flipV="1">
            <a:off x="8458484" y="2129986"/>
            <a:ext cx="0" cy="455128"/>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02E1EDA-841D-4C09-855C-DAEC30DDF28E}"/>
              </a:ext>
            </a:extLst>
          </p:cNvPr>
          <p:cNvSpPr txBox="1">
            <a:spLocks/>
          </p:cNvSpPr>
          <p:nvPr/>
        </p:nvSpPr>
        <p:spPr>
          <a:xfrm>
            <a:off x="2234305" y="845728"/>
            <a:ext cx="4325709" cy="553998"/>
          </a:xfrm>
          <a:prstGeom prst="rect">
            <a:avLst/>
          </a:prstGeom>
        </p:spPr>
        <p:txBody>
          <a:bodyPr/>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r>
              <a:rPr lang="en-AU" sz="3200"/>
              <a:t>Enterprise Integration</a:t>
            </a:r>
          </a:p>
        </p:txBody>
      </p:sp>
      <p:pic>
        <p:nvPicPr>
          <p:cNvPr id="5" name="Graphic 4">
            <a:extLst>
              <a:ext uri="{FF2B5EF4-FFF2-40B4-BE49-F238E27FC236}">
                <a16:creationId xmlns:a16="http://schemas.microsoft.com/office/drawing/2014/main" id="{31F0189B-9079-453E-9362-64C11367A09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92944" y="4460675"/>
            <a:ext cx="325692" cy="325692"/>
          </a:xfrm>
          <a:prstGeom prst="rect">
            <a:avLst/>
          </a:prstGeom>
        </p:spPr>
      </p:pic>
      <p:pic>
        <p:nvPicPr>
          <p:cNvPr id="16" name="Graphic 15">
            <a:extLst>
              <a:ext uri="{FF2B5EF4-FFF2-40B4-BE49-F238E27FC236}">
                <a16:creationId xmlns:a16="http://schemas.microsoft.com/office/drawing/2014/main" id="{FB52801A-02FF-4DA4-B089-EAD41E1C87B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631474" y="1025361"/>
            <a:ext cx="360000" cy="360000"/>
          </a:xfrm>
          <a:prstGeom prst="rect">
            <a:avLst/>
          </a:prstGeom>
        </p:spPr>
      </p:pic>
      <p:sp>
        <p:nvSpPr>
          <p:cNvPr id="17" name="TextBox 16">
            <a:extLst>
              <a:ext uri="{FF2B5EF4-FFF2-40B4-BE49-F238E27FC236}">
                <a16:creationId xmlns:a16="http://schemas.microsoft.com/office/drawing/2014/main" id="{7EFE7CB0-A054-44D5-BBEF-1273B466D438}"/>
              </a:ext>
            </a:extLst>
          </p:cNvPr>
          <p:cNvSpPr txBox="1"/>
          <p:nvPr/>
        </p:nvSpPr>
        <p:spPr>
          <a:xfrm>
            <a:off x="6911719" y="1065862"/>
            <a:ext cx="983323" cy="253916"/>
          </a:xfrm>
          <a:prstGeom prst="rect">
            <a:avLst/>
          </a:prstGeom>
          <a:noFill/>
        </p:spPr>
        <p:txBody>
          <a:bodyPr wrap="square" lIns="91440" tIns="45720" rIns="91440" bIns="45720" rtlCol="0" anchor="t">
            <a:spAutoFit/>
          </a:bodyPr>
          <a:lstStyle/>
          <a:p>
            <a:r>
              <a:rPr lang="en-AU" sz="1050">
                <a:solidFill>
                  <a:srgbClr val="404040"/>
                </a:solidFill>
              </a:rPr>
              <a:t>Service Bus</a:t>
            </a:r>
          </a:p>
        </p:txBody>
      </p:sp>
      <p:sp>
        <p:nvSpPr>
          <p:cNvPr id="99" name="Rectangle 98">
            <a:extLst>
              <a:ext uri="{FF2B5EF4-FFF2-40B4-BE49-F238E27FC236}">
                <a16:creationId xmlns:a16="http://schemas.microsoft.com/office/drawing/2014/main" id="{3573CECA-FE00-4100-A5BE-906C3917257B}"/>
              </a:ext>
            </a:extLst>
          </p:cNvPr>
          <p:cNvSpPr/>
          <p:nvPr/>
        </p:nvSpPr>
        <p:spPr>
          <a:xfrm>
            <a:off x="5699981" y="2605445"/>
            <a:ext cx="1562413"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02A31E1D-AEE0-409B-8569-8D86F516961F}"/>
              </a:ext>
            </a:extLst>
          </p:cNvPr>
          <p:cNvSpPr txBox="1"/>
          <p:nvPr/>
        </p:nvSpPr>
        <p:spPr>
          <a:xfrm>
            <a:off x="5526157" y="3453221"/>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SQL MI Subnet</a:t>
            </a:r>
          </a:p>
        </p:txBody>
      </p:sp>
      <p:pic>
        <p:nvPicPr>
          <p:cNvPr id="34" name="Picture 33">
            <a:extLst>
              <a:ext uri="{FF2B5EF4-FFF2-40B4-BE49-F238E27FC236}">
                <a16:creationId xmlns:a16="http://schemas.microsoft.com/office/drawing/2014/main" id="{4CBD58C0-CBB8-450C-8A57-48BAD6061944}"/>
              </a:ext>
            </a:extLst>
          </p:cNvPr>
          <p:cNvPicPr>
            <a:picLocks noChangeAspect="1"/>
          </p:cNvPicPr>
          <p:nvPr/>
        </p:nvPicPr>
        <p:blipFill>
          <a:blip r:embed="rId22"/>
          <a:stretch>
            <a:fillRect/>
          </a:stretch>
        </p:blipFill>
        <p:spPr>
          <a:xfrm>
            <a:off x="5750914" y="4323523"/>
            <a:ext cx="396000" cy="396000"/>
          </a:xfrm>
          <a:prstGeom prst="rect">
            <a:avLst/>
          </a:prstGeom>
        </p:spPr>
      </p:pic>
      <p:sp>
        <p:nvSpPr>
          <p:cNvPr id="105" name="TextBox 104">
            <a:extLst>
              <a:ext uri="{FF2B5EF4-FFF2-40B4-BE49-F238E27FC236}">
                <a16:creationId xmlns:a16="http://schemas.microsoft.com/office/drawing/2014/main" id="{37FE7A35-4356-43CB-AF83-12D5A03FAE4E}"/>
              </a:ext>
            </a:extLst>
          </p:cNvPr>
          <p:cNvSpPr txBox="1"/>
          <p:nvPr/>
        </p:nvSpPr>
        <p:spPr>
          <a:xfrm>
            <a:off x="6119659" y="4389178"/>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Web APIs</a:t>
            </a:r>
          </a:p>
        </p:txBody>
      </p:sp>
      <p:pic>
        <p:nvPicPr>
          <p:cNvPr id="37" name="Picture 36">
            <a:extLst>
              <a:ext uri="{FF2B5EF4-FFF2-40B4-BE49-F238E27FC236}">
                <a16:creationId xmlns:a16="http://schemas.microsoft.com/office/drawing/2014/main" id="{ECBDE92C-DEF9-4991-9DCE-622CE138F52A}"/>
              </a:ext>
            </a:extLst>
          </p:cNvPr>
          <p:cNvPicPr>
            <a:picLocks noChangeAspect="1"/>
          </p:cNvPicPr>
          <p:nvPr/>
        </p:nvPicPr>
        <p:blipFill>
          <a:blip r:embed="rId23"/>
          <a:stretch>
            <a:fillRect/>
          </a:stretch>
        </p:blipFill>
        <p:spPr>
          <a:xfrm>
            <a:off x="5792010" y="2798568"/>
            <a:ext cx="324000" cy="420780"/>
          </a:xfrm>
          <a:prstGeom prst="rect">
            <a:avLst/>
          </a:prstGeom>
        </p:spPr>
      </p:pic>
      <p:sp>
        <p:nvSpPr>
          <p:cNvPr id="106" name="TextBox 105">
            <a:extLst>
              <a:ext uri="{FF2B5EF4-FFF2-40B4-BE49-F238E27FC236}">
                <a16:creationId xmlns:a16="http://schemas.microsoft.com/office/drawing/2014/main" id="{1E767477-D9AE-4919-B56D-A716D2F86693}"/>
              </a:ext>
            </a:extLst>
          </p:cNvPr>
          <p:cNvSpPr txBox="1"/>
          <p:nvPr/>
        </p:nvSpPr>
        <p:spPr>
          <a:xfrm>
            <a:off x="6163272" y="2743795"/>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SQL</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Managed</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Instance</a:t>
            </a:r>
          </a:p>
        </p:txBody>
      </p:sp>
      <p:pic>
        <p:nvPicPr>
          <p:cNvPr id="39" name="Picture 38">
            <a:extLst>
              <a:ext uri="{FF2B5EF4-FFF2-40B4-BE49-F238E27FC236}">
                <a16:creationId xmlns:a16="http://schemas.microsoft.com/office/drawing/2014/main" id="{70D39DFA-DAD9-4240-BF64-A9AFFCD762B4}"/>
              </a:ext>
            </a:extLst>
          </p:cNvPr>
          <p:cNvPicPr>
            <a:picLocks noChangeAspect="1"/>
          </p:cNvPicPr>
          <p:nvPr/>
        </p:nvPicPr>
        <p:blipFill>
          <a:blip r:embed="rId24"/>
          <a:stretch>
            <a:fillRect/>
          </a:stretch>
        </p:blipFill>
        <p:spPr>
          <a:xfrm>
            <a:off x="6654982" y="1617703"/>
            <a:ext cx="324000" cy="375158"/>
          </a:xfrm>
          <a:prstGeom prst="rect">
            <a:avLst/>
          </a:prstGeom>
        </p:spPr>
      </p:pic>
      <p:sp>
        <p:nvSpPr>
          <p:cNvPr id="40" name="TextBox 39">
            <a:extLst>
              <a:ext uri="{FF2B5EF4-FFF2-40B4-BE49-F238E27FC236}">
                <a16:creationId xmlns:a16="http://schemas.microsoft.com/office/drawing/2014/main" id="{4D9DB434-821C-41AA-96C4-D43C1DEDC16C}"/>
              </a:ext>
            </a:extLst>
          </p:cNvPr>
          <p:cNvSpPr txBox="1"/>
          <p:nvPr/>
        </p:nvSpPr>
        <p:spPr>
          <a:xfrm>
            <a:off x="6946872" y="1740726"/>
            <a:ext cx="983323" cy="253916"/>
          </a:xfrm>
          <a:prstGeom prst="rect">
            <a:avLst/>
          </a:prstGeom>
          <a:noFill/>
        </p:spPr>
        <p:txBody>
          <a:bodyPr wrap="square" lIns="91440" tIns="45720" rIns="91440" bIns="45720" rtlCol="0" anchor="t">
            <a:spAutoFit/>
          </a:bodyPr>
          <a:lstStyle/>
          <a:p>
            <a:r>
              <a:rPr lang="en-AU" sz="1050">
                <a:solidFill>
                  <a:srgbClr val="404040"/>
                </a:solidFill>
              </a:rPr>
              <a:t>Data Factory</a:t>
            </a:r>
          </a:p>
        </p:txBody>
      </p:sp>
      <p:sp>
        <p:nvSpPr>
          <p:cNvPr id="108" name="TextBox 107">
            <a:extLst>
              <a:ext uri="{FF2B5EF4-FFF2-40B4-BE49-F238E27FC236}">
                <a16:creationId xmlns:a16="http://schemas.microsoft.com/office/drawing/2014/main" id="{A12BD790-4779-4BF6-A708-48D3CC7C4C64}"/>
              </a:ext>
            </a:extLst>
          </p:cNvPr>
          <p:cNvSpPr txBox="1"/>
          <p:nvPr/>
        </p:nvSpPr>
        <p:spPr>
          <a:xfrm>
            <a:off x="7969134" y="4234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tx2">
                    <a:lumMod val="50000"/>
                  </a:schemeClr>
                </a:solidFill>
                <a:effectLst/>
                <a:uLnTx/>
                <a:uFillTx/>
                <a:latin typeface="Segoe UI"/>
                <a:ea typeface="+mn-ea"/>
                <a:cs typeface="+mn-cs"/>
              </a:rPr>
              <a:t>Logic Apps</a:t>
            </a:r>
          </a:p>
        </p:txBody>
      </p:sp>
      <p:pic>
        <p:nvPicPr>
          <p:cNvPr id="71" name="Picture 70">
            <a:extLst>
              <a:ext uri="{FF2B5EF4-FFF2-40B4-BE49-F238E27FC236}">
                <a16:creationId xmlns:a16="http://schemas.microsoft.com/office/drawing/2014/main" id="{1320A1F4-CEEB-4DA5-8E01-8B001557FDDF}"/>
              </a:ext>
            </a:extLst>
          </p:cNvPr>
          <p:cNvPicPr>
            <a:picLocks noChangeAspect="1"/>
          </p:cNvPicPr>
          <p:nvPr/>
        </p:nvPicPr>
        <p:blipFill>
          <a:blip r:embed="rId13"/>
          <a:stretch>
            <a:fillRect/>
          </a:stretch>
        </p:blipFill>
        <p:spPr>
          <a:xfrm>
            <a:off x="5728920" y="5209382"/>
            <a:ext cx="542313" cy="385412"/>
          </a:xfrm>
          <a:prstGeom prst="rect">
            <a:avLst/>
          </a:prstGeom>
        </p:spPr>
      </p:pic>
      <p:sp>
        <p:nvSpPr>
          <p:cNvPr id="77" name="TextBox 76">
            <a:extLst>
              <a:ext uri="{FF2B5EF4-FFF2-40B4-BE49-F238E27FC236}">
                <a16:creationId xmlns:a16="http://schemas.microsoft.com/office/drawing/2014/main" id="{9C3CE793-4672-4812-A9B4-B80AA1FCB3C1}"/>
              </a:ext>
            </a:extLst>
          </p:cNvPr>
          <p:cNvSpPr txBox="1"/>
          <p:nvPr/>
        </p:nvSpPr>
        <p:spPr>
          <a:xfrm>
            <a:off x="6219645" y="5275130"/>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80" name="Rectangle 79">
            <a:extLst>
              <a:ext uri="{FF2B5EF4-FFF2-40B4-BE49-F238E27FC236}">
                <a16:creationId xmlns:a16="http://schemas.microsoft.com/office/drawing/2014/main" id="{D3096BB4-3461-4FBD-BFFA-5996F341CB21}"/>
              </a:ext>
            </a:extLst>
          </p:cNvPr>
          <p:cNvSpPr/>
          <p:nvPr/>
        </p:nvSpPr>
        <p:spPr>
          <a:xfrm>
            <a:off x="7448619" y="3917318"/>
            <a:ext cx="1562026" cy="790949"/>
          </a:xfrm>
          <a:prstGeom prst="rect">
            <a:avLst/>
          </a:prstGeom>
          <a:solidFill>
            <a:schemeClr val="bg1">
              <a:lumMod val="95000"/>
              <a:alpha val="63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Arrow: Right 12">
            <a:extLst>
              <a:ext uri="{FF2B5EF4-FFF2-40B4-BE49-F238E27FC236}">
                <a16:creationId xmlns:a16="http://schemas.microsoft.com/office/drawing/2014/main" id="{DB025E2D-75BF-45CA-9208-40E7D577DFC6}"/>
              </a:ext>
            </a:extLst>
          </p:cNvPr>
          <p:cNvSpPr/>
          <p:nvPr/>
        </p:nvSpPr>
        <p:spPr>
          <a:xfrm rot="8189746">
            <a:off x="6746175" y="4837795"/>
            <a:ext cx="1069792" cy="21343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2" name="Group 81">
            <a:extLst>
              <a:ext uri="{FF2B5EF4-FFF2-40B4-BE49-F238E27FC236}">
                <a16:creationId xmlns:a16="http://schemas.microsoft.com/office/drawing/2014/main" id="{31B7E11E-62BF-401A-8F0F-F5ED12488329}"/>
              </a:ext>
            </a:extLst>
          </p:cNvPr>
          <p:cNvGrpSpPr/>
          <p:nvPr/>
        </p:nvGrpSpPr>
        <p:grpSpPr>
          <a:xfrm>
            <a:off x="4168904" y="4711175"/>
            <a:ext cx="1316614" cy="489187"/>
            <a:chOff x="4669589" y="1486483"/>
            <a:chExt cx="1316614" cy="489187"/>
          </a:xfrm>
        </p:grpSpPr>
        <p:pic>
          <p:nvPicPr>
            <p:cNvPr id="83" name="Graphic 82">
              <a:extLst>
                <a:ext uri="{FF2B5EF4-FFF2-40B4-BE49-F238E27FC236}">
                  <a16:creationId xmlns:a16="http://schemas.microsoft.com/office/drawing/2014/main" id="{37179E9F-1B38-411C-A4D3-1D4B8122B42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84" name="TextBox 83">
              <a:extLst>
                <a:ext uri="{FF2B5EF4-FFF2-40B4-BE49-F238E27FC236}">
                  <a16:creationId xmlns:a16="http://schemas.microsoft.com/office/drawing/2014/main" id="{999434E4-EC4A-4F33-8A60-34E4D8184577}"/>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86" name="TextBox 85">
            <a:extLst>
              <a:ext uri="{FF2B5EF4-FFF2-40B4-BE49-F238E27FC236}">
                <a16:creationId xmlns:a16="http://schemas.microsoft.com/office/drawing/2014/main" id="{4A6A499C-1540-4836-917A-E62D7F5963D1}"/>
              </a:ext>
            </a:extLst>
          </p:cNvPr>
          <p:cNvSpPr txBox="1"/>
          <p:nvPr/>
        </p:nvSpPr>
        <p:spPr>
          <a:xfrm>
            <a:off x="4018377" y="3931511"/>
            <a:ext cx="1423941" cy="415498"/>
          </a:xfrm>
          <a:prstGeom prst="rect">
            <a:avLst/>
          </a:prstGeom>
          <a:noFill/>
        </p:spPr>
        <p:txBody>
          <a:bodyPr wrap="square" rtlCol="0">
            <a:spAutoFit/>
          </a:bodyPr>
          <a:lstStyle/>
          <a:p>
            <a:r>
              <a:rPr lang="en-AU" sz="1050">
                <a:solidFill>
                  <a:schemeClr val="tx1">
                    <a:lumMod val="50000"/>
                    <a:lumOff val="50000"/>
                  </a:schemeClr>
                </a:solidFill>
              </a:rPr>
              <a:t>API Management</a:t>
            </a:r>
            <a:br>
              <a:rPr lang="en-AU" sz="1050">
                <a:solidFill>
                  <a:schemeClr val="tx1">
                    <a:lumMod val="50000"/>
                    <a:lumOff val="50000"/>
                  </a:schemeClr>
                </a:solidFill>
              </a:rPr>
            </a:br>
            <a:r>
              <a:rPr lang="en-AU" sz="1050">
                <a:solidFill>
                  <a:schemeClr val="tx1">
                    <a:lumMod val="50000"/>
                    <a:lumOff val="50000"/>
                  </a:schemeClr>
                </a:solidFill>
              </a:rPr>
              <a:t>(Premium)</a:t>
            </a:r>
          </a:p>
        </p:txBody>
      </p:sp>
      <p:sp>
        <p:nvSpPr>
          <p:cNvPr id="6" name="TextBox 5">
            <a:extLst>
              <a:ext uri="{FF2B5EF4-FFF2-40B4-BE49-F238E27FC236}">
                <a16:creationId xmlns:a16="http://schemas.microsoft.com/office/drawing/2014/main" id="{03C3CF70-868C-4C9B-8AF0-8D06B36CCC9B}"/>
              </a:ext>
            </a:extLst>
          </p:cNvPr>
          <p:cNvSpPr txBox="1"/>
          <p:nvPr/>
        </p:nvSpPr>
        <p:spPr>
          <a:xfrm>
            <a:off x="95840" y="1636648"/>
            <a:ext cx="4803648" cy="3368456"/>
          </a:xfrm>
          <a:prstGeom prst="rect">
            <a:avLst/>
          </a:prstGeom>
          <a:solidFill>
            <a:schemeClr val="tx1">
              <a:alpha val="80000"/>
            </a:schemeClr>
          </a:solidFill>
        </p:spPr>
        <p:txBody>
          <a:bodyPr wrap="square" lIns="360000" tIns="36000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a:solidFill>
                  <a:srgbClr val="FFFFFF"/>
                </a:solidFill>
                <a:latin typeface="Segoe UI"/>
              </a:rPr>
              <a:t>Logic Apps running functions runtime</a:t>
            </a:r>
            <a:endParaRPr kumimoji="0" lang="en-AU"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0D26966D-6129-42CE-92A0-52D763AAE3D2}"/>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spTree>
    <p:custDataLst>
      <p:tags r:id="rId1"/>
    </p:custDataLst>
    <p:extLst>
      <p:ext uri="{BB962C8B-B14F-4D97-AF65-F5344CB8AC3E}">
        <p14:creationId xmlns:p14="http://schemas.microsoft.com/office/powerpoint/2010/main" val="106455509"/>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434B-5F46-4C11-A927-838CF89764B2}"/>
              </a:ext>
            </a:extLst>
          </p:cNvPr>
          <p:cNvSpPr>
            <a:spLocks noGrp="1"/>
          </p:cNvSpPr>
          <p:nvPr>
            <p:ph type="title"/>
          </p:nvPr>
        </p:nvSpPr>
        <p:spPr/>
        <p:txBody>
          <a:bodyPr/>
          <a:lstStyle/>
          <a:p>
            <a:r>
              <a:rPr lang="en-AU"/>
              <a:t>More Serverless Tiers</a:t>
            </a:r>
          </a:p>
        </p:txBody>
      </p:sp>
      <p:sp>
        <p:nvSpPr>
          <p:cNvPr id="3" name="Content Placeholder 2">
            <a:extLst>
              <a:ext uri="{FF2B5EF4-FFF2-40B4-BE49-F238E27FC236}">
                <a16:creationId xmlns:a16="http://schemas.microsoft.com/office/drawing/2014/main" id="{7AF9DB0E-7789-4E29-8FFA-585336B7CF60}"/>
              </a:ext>
            </a:extLst>
          </p:cNvPr>
          <p:cNvSpPr>
            <a:spLocks noGrp="1"/>
          </p:cNvSpPr>
          <p:nvPr>
            <p:ph idx="1"/>
          </p:nvPr>
        </p:nvSpPr>
        <p:spPr>
          <a:xfrm>
            <a:off x="563369" y="1620571"/>
            <a:ext cx="4293639" cy="4689743"/>
          </a:xfrm>
        </p:spPr>
        <p:txBody>
          <a:bodyPr/>
          <a:lstStyle/>
          <a:p>
            <a:pPr marL="0" indent="0">
              <a:buNone/>
            </a:pPr>
            <a:r>
              <a:rPr lang="en-AU" sz="3200">
                <a:effectLst/>
                <a:latin typeface="Calibri" panose="020F0502020204030204" pitchFamily="34" charset="0"/>
                <a:ea typeface="Calibri" panose="020F0502020204030204" pitchFamily="34" charset="0"/>
              </a:rPr>
              <a:t>SQL Server</a:t>
            </a:r>
          </a:p>
          <a:p>
            <a:pPr marL="0" indent="0">
              <a:buNone/>
            </a:pPr>
            <a:r>
              <a:rPr lang="en-AU" sz="3200">
                <a:effectLst/>
                <a:latin typeface="Calibri" panose="020F0502020204030204" pitchFamily="34" charset="0"/>
                <a:ea typeface="Calibri" panose="020F0502020204030204" pitchFamily="34" charset="0"/>
              </a:rPr>
              <a:t>API Management</a:t>
            </a:r>
          </a:p>
          <a:p>
            <a:pPr marL="0" indent="0">
              <a:buNone/>
            </a:pPr>
            <a:r>
              <a:rPr lang="en-AU" sz="3200">
                <a:effectLst/>
                <a:latin typeface="Calibri" panose="020F0502020204030204" pitchFamily="34" charset="0"/>
                <a:ea typeface="Calibri" panose="020F0502020204030204" pitchFamily="34" charset="0"/>
              </a:rPr>
              <a:t>Logic Apps</a:t>
            </a:r>
          </a:p>
          <a:p>
            <a:pPr marL="0" indent="0">
              <a:buNone/>
            </a:pPr>
            <a:r>
              <a:rPr lang="en-AU" sz="3200">
                <a:effectLst/>
                <a:latin typeface="Calibri" panose="020F0502020204030204" pitchFamily="34" charset="0"/>
                <a:ea typeface="Calibri" panose="020F0502020204030204" pitchFamily="34" charset="0"/>
              </a:rPr>
              <a:t>Azure Functions</a:t>
            </a:r>
          </a:p>
          <a:p>
            <a:pPr marL="0" indent="0">
              <a:buNone/>
            </a:pPr>
            <a:r>
              <a:rPr lang="en-AU" sz="3200">
                <a:effectLst/>
                <a:latin typeface="Calibri" panose="020F0502020204030204" pitchFamily="34" charset="0"/>
                <a:ea typeface="Calibri" panose="020F0502020204030204" pitchFamily="34" charset="0"/>
              </a:rPr>
              <a:t>Event Grid</a:t>
            </a:r>
          </a:p>
          <a:p>
            <a:pPr marL="0" indent="0">
              <a:buNone/>
            </a:pPr>
            <a:r>
              <a:rPr lang="en-AU" sz="3200" err="1">
                <a:latin typeface="Calibri" panose="020F0502020204030204" pitchFamily="34" charset="0"/>
                <a:ea typeface="Calibri" panose="020F0502020204030204" pitchFamily="34" charset="0"/>
              </a:rPr>
              <a:t>CosmosDB</a:t>
            </a:r>
            <a:endParaRPr lang="en-AU" sz="3200">
              <a:effectLst/>
              <a:latin typeface="Calibri" panose="020F0502020204030204" pitchFamily="34" charset="0"/>
              <a:ea typeface="Calibri" panose="020F0502020204030204" pitchFamily="34" charset="0"/>
            </a:endParaRPr>
          </a:p>
        </p:txBody>
      </p:sp>
      <p:sp>
        <p:nvSpPr>
          <p:cNvPr id="5" name="Slide Number Placeholder 4">
            <a:extLst>
              <a:ext uri="{FF2B5EF4-FFF2-40B4-BE49-F238E27FC236}">
                <a16:creationId xmlns:a16="http://schemas.microsoft.com/office/drawing/2014/main" id="{D420DFD4-6098-4539-B071-CB4EF34D5D24}"/>
              </a:ext>
            </a:extLst>
          </p:cNvPr>
          <p:cNvSpPr>
            <a:spLocks noGrp="1"/>
          </p:cNvSpPr>
          <p:nvPr>
            <p:ph type="sldNum" sz="quarter" idx="12"/>
          </p:nvPr>
        </p:nvSpPr>
        <p:spPr/>
        <p:txBody>
          <a:bodyPr/>
          <a:lstStyle/>
          <a:p>
            <a:fld id="{7B76384A-BF72-4EC3-9EB1-950545506B9E}" type="slidenum">
              <a:rPr lang="en-IN" smtClean="0"/>
              <a:t>59</a:t>
            </a:fld>
            <a:endParaRPr lang="en-IN"/>
          </a:p>
        </p:txBody>
      </p:sp>
    </p:spTree>
    <p:extLst>
      <p:ext uri="{BB962C8B-B14F-4D97-AF65-F5344CB8AC3E}">
        <p14:creationId xmlns:p14="http://schemas.microsoft.com/office/powerpoint/2010/main" val="186687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 Placeholder 2">
            <a:extLst>
              <a:ext uri="{FF2B5EF4-FFF2-40B4-BE49-F238E27FC236}">
                <a16:creationId xmlns:a16="http://schemas.microsoft.com/office/drawing/2014/main" id="{8D26AB5C-3EF7-4C18-9CD5-8B9E85C3A030}"/>
              </a:ext>
            </a:extLst>
          </p:cNvPr>
          <p:cNvSpPr>
            <a:spLocks noGrp="1"/>
          </p:cNvSpPr>
          <p:nvPr>
            <p:ph type="body" sz="quarter" idx="16"/>
          </p:nvPr>
        </p:nvSpPr>
        <p:spPr>
          <a:xfrm>
            <a:off x="6866776" y="5438140"/>
            <a:ext cx="3475037" cy="307777"/>
          </a:xfrm>
        </p:spPr>
        <p:txBody>
          <a:bodyPr/>
          <a:lstStyle/>
          <a:p>
            <a:r>
              <a:rPr lang="en-US">
                <a:solidFill>
                  <a:schemeClr val="accent2"/>
                </a:solidFill>
              </a:rPr>
              <a:t>Duncan Hunter</a:t>
            </a:r>
          </a:p>
        </p:txBody>
      </p:sp>
      <p:pic>
        <p:nvPicPr>
          <p:cNvPr id="683016" name="Picture 8">
            <a:extLst>
              <a:ext uri="{FF2B5EF4-FFF2-40B4-BE49-F238E27FC236}">
                <a16:creationId xmlns:a16="http://schemas.microsoft.com/office/drawing/2014/main" id="{5C79BBF3-2907-4A27-B68F-E82508FE547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2" b="2"/>
          <a:stretch/>
        </p:blipFill>
        <p:spPr bwMode="auto">
          <a:xfrm>
            <a:off x="6866775" y="1774190"/>
            <a:ext cx="3474720" cy="3474720"/>
          </a:xfrm>
          <a:prstGeom prst="rect">
            <a:avLst/>
          </a:prstGeom>
          <a:solidFill>
            <a:srgbClr val="FFFFFF"/>
          </a:solidFill>
        </p:spPr>
      </p:pic>
      <p:sp>
        <p:nvSpPr>
          <p:cNvPr id="81" name="Text Placeholder 4">
            <a:extLst>
              <a:ext uri="{FF2B5EF4-FFF2-40B4-BE49-F238E27FC236}">
                <a16:creationId xmlns:a16="http://schemas.microsoft.com/office/drawing/2014/main" id="{E153D014-A9BB-4B75-86F2-F9F865F5F6D1}"/>
              </a:ext>
            </a:extLst>
          </p:cNvPr>
          <p:cNvSpPr>
            <a:spLocks noGrp="1"/>
          </p:cNvSpPr>
          <p:nvPr>
            <p:ph type="body" sz="quarter" idx="17"/>
          </p:nvPr>
        </p:nvSpPr>
        <p:spPr>
          <a:xfrm>
            <a:off x="1850505" y="5438140"/>
            <a:ext cx="3475037" cy="307777"/>
          </a:xfrm>
        </p:spPr>
        <p:txBody>
          <a:bodyPr/>
          <a:lstStyle/>
          <a:p>
            <a:r>
              <a:rPr lang="en-US">
                <a:solidFill>
                  <a:schemeClr val="accent2"/>
                </a:solidFill>
              </a:rPr>
              <a:t>Adam </a:t>
            </a:r>
            <a:r>
              <a:rPr lang="en-US" err="1">
                <a:solidFill>
                  <a:schemeClr val="accent2"/>
                </a:solidFill>
              </a:rPr>
              <a:t>Stephensen</a:t>
            </a:r>
            <a:endParaRPr lang="en-US">
              <a:solidFill>
                <a:schemeClr val="accent2"/>
              </a:solidFill>
            </a:endParaRPr>
          </a:p>
        </p:txBody>
      </p:sp>
      <p:pic>
        <p:nvPicPr>
          <p:cNvPr id="683010" name="Picture 2">
            <a:extLst>
              <a:ext uri="{FF2B5EF4-FFF2-40B4-BE49-F238E27FC236}">
                <a16:creationId xmlns:a16="http://schemas.microsoft.com/office/drawing/2014/main" id="{10845F89-55CE-4005-A36D-ABDA7FBE2C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2"/>
          <a:stretch/>
        </p:blipFill>
        <p:spPr bwMode="auto">
          <a:xfrm>
            <a:off x="1850505" y="1774190"/>
            <a:ext cx="3474720" cy="3474720"/>
          </a:xfrm>
          <a:prstGeom prst="rect">
            <a:avLst/>
          </a:prstGeom>
          <a:solidFill>
            <a:srgbClr val="FFFFFF"/>
          </a:solidFill>
        </p:spPr>
      </p:pic>
    </p:spTree>
    <p:extLst>
      <p:ext uri="{BB962C8B-B14F-4D97-AF65-F5344CB8AC3E}">
        <p14:creationId xmlns:p14="http://schemas.microsoft.com/office/powerpoint/2010/main" val="3272340824"/>
      </p:ext>
    </p:extLst>
  </p:cSld>
  <p:clrMapOvr>
    <a:masterClrMapping/>
  </p:clrMapOvr>
  <p:transition advTm="45312">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41D3D0CC-2BA3-4E22-BFF0-A61E79F30AC3}"/>
              </a:ext>
            </a:extLst>
          </p:cNvPr>
          <p:cNvSpPr/>
          <p:nvPr/>
        </p:nvSpPr>
        <p:spPr>
          <a:xfrm>
            <a:off x="7784493" y="2585114"/>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6A40CEED-140B-4215-A5DD-87415D52C899}"/>
              </a:ext>
            </a:extLst>
          </p:cNvPr>
          <p:cNvSpPr/>
          <p:nvPr/>
        </p:nvSpPr>
        <p:spPr>
          <a:xfrm>
            <a:off x="2561360" y="3917108"/>
            <a:ext cx="1322427"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E5F2414-97FD-4096-9C81-D21B30A8013E}"/>
              </a:ext>
            </a:extLst>
          </p:cNvPr>
          <p:cNvSpPr/>
          <p:nvPr/>
        </p:nvSpPr>
        <p:spPr>
          <a:xfrm>
            <a:off x="4018740" y="3907788"/>
            <a:ext cx="1562413"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50D3D8CF-83CC-495E-9EDF-09A35429E52A}"/>
              </a:ext>
            </a:extLst>
          </p:cNvPr>
          <p:cNvSpPr/>
          <p:nvPr/>
        </p:nvSpPr>
        <p:spPr>
          <a:xfrm>
            <a:off x="7292420" y="647561"/>
            <a:ext cx="1897529" cy="1500908"/>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093605"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4283" y="2506432"/>
            <a:ext cx="380363" cy="380363"/>
          </a:xfrm>
          <a:prstGeom prst="rect">
            <a:avLst/>
          </a:prstGeom>
        </p:spPr>
      </p:pic>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pic>
        <p:nvPicPr>
          <p:cNvPr id="36" name="Graphic 35">
            <a:extLst>
              <a:ext uri="{FF2B5EF4-FFF2-40B4-BE49-F238E27FC236}">
                <a16:creationId xmlns:a16="http://schemas.microsoft.com/office/drawing/2014/main" id="{08DC6515-6EAD-4E8D-8481-49E6F879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32239" y="1660453"/>
            <a:ext cx="324000" cy="297000"/>
          </a:xfrm>
          <a:prstGeom prst="rect">
            <a:avLst/>
          </a:prstGeom>
          <a:effectLst>
            <a:outerShdw blurRad="50800" dist="38100" dir="5400000" algn="t" rotWithShape="0">
              <a:prstClr val="black">
                <a:alpha val="40000"/>
              </a:prstClr>
            </a:outerShdw>
          </a:effectLst>
        </p:spPr>
      </p:pic>
      <p:pic>
        <p:nvPicPr>
          <p:cNvPr id="52" name="Graphic 51">
            <a:extLst>
              <a:ext uri="{FF2B5EF4-FFF2-40B4-BE49-F238E27FC236}">
                <a16:creationId xmlns:a16="http://schemas.microsoft.com/office/drawing/2014/main" id="{2EED29DE-E83F-4B69-ACCB-578DD15C42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48337" y="1011544"/>
            <a:ext cx="324000" cy="324000"/>
          </a:xfrm>
          <a:prstGeom prst="rect">
            <a:avLst/>
          </a:prstGeom>
          <a:effectLst>
            <a:outerShdw blurRad="50800" dist="38100" dir="5400000" algn="t" rotWithShape="0">
              <a:prstClr val="black">
                <a:alpha val="40000"/>
              </a:prstClr>
            </a:outerShdw>
          </a:effectLst>
        </p:spPr>
      </p:pic>
      <p:sp>
        <p:nvSpPr>
          <p:cNvPr id="96" name="TextBox 95">
            <a:extLst>
              <a:ext uri="{FF2B5EF4-FFF2-40B4-BE49-F238E27FC236}">
                <a16:creationId xmlns:a16="http://schemas.microsoft.com/office/drawing/2014/main" id="{540E8CC1-5593-41F0-A6E9-15D3FC2A206F}"/>
              </a:ext>
            </a:extLst>
          </p:cNvPr>
          <p:cNvSpPr txBox="1"/>
          <p:nvPr/>
        </p:nvSpPr>
        <p:spPr>
          <a:xfrm>
            <a:off x="8114868" y="1065862"/>
            <a:ext cx="1029407" cy="25391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98" name="TextBox 97">
            <a:extLst>
              <a:ext uri="{FF2B5EF4-FFF2-40B4-BE49-F238E27FC236}">
                <a16:creationId xmlns:a16="http://schemas.microsoft.com/office/drawing/2014/main" id="{B4F04A1A-B8A6-410C-9369-DABC160925FD}"/>
              </a:ext>
            </a:extLst>
          </p:cNvPr>
          <p:cNvSpPr txBox="1"/>
          <p:nvPr/>
        </p:nvSpPr>
        <p:spPr>
          <a:xfrm>
            <a:off x="8117222" y="171752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sp>
        <p:nvSpPr>
          <p:cNvPr id="3" name="Rectangle 2">
            <a:extLst>
              <a:ext uri="{FF2B5EF4-FFF2-40B4-BE49-F238E27FC236}">
                <a16:creationId xmlns:a16="http://schemas.microsoft.com/office/drawing/2014/main" id="{F5FE77CA-587F-446B-862F-4E554DE8B329}"/>
              </a:ext>
            </a:extLst>
          </p:cNvPr>
          <p:cNvSpPr/>
          <p:nvPr/>
        </p:nvSpPr>
        <p:spPr>
          <a:xfrm>
            <a:off x="2455326" y="2426515"/>
            <a:ext cx="6737283" cy="3974285"/>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918943" y="2562666"/>
            <a:ext cx="1263731"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a:t>
            </a:r>
          </a:p>
        </p:txBody>
      </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68" name="TextBox 67">
            <a:extLst>
              <a:ext uri="{FF2B5EF4-FFF2-40B4-BE49-F238E27FC236}">
                <a16:creationId xmlns:a16="http://schemas.microsoft.com/office/drawing/2014/main" id="{EEB3E0D4-AF53-4112-9352-57AEE1A6DA1A}"/>
              </a:ext>
            </a:extLst>
          </p:cNvPr>
          <p:cNvSpPr txBox="1"/>
          <p:nvPr/>
        </p:nvSpPr>
        <p:spPr>
          <a:xfrm>
            <a:off x="-1860246" y="-3013075"/>
            <a:ext cx="120072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App Gateway </a:t>
            </a:r>
            <a:b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Subnet</a:t>
            </a:r>
          </a:p>
        </p:txBody>
      </p:sp>
      <p:sp>
        <p:nvSpPr>
          <p:cNvPr id="70" name="TextBox 69">
            <a:extLst>
              <a:ext uri="{FF2B5EF4-FFF2-40B4-BE49-F238E27FC236}">
                <a16:creationId xmlns:a16="http://schemas.microsoft.com/office/drawing/2014/main" id="{D63E17BD-F473-4F0D-B2DC-FDCEBFF331A1}"/>
              </a:ext>
            </a:extLst>
          </p:cNvPr>
          <p:cNvSpPr txBox="1"/>
          <p:nvPr/>
        </p:nvSpPr>
        <p:spPr>
          <a:xfrm>
            <a:off x="2719606" y="4957788"/>
            <a:ext cx="93867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prstClr val="black">
                    <a:lumMod val="50000"/>
                    <a:lumOff val="50000"/>
                  </a:prstClr>
                </a:solidFill>
                <a:effectLst/>
                <a:uLnTx/>
                <a:uFillTx/>
                <a:latin typeface="Segoe UI"/>
                <a:ea typeface="+mn-ea"/>
                <a:cs typeface="+mn-cs"/>
              </a:rPr>
              <a:t>Application Gateway</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10"/>
          <a:stretch>
            <a:fillRect/>
          </a:stretch>
        </p:blipFill>
        <p:spPr>
          <a:xfrm>
            <a:off x="2951449" y="4496545"/>
            <a:ext cx="505492" cy="505492"/>
          </a:xfrm>
          <a:prstGeom prst="rect">
            <a:avLst/>
          </a:prstGeom>
        </p:spPr>
      </p:pic>
      <p:sp>
        <p:nvSpPr>
          <p:cNvPr id="73" name="TextBox 72">
            <a:extLst>
              <a:ext uri="{FF2B5EF4-FFF2-40B4-BE49-F238E27FC236}">
                <a16:creationId xmlns:a16="http://schemas.microsoft.com/office/drawing/2014/main" id="{ED49624C-4C80-4257-8F22-81D891BA53A5}"/>
              </a:ext>
            </a:extLst>
          </p:cNvPr>
          <p:cNvSpPr txBox="1"/>
          <p:nvPr/>
        </p:nvSpPr>
        <p:spPr>
          <a:xfrm>
            <a:off x="3883787" y="-3295001"/>
            <a:ext cx="100322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ISE Subnet</a:t>
            </a:r>
          </a:p>
        </p:txBody>
      </p:sp>
      <p:pic>
        <p:nvPicPr>
          <p:cNvPr id="74" name="Picture 73">
            <a:extLst>
              <a:ext uri="{FF2B5EF4-FFF2-40B4-BE49-F238E27FC236}">
                <a16:creationId xmlns:a16="http://schemas.microsoft.com/office/drawing/2014/main" id="{E33A6F72-373D-4B0B-B89C-E0244CF0580F}"/>
              </a:ext>
            </a:extLst>
          </p:cNvPr>
          <p:cNvPicPr>
            <a:picLocks noChangeAspect="1"/>
          </p:cNvPicPr>
          <p:nvPr/>
        </p:nvPicPr>
        <p:blipFill>
          <a:blip r:embed="rId11"/>
          <a:stretch>
            <a:fillRect/>
          </a:stretch>
        </p:blipFill>
        <p:spPr>
          <a:xfrm>
            <a:off x="4124128" y="-2268689"/>
            <a:ext cx="539750" cy="444500"/>
          </a:xfrm>
          <a:prstGeom prst="rect">
            <a:avLst/>
          </a:prstGeom>
        </p:spPr>
      </p:pic>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026617" y="349346"/>
            <a:ext cx="2017361"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7B6927D6-589E-4C8C-B4CE-45360661C57D}"/>
              </a:ext>
            </a:extLst>
          </p:cNvPr>
          <p:cNvPicPr>
            <a:picLocks noChangeAspect="1"/>
          </p:cNvPicPr>
          <p:nvPr/>
        </p:nvPicPr>
        <p:blipFill>
          <a:blip r:embed="rId12"/>
          <a:stretch>
            <a:fillRect/>
          </a:stretch>
        </p:blipFill>
        <p:spPr>
          <a:xfrm>
            <a:off x="8006759" y="2735041"/>
            <a:ext cx="324000" cy="300437"/>
          </a:xfrm>
          <a:prstGeom prst="rect">
            <a:avLst/>
          </a:prstGeom>
        </p:spPr>
      </p:pic>
      <p:sp>
        <p:nvSpPr>
          <p:cNvPr id="95" name="TextBox 94">
            <a:extLst>
              <a:ext uri="{FF2B5EF4-FFF2-40B4-BE49-F238E27FC236}">
                <a16:creationId xmlns:a16="http://schemas.microsoft.com/office/drawing/2014/main" id="{5114DB39-D4A5-4479-9B70-A670A5959F32}"/>
              </a:ext>
            </a:extLst>
          </p:cNvPr>
          <p:cNvSpPr txBox="1"/>
          <p:nvPr/>
        </p:nvSpPr>
        <p:spPr>
          <a:xfrm>
            <a:off x="7814855" y="3084468"/>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Endpoints</a:t>
            </a: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327911" y="4765029"/>
            <a:ext cx="698706"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2A48505-ACC6-4E68-B3F0-F22447A9F913}"/>
              </a:ext>
            </a:extLst>
          </p:cNvPr>
          <p:cNvPicPr>
            <a:picLocks noChangeAspect="1"/>
          </p:cNvPicPr>
          <p:nvPr/>
        </p:nvPicPr>
        <p:blipFill>
          <a:blip r:embed="rId12"/>
          <a:stretch>
            <a:fillRect/>
          </a:stretch>
        </p:blipFill>
        <p:spPr>
          <a:xfrm>
            <a:off x="8437213" y="2738975"/>
            <a:ext cx="324000" cy="300437"/>
          </a:xfrm>
          <a:prstGeom prst="rect">
            <a:avLst/>
          </a:prstGeom>
        </p:spPr>
      </p:pic>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215434" y="57051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141986" y="57468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294386" y="58992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446786" y="6051686"/>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367834" y="58575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520234" y="600992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15"/>
          <a:stretch>
            <a:fillRect/>
          </a:stretch>
        </p:blipFill>
        <p:spPr>
          <a:xfrm>
            <a:off x="2114253" y="4513632"/>
            <a:ext cx="468000" cy="468000"/>
          </a:xfrm>
          <a:prstGeom prst="rect">
            <a:avLst/>
          </a:prstGeom>
        </p:spPr>
      </p:pic>
      <p:cxnSp>
        <p:nvCxnSpPr>
          <p:cNvPr id="85" name="Connector: Elbow 84">
            <a:extLst>
              <a:ext uri="{FF2B5EF4-FFF2-40B4-BE49-F238E27FC236}">
                <a16:creationId xmlns:a16="http://schemas.microsoft.com/office/drawing/2014/main" id="{E6AC7213-8665-4CBC-AB38-AA8A769B9A53}"/>
              </a:ext>
            </a:extLst>
          </p:cNvPr>
          <p:cNvCxnSpPr>
            <a:cxnSpLocks/>
            <a:stCxn id="10" idx="3"/>
            <a:endCxn id="72" idx="1"/>
          </p:cNvCxnSpPr>
          <p:nvPr/>
        </p:nvCxnSpPr>
        <p:spPr>
          <a:xfrm>
            <a:off x="2582253" y="4747632"/>
            <a:ext cx="369196" cy="1659"/>
          </a:xfrm>
          <a:prstGeom prst="bentConnector3">
            <a:avLst>
              <a:gd name="adj1" fmla="val 50000"/>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4005CFB-98D7-4AA4-BFED-C8FD4481E314}"/>
              </a:ext>
            </a:extLst>
          </p:cNvPr>
          <p:cNvSpPr txBox="1"/>
          <p:nvPr/>
        </p:nvSpPr>
        <p:spPr>
          <a:xfrm>
            <a:off x="2366514" y="5920205"/>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App Gateway Subnet</a:t>
            </a:r>
          </a:p>
        </p:txBody>
      </p:sp>
      <p:sp>
        <p:nvSpPr>
          <p:cNvPr id="25" name="TextBox 24">
            <a:extLst>
              <a:ext uri="{FF2B5EF4-FFF2-40B4-BE49-F238E27FC236}">
                <a16:creationId xmlns:a16="http://schemas.microsoft.com/office/drawing/2014/main" id="{A963A4B9-2843-4FBB-AC36-8F36E44B2A70}"/>
              </a:ext>
            </a:extLst>
          </p:cNvPr>
          <p:cNvSpPr txBox="1"/>
          <p:nvPr/>
        </p:nvSpPr>
        <p:spPr>
          <a:xfrm>
            <a:off x="3933090" y="599950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API Management </a:t>
            </a:r>
            <a:br>
              <a:rPr kumimoji="0" lang="en-AU" sz="1050" b="0" i="0" u="none" strike="noStrike" kern="1200" cap="none" spc="0" normalizeH="0" baseline="0" noProof="0">
                <a:ln>
                  <a:noFill/>
                </a:ln>
                <a:solidFill>
                  <a:srgbClr val="0078D4"/>
                </a:solidFill>
                <a:effectLst/>
                <a:uLnTx/>
                <a:uFillTx/>
                <a:latin typeface="Segoe UI"/>
                <a:ea typeface="+mn-ea"/>
                <a:cs typeface="+mn-cs"/>
              </a:rPr>
            </a:br>
            <a:r>
              <a:rPr kumimoji="0" lang="en-AU" sz="1050" b="0" i="0" u="none" strike="noStrike" kern="1200" cap="none" spc="0" normalizeH="0" baseline="0" noProof="0">
                <a:ln>
                  <a:noFill/>
                </a:ln>
                <a:solidFill>
                  <a:srgbClr val="0078D4"/>
                </a:solidFill>
                <a:effectLst/>
                <a:uLnTx/>
                <a:uFillTx/>
                <a:latin typeface="Segoe UI"/>
                <a:ea typeface="+mn-ea"/>
                <a:cs typeface="+mn-cs"/>
              </a:rPr>
              <a:t>Subnet</a:t>
            </a:r>
          </a:p>
        </p:txBody>
      </p:sp>
      <p:sp>
        <p:nvSpPr>
          <p:cNvPr id="26" name="TextBox 25">
            <a:extLst>
              <a:ext uri="{FF2B5EF4-FFF2-40B4-BE49-F238E27FC236}">
                <a16:creationId xmlns:a16="http://schemas.microsoft.com/office/drawing/2014/main" id="{39895431-FA03-4F7D-8828-92DC2C42DE25}"/>
              </a:ext>
            </a:extLst>
          </p:cNvPr>
          <p:cNvSpPr txBox="1"/>
          <p:nvPr/>
        </p:nvSpPr>
        <p:spPr>
          <a:xfrm>
            <a:off x="7598897" y="3396394"/>
            <a:ext cx="1722650"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0078D4"/>
                </a:solidFill>
                <a:effectLst/>
                <a:uLnTx/>
                <a:uFillTx/>
                <a:latin typeface="Segoe UI"/>
                <a:ea typeface="+mn-ea"/>
                <a:cs typeface="+mn-cs"/>
              </a:rPr>
              <a:t>Private Link Subnet</a:t>
            </a:r>
          </a:p>
        </p:txBody>
      </p:sp>
      <p:sp>
        <p:nvSpPr>
          <p:cNvPr id="29" name="TextBox 28">
            <a:extLst>
              <a:ext uri="{FF2B5EF4-FFF2-40B4-BE49-F238E27FC236}">
                <a16:creationId xmlns:a16="http://schemas.microsoft.com/office/drawing/2014/main" id="{60EBA38B-2304-4AB9-AF50-C9C43064DA7C}"/>
              </a:ext>
            </a:extLst>
          </p:cNvPr>
          <p:cNvSpPr txBox="1"/>
          <p:nvPr/>
        </p:nvSpPr>
        <p:spPr>
          <a:xfrm>
            <a:off x="298743" y="5644856"/>
            <a:ext cx="20689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04040"/>
                </a:solidFill>
                <a:effectLst/>
                <a:uLnTx/>
                <a:uFillTx/>
                <a:latin typeface="Segoe UI Semibold"/>
                <a:ea typeface="+mn-ea"/>
                <a:cs typeface="+mn-cs"/>
              </a:rPr>
              <a:t>Isolated PaaS Application</a:t>
            </a:r>
          </a:p>
        </p:txBody>
      </p:sp>
      <p:cxnSp>
        <p:nvCxnSpPr>
          <p:cNvPr id="79" name="Straight Arrow Connector 78">
            <a:extLst>
              <a:ext uri="{FF2B5EF4-FFF2-40B4-BE49-F238E27FC236}">
                <a16:creationId xmlns:a16="http://schemas.microsoft.com/office/drawing/2014/main" id="{8FEC3411-EC5F-4586-B4BD-995E17120DFC}"/>
              </a:ext>
            </a:extLst>
          </p:cNvPr>
          <p:cNvCxnSpPr>
            <a:cxnSpLocks/>
            <a:stCxn id="91" idx="0"/>
          </p:cNvCxnSpPr>
          <p:nvPr/>
        </p:nvCxnSpPr>
        <p:spPr>
          <a:xfrm flipV="1">
            <a:off x="8458484" y="2129986"/>
            <a:ext cx="0" cy="455128"/>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02E1EDA-841D-4C09-855C-DAEC30DDF28E}"/>
              </a:ext>
            </a:extLst>
          </p:cNvPr>
          <p:cNvSpPr txBox="1">
            <a:spLocks/>
          </p:cNvSpPr>
          <p:nvPr/>
        </p:nvSpPr>
        <p:spPr>
          <a:xfrm>
            <a:off x="2234305" y="845728"/>
            <a:ext cx="4325709" cy="553998"/>
          </a:xfrm>
          <a:prstGeom prst="rect">
            <a:avLst/>
          </a:prstGeom>
        </p:spPr>
        <p:txBody>
          <a:bodyPr/>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r>
              <a:rPr lang="en-AU" sz="3200"/>
              <a:t>Serverless Everywhere</a:t>
            </a:r>
            <a:br>
              <a:rPr lang="en-AU" sz="3200"/>
            </a:br>
            <a:r>
              <a:rPr lang="en-AU" sz="2800"/>
              <a:t>(and any on-prem K8s)</a:t>
            </a:r>
            <a:endParaRPr lang="en-AU" sz="3200"/>
          </a:p>
        </p:txBody>
      </p:sp>
      <p:pic>
        <p:nvPicPr>
          <p:cNvPr id="5" name="Graphic 4">
            <a:extLst>
              <a:ext uri="{FF2B5EF4-FFF2-40B4-BE49-F238E27FC236}">
                <a16:creationId xmlns:a16="http://schemas.microsoft.com/office/drawing/2014/main" id="{31F0189B-9079-453E-9362-64C11367A09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92944" y="4460675"/>
            <a:ext cx="325692" cy="325692"/>
          </a:xfrm>
          <a:prstGeom prst="rect">
            <a:avLst/>
          </a:prstGeom>
        </p:spPr>
      </p:pic>
      <p:sp>
        <p:nvSpPr>
          <p:cNvPr id="33" name="Rectangle 32">
            <a:extLst>
              <a:ext uri="{FF2B5EF4-FFF2-40B4-BE49-F238E27FC236}">
                <a16:creationId xmlns:a16="http://schemas.microsoft.com/office/drawing/2014/main" id="{E20C7631-04CA-47F8-9586-DB3B5F2CC5C9}"/>
              </a:ext>
            </a:extLst>
          </p:cNvPr>
          <p:cNvSpPr/>
          <p:nvPr/>
        </p:nvSpPr>
        <p:spPr>
          <a:xfrm>
            <a:off x="7476280" y="3894910"/>
            <a:ext cx="1562413" cy="889144"/>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628D29F0-9379-4DD9-B776-24A990E78ABB}"/>
              </a:ext>
            </a:extLst>
          </p:cNvPr>
          <p:cNvGrpSpPr/>
          <p:nvPr/>
        </p:nvGrpSpPr>
        <p:grpSpPr>
          <a:xfrm>
            <a:off x="7925230" y="3920885"/>
            <a:ext cx="693668" cy="675773"/>
            <a:chOff x="6825055" y="5002193"/>
            <a:chExt cx="1013180" cy="1013180"/>
          </a:xfrm>
        </p:grpSpPr>
        <p:pic>
          <p:nvPicPr>
            <p:cNvPr id="103" name="Picture 10" descr="azure-kubernetes-service - Microsoft Q&amp;A">
              <a:extLst>
                <a:ext uri="{FF2B5EF4-FFF2-40B4-BE49-F238E27FC236}">
                  <a16:creationId xmlns:a16="http://schemas.microsoft.com/office/drawing/2014/main" id="{10D4FB67-4600-4D08-8A44-DB1ADEFC036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25055" y="5002193"/>
              <a:ext cx="1013180" cy="1013180"/>
            </a:xfrm>
            <a:prstGeom prst="rect">
              <a:avLst/>
            </a:prstGeom>
            <a:noFill/>
            <a:extLst>
              <a:ext uri="{909E8E84-426E-40DD-AFC4-6F175D3DCCD1}">
                <a14:hiddenFill xmlns:a14="http://schemas.microsoft.com/office/drawing/2010/main">
                  <a:solidFill>
                    <a:srgbClr val="FFFFFF"/>
                  </a:solidFill>
                </a14:hiddenFill>
              </a:ext>
            </a:extLst>
          </p:spPr>
        </p:pic>
        <p:pic>
          <p:nvPicPr>
            <p:cNvPr id="107" name="Graphic 106">
              <a:extLst>
                <a:ext uri="{FF2B5EF4-FFF2-40B4-BE49-F238E27FC236}">
                  <a16:creationId xmlns:a16="http://schemas.microsoft.com/office/drawing/2014/main" id="{2F8FD6C3-3156-4B6F-BC3F-DA831490F97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470699" y="5170683"/>
              <a:ext cx="204259" cy="204259"/>
            </a:xfrm>
            <a:prstGeom prst="rect">
              <a:avLst/>
            </a:prstGeom>
            <a:effectLst>
              <a:outerShdw blurRad="50800" dist="38100" dir="5400000" algn="t" rotWithShape="0">
                <a:prstClr val="black">
                  <a:alpha val="40000"/>
                </a:prstClr>
              </a:outerShdw>
            </a:effectLst>
          </p:spPr>
        </p:pic>
        <p:pic>
          <p:nvPicPr>
            <p:cNvPr id="109" name="Picture 108">
              <a:extLst>
                <a:ext uri="{FF2B5EF4-FFF2-40B4-BE49-F238E27FC236}">
                  <a16:creationId xmlns:a16="http://schemas.microsoft.com/office/drawing/2014/main" id="{116B7C4E-7D78-4CF6-9CAF-8FA6C069C64B}"/>
                </a:ext>
              </a:extLst>
            </p:cNvPr>
            <p:cNvPicPr>
              <a:picLocks noChangeAspect="1"/>
            </p:cNvPicPr>
            <p:nvPr/>
          </p:nvPicPr>
          <p:blipFill>
            <a:blip r:embed="rId11"/>
            <a:stretch>
              <a:fillRect/>
            </a:stretch>
          </p:blipFill>
          <p:spPr>
            <a:xfrm>
              <a:off x="7263495" y="5399736"/>
              <a:ext cx="264829" cy="218094"/>
            </a:xfrm>
            <a:prstGeom prst="rect">
              <a:avLst/>
            </a:prstGeom>
          </p:spPr>
        </p:pic>
        <p:pic>
          <p:nvPicPr>
            <p:cNvPr id="110" name="Graphic 109">
              <a:extLst>
                <a:ext uri="{FF2B5EF4-FFF2-40B4-BE49-F238E27FC236}">
                  <a16:creationId xmlns:a16="http://schemas.microsoft.com/office/drawing/2014/main" id="{2D22CA5D-07D8-4673-8908-A469001A320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05522" y="5664849"/>
              <a:ext cx="204259" cy="204259"/>
            </a:xfrm>
            <a:prstGeom prst="rect">
              <a:avLst/>
            </a:prstGeom>
            <a:effectLst>
              <a:outerShdw blurRad="50800" dist="38100" dir="5400000" algn="t" rotWithShape="0">
                <a:prstClr val="black">
                  <a:alpha val="40000"/>
                </a:prstClr>
              </a:outerShdw>
            </a:effectLst>
          </p:spPr>
        </p:pic>
      </p:grpSp>
      <p:grpSp>
        <p:nvGrpSpPr>
          <p:cNvPr id="118" name="Group 117">
            <a:extLst>
              <a:ext uri="{FF2B5EF4-FFF2-40B4-BE49-F238E27FC236}">
                <a16:creationId xmlns:a16="http://schemas.microsoft.com/office/drawing/2014/main" id="{B32E460D-9A2C-4487-9A57-0DE2293E3D48}"/>
              </a:ext>
            </a:extLst>
          </p:cNvPr>
          <p:cNvGrpSpPr/>
          <p:nvPr/>
        </p:nvGrpSpPr>
        <p:grpSpPr>
          <a:xfrm>
            <a:off x="10688463" y="596225"/>
            <a:ext cx="693668" cy="675773"/>
            <a:chOff x="6825055" y="5002193"/>
            <a:chExt cx="1013180" cy="1013180"/>
          </a:xfrm>
        </p:grpSpPr>
        <p:pic>
          <p:nvPicPr>
            <p:cNvPr id="119" name="Picture 10" descr="azure-kubernetes-service - Microsoft Q&amp;A">
              <a:extLst>
                <a:ext uri="{FF2B5EF4-FFF2-40B4-BE49-F238E27FC236}">
                  <a16:creationId xmlns:a16="http://schemas.microsoft.com/office/drawing/2014/main" id="{C6688676-FD32-4182-8F0F-06DB65678B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25055" y="5002193"/>
              <a:ext cx="1013180" cy="1013180"/>
            </a:xfrm>
            <a:prstGeom prst="rect">
              <a:avLst/>
            </a:prstGeom>
            <a:noFill/>
            <a:extLst>
              <a:ext uri="{909E8E84-426E-40DD-AFC4-6F175D3DCCD1}">
                <a14:hiddenFill xmlns:a14="http://schemas.microsoft.com/office/drawing/2010/main">
                  <a:solidFill>
                    <a:srgbClr val="FFFFFF"/>
                  </a:solidFill>
                </a14:hiddenFill>
              </a:ext>
            </a:extLst>
          </p:spPr>
        </p:pic>
        <p:pic>
          <p:nvPicPr>
            <p:cNvPr id="120" name="Graphic 119">
              <a:extLst>
                <a:ext uri="{FF2B5EF4-FFF2-40B4-BE49-F238E27FC236}">
                  <a16:creationId xmlns:a16="http://schemas.microsoft.com/office/drawing/2014/main" id="{4C6B3A7C-D9E1-4B25-8DEC-D8E8A7F9119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470699" y="5170683"/>
              <a:ext cx="204259" cy="204259"/>
            </a:xfrm>
            <a:prstGeom prst="rect">
              <a:avLst/>
            </a:prstGeom>
            <a:effectLst>
              <a:outerShdw blurRad="50800" dist="38100" dir="5400000" algn="t" rotWithShape="0">
                <a:prstClr val="black">
                  <a:alpha val="40000"/>
                </a:prstClr>
              </a:outerShdw>
            </a:effectLst>
          </p:spPr>
        </p:pic>
        <p:pic>
          <p:nvPicPr>
            <p:cNvPr id="121" name="Picture 120">
              <a:extLst>
                <a:ext uri="{FF2B5EF4-FFF2-40B4-BE49-F238E27FC236}">
                  <a16:creationId xmlns:a16="http://schemas.microsoft.com/office/drawing/2014/main" id="{234BF0BA-499F-4E20-B3CB-76420FA1F57C}"/>
                </a:ext>
              </a:extLst>
            </p:cNvPr>
            <p:cNvPicPr>
              <a:picLocks noChangeAspect="1"/>
            </p:cNvPicPr>
            <p:nvPr/>
          </p:nvPicPr>
          <p:blipFill>
            <a:blip r:embed="rId11"/>
            <a:stretch>
              <a:fillRect/>
            </a:stretch>
          </p:blipFill>
          <p:spPr>
            <a:xfrm>
              <a:off x="7263495" y="5399736"/>
              <a:ext cx="264829" cy="218094"/>
            </a:xfrm>
            <a:prstGeom prst="rect">
              <a:avLst/>
            </a:prstGeom>
          </p:spPr>
        </p:pic>
        <p:pic>
          <p:nvPicPr>
            <p:cNvPr id="122" name="Graphic 121">
              <a:extLst>
                <a:ext uri="{FF2B5EF4-FFF2-40B4-BE49-F238E27FC236}">
                  <a16:creationId xmlns:a16="http://schemas.microsoft.com/office/drawing/2014/main" id="{173062D0-1ADA-4916-89FA-348D6C24F2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05522" y="5664849"/>
              <a:ext cx="204259" cy="204259"/>
            </a:xfrm>
            <a:prstGeom prst="rect">
              <a:avLst/>
            </a:prstGeom>
            <a:effectLst>
              <a:outerShdw blurRad="50800" dist="38100" dir="5400000" algn="t" rotWithShape="0">
                <a:prstClr val="black">
                  <a:alpha val="40000"/>
                </a:prstClr>
              </a:outerShdw>
            </a:effectLst>
          </p:spPr>
        </p:pic>
      </p:grpSp>
      <p:grpSp>
        <p:nvGrpSpPr>
          <p:cNvPr id="123" name="Group 122">
            <a:extLst>
              <a:ext uri="{FF2B5EF4-FFF2-40B4-BE49-F238E27FC236}">
                <a16:creationId xmlns:a16="http://schemas.microsoft.com/office/drawing/2014/main" id="{F657537A-3911-42FC-9ED5-6B4C4F4AD5CD}"/>
              </a:ext>
            </a:extLst>
          </p:cNvPr>
          <p:cNvGrpSpPr/>
          <p:nvPr/>
        </p:nvGrpSpPr>
        <p:grpSpPr>
          <a:xfrm>
            <a:off x="10956695" y="2018097"/>
            <a:ext cx="693668" cy="675773"/>
            <a:chOff x="6825055" y="5002193"/>
            <a:chExt cx="1013180" cy="1013180"/>
          </a:xfrm>
        </p:grpSpPr>
        <p:pic>
          <p:nvPicPr>
            <p:cNvPr id="124" name="Picture 10" descr="azure-kubernetes-service - Microsoft Q&amp;A">
              <a:extLst>
                <a:ext uri="{FF2B5EF4-FFF2-40B4-BE49-F238E27FC236}">
                  <a16:creationId xmlns:a16="http://schemas.microsoft.com/office/drawing/2014/main" id="{D2C01AE4-8278-4783-B0F4-77C524A38CD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25055" y="5002193"/>
              <a:ext cx="1013180" cy="1013180"/>
            </a:xfrm>
            <a:prstGeom prst="rect">
              <a:avLst/>
            </a:prstGeom>
            <a:noFill/>
            <a:extLst>
              <a:ext uri="{909E8E84-426E-40DD-AFC4-6F175D3DCCD1}">
                <a14:hiddenFill xmlns:a14="http://schemas.microsoft.com/office/drawing/2010/main">
                  <a:solidFill>
                    <a:srgbClr val="FFFFFF"/>
                  </a:solidFill>
                </a14:hiddenFill>
              </a:ext>
            </a:extLst>
          </p:spPr>
        </p:pic>
        <p:pic>
          <p:nvPicPr>
            <p:cNvPr id="125" name="Graphic 124">
              <a:extLst>
                <a:ext uri="{FF2B5EF4-FFF2-40B4-BE49-F238E27FC236}">
                  <a16:creationId xmlns:a16="http://schemas.microsoft.com/office/drawing/2014/main" id="{818640F9-3F1A-4E8E-B343-BF4B0353606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470699" y="5170683"/>
              <a:ext cx="204259" cy="204259"/>
            </a:xfrm>
            <a:prstGeom prst="rect">
              <a:avLst/>
            </a:prstGeom>
            <a:effectLst>
              <a:outerShdw blurRad="50800" dist="38100" dir="5400000" algn="t" rotWithShape="0">
                <a:prstClr val="black">
                  <a:alpha val="40000"/>
                </a:prstClr>
              </a:outerShdw>
            </a:effectLst>
          </p:spPr>
        </p:pic>
        <p:pic>
          <p:nvPicPr>
            <p:cNvPr id="126" name="Picture 125">
              <a:extLst>
                <a:ext uri="{FF2B5EF4-FFF2-40B4-BE49-F238E27FC236}">
                  <a16:creationId xmlns:a16="http://schemas.microsoft.com/office/drawing/2014/main" id="{22744B34-FB7F-4080-96A7-653E4696738F}"/>
                </a:ext>
              </a:extLst>
            </p:cNvPr>
            <p:cNvPicPr>
              <a:picLocks noChangeAspect="1"/>
            </p:cNvPicPr>
            <p:nvPr/>
          </p:nvPicPr>
          <p:blipFill>
            <a:blip r:embed="rId11"/>
            <a:stretch>
              <a:fillRect/>
            </a:stretch>
          </p:blipFill>
          <p:spPr>
            <a:xfrm>
              <a:off x="7263495" y="5399736"/>
              <a:ext cx="264829" cy="218094"/>
            </a:xfrm>
            <a:prstGeom prst="rect">
              <a:avLst/>
            </a:prstGeom>
          </p:spPr>
        </p:pic>
        <p:pic>
          <p:nvPicPr>
            <p:cNvPr id="127" name="Graphic 126">
              <a:extLst>
                <a:ext uri="{FF2B5EF4-FFF2-40B4-BE49-F238E27FC236}">
                  <a16:creationId xmlns:a16="http://schemas.microsoft.com/office/drawing/2014/main" id="{ED8B6FB6-56BE-4ACB-B5DA-37A93A41D43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05522" y="5664849"/>
              <a:ext cx="204259" cy="204259"/>
            </a:xfrm>
            <a:prstGeom prst="rect">
              <a:avLst/>
            </a:prstGeom>
            <a:effectLst>
              <a:outerShdw blurRad="50800" dist="38100" dir="5400000" algn="t" rotWithShape="0">
                <a:prstClr val="black">
                  <a:alpha val="40000"/>
                </a:prstClr>
              </a:outerShdw>
            </a:effectLst>
          </p:spPr>
        </p:pic>
      </p:grpSp>
      <p:sp>
        <p:nvSpPr>
          <p:cNvPr id="43" name="TextBox 42">
            <a:extLst>
              <a:ext uri="{FF2B5EF4-FFF2-40B4-BE49-F238E27FC236}">
                <a16:creationId xmlns:a16="http://schemas.microsoft.com/office/drawing/2014/main" id="{3458D7C9-4CDC-4D13-A3DC-484D403587D4}"/>
              </a:ext>
            </a:extLst>
          </p:cNvPr>
          <p:cNvSpPr txBox="1"/>
          <p:nvPr/>
        </p:nvSpPr>
        <p:spPr>
          <a:xfrm>
            <a:off x="10553967" y="1195414"/>
            <a:ext cx="983323" cy="253916"/>
          </a:xfrm>
          <a:prstGeom prst="rect">
            <a:avLst/>
          </a:prstGeom>
          <a:noFill/>
        </p:spPr>
        <p:txBody>
          <a:bodyPr wrap="square" lIns="91440" tIns="45720" rIns="91440" bIns="45720" rtlCol="0" anchor="t">
            <a:spAutoFit/>
          </a:bodyPr>
          <a:lstStyle/>
          <a:p>
            <a:r>
              <a:rPr lang="en-AU" sz="1050">
                <a:solidFill>
                  <a:srgbClr val="404040"/>
                </a:solidFill>
              </a:rPr>
              <a:t>Kubernetes</a:t>
            </a:r>
          </a:p>
        </p:txBody>
      </p:sp>
      <p:sp>
        <p:nvSpPr>
          <p:cNvPr id="44" name="TextBox 43">
            <a:extLst>
              <a:ext uri="{FF2B5EF4-FFF2-40B4-BE49-F238E27FC236}">
                <a16:creationId xmlns:a16="http://schemas.microsoft.com/office/drawing/2014/main" id="{95AAD448-DD37-4CBC-B72D-3070E7509198}"/>
              </a:ext>
            </a:extLst>
          </p:cNvPr>
          <p:cNvSpPr txBox="1"/>
          <p:nvPr/>
        </p:nvSpPr>
        <p:spPr>
          <a:xfrm>
            <a:off x="10573587" y="2630285"/>
            <a:ext cx="983323" cy="415498"/>
          </a:xfrm>
          <a:prstGeom prst="rect">
            <a:avLst/>
          </a:prstGeom>
          <a:noFill/>
        </p:spPr>
        <p:txBody>
          <a:bodyPr wrap="square" lIns="91440" tIns="45720" rIns="91440" bIns="45720" rtlCol="0" anchor="t">
            <a:spAutoFit/>
          </a:bodyPr>
          <a:lstStyle/>
          <a:p>
            <a:r>
              <a:rPr lang="en-AU" sz="1050">
                <a:solidFill>
                  <a:srgbClr val="404040"/>
                </a:solidFill>
              </a:rPr>
              <a:t>K8s on VMWare</a:t>
            </a:r>
          </a:p>
        </p:txBody>
      </p:sp>
      <p:sp>
        <p:nvSpPr>
          <p:cNvPr id="45" name="TextBox 44">
            <a:extLst>
              <a:ext uri="{FF2B5EF4-FFF2-40B4-BE49-F238E27FC236}">
                <a16:creationId xmlns:a16="http://schemas.microsoft.com/office/drawing/2014/main" id="{BAC109B7-4C7A-45E3-B1C2-E9C8973E95B9}"/>
              </a:ext>
            </a:extLst>
          </p:cNvPr>
          <p:cNvSpPr txBox="1"/>
          <p:nvPr/>
        </p:nvSpPr>
        <p:spPr>
          <a:xfrm>
            <a:off x="7832239" y="4516136"/>
            <a:ext cx="983323" cy="253916"/>
          </a:xfrm>
          <a:prstGeom prst="rect">
            <a:avLst/>
          </a:prstGeom>
          <a:noFill/>
        </p:spPr>
        <p:txBody>
          <a:bodyPr wrap="square" lIns="91440" tIns="45720" rIns="91440" bIns="45720" rtlCol="0" anchor="t">
            <a:spAutoFit/>
          </a:bodyPr>
          <a:lstStyle/>
          <a:p>
            <a:r>
              <a:rPr lang="en-AU" sz="1050">
                <a:solidFill>
                  <a:srgbClr val="404040"/>
                </a:solidFill>
              </a:rPr>
              <a:t>Kubernetes</a:t>
            </a:r>
          </a:p>
        </p:txBody>
      </p:sp>
      <p:pic>
        <p:nvPicPr>
          <p:cNvPr id="131" name="Graphic 130">
            <a:extLst>
              <a:ext uri="{FF2B5EF4-FFF2-40B4-BE49-F238E27FC236}">
                <a16:creationId xmlns:a16="http://schemas.microsoft.com/office/drawing/2014/main" id="{91FFF26F-99E7-4F61-BB06-1D5018417F4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18052" y="3379693"/>
            <a:ext cx="396000" cy="396000"/>
          </a:xfrm>
          <a:prstGeom prst="rect">
            <a:avLst/>
          </a:prstGeom>
          <a:effectLst>
            <a:outerShdw blurRad="50800" dist="38100" dir="5400000" algn="t" rotWithShape="0">
              <a:prstClr val="black">
                <a:alpha val="40000"/>
              </a:prstClr>
            </a:outerShdw>
          </a:effectLst>
        </p:spPr>
      </p:pic>
      <p:sp>
        <p:nvSpPr>
          <p:cNvPr id="132" name="TextBox 131">
            <a:extLst>
              <a:ext uri="{FF2B5EF4-FFF2-40B4-BE49-F238E27FC236}">
                <a16:creationId xmlns:a16="http://schemas.microsoft.com/office/drawing/2014/main" id="{5CBF823E-16E9-4352-A983-644A87A4C15A}"/>
              </a:ext>
            </a:extLst>
          </p:cNvPr>
          <p:cNvSpPr txBox="1"/>
          <p:nvPr/>
        </p:nvSpPr>
        <p:spPr>
          <a:xfrm>
            <a:off x="10919147" y="3409354"/>
            <a:ext cx="824525"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prstClr val="black">
                    <a:lumMod val="50000"/>
                    <a:lumOff val="50000"/>
                  </a:prstClr>
                </a:solidFill>
                <a:effectLst/>
                <a:uLnTx/>
                <a:uFillTx/>
                <a:latin typeface="Segoe UI"/>
                <a:ea typeface="+mn-ea"/>
                <a:cs typeface="+mn-cs"/>
              </a:rPr>
              <a:t>On-Prem</a:t>
            </a:r>
            <a:br>
              <a:rPr kumimoji="0" lang="en-AU" sz="1050" i="0" u="none" strike="noStrike" kern="1200" cap="none" spc="0" normalizeH="0" baseline="0" noProof="0">
                <a:ln>
                  <a:noFill/>
                </a:ln>
                <a:solidFill>
                  <a:prstClr val="black">
                    <a:lumMod val="50000"/>
                    <a:lumOff val="50000"/>
                  </a:prstClr>
                </a:solidFill>
                <a:effectLst/>
                <a:uLnTx/>
                <a:uFillTx/>
                <a:latin typeface="Segoe UI"/>
                <a:ea typeface="+mn-ea"/>
                <a:cs typeface="+mn-cs"/>
              </a:rPr>
            </a:br>
            <a:r>
              <a:rPr kumimoji="0" lang="en-AU" sz="1050" i="0" u="none" strike="noStrike" kern="1200" cap="none" spc="0" normalizeH="0" baseline="0" noProof="0">
                <a:ln>
                  <a:noFill/>
                </a:ln>
                <a:solidFill>
                  <a:prstClr val="black">
                    <a:lumMod val="50000"/>
                    <a:lumOff val="50000"/>
                  </a:prstClr>
                </a:solidFill>
                <a:effectLst/>
                <a:uLnTx/>
                <a:uFillTx/>
                <a:latin typeface="Segoe UI"/>
                <a:ea typeface="+mn-ea"/>
                <a:cs typeface="+mn-cs"/>
              </a:rPr>
              <a:t>API Gateway</a:t>
            </a:r>
          </a:p>
        </p:txBody>
      </p:sp>
      <p:grpSp>
        <p:nvGrpSpPr>
          <p:cNvPr id="92" name="Group 91">
            <a:extLst>
              <a:ext uri="{FF2B5EF4-FFF2-40B4-BE49-F238E27FC236}">
                <a16:creationId xmlns:a16="http://schemas.microsoft.com/office/drawing/2014/main" id="{3D868E0D-F315-4206-83C8-CA0F048330E2}"/>
              </a:ext>
            </a:extLst>
          </p:cNvPr>
          <p:cNvGrpSpPr/>
          <p:nvPr/>
        </p:nvGrpSpPr>
        <p:grpSpPr>
          <a:xfrm>
            <a:off x="4187825" y="4690703"/>
            <a:ext cx="1316614" cy="489187"/>
            <a:chOff x="4669589" y="1486483"/>
            <a:chExt cx="1316614" cy="489187"/>
          </a:xfrm>
        </p:grpSpPr>
        <p:pic>
          <p:nvPicPr>
            <p:cNvPr id="94" name="Graphic 93">
              <a:extLst>
                <a:ext uri="{FF2B5EF4-FFF2-40B4-BE49-F238E27FC236}">
                  <a16:creationId xmlns:a16="http://schemas.microsoft.com/office/drawing/2014/main" id="{F93FCE24-0917-421D-9FE1-407814B3C8B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669589" y="1486483"/>
              <a:ext cx="489187" cy="489187"/>
            </a:xfrm>
            <a:prstGeom prst="rect">
              <a:avLst/>
            </a:prstGeom>
            <a:effectLst>
              <a:outerShdw blurRad="50800" dist="38100" dir="5400000" algn="t" rotWithShape="0">
                <a:prstClr val="black">
                  <a:alpha val="40000"/>
                </a:prstClr>
              </a:outerShdw>
            </a:effectLst>
          </p:spPr>
        </p:pic>
        <p:sp>
          <p:nvSpPr>
            <p:cNvPr id="97" name="TextBox 96">
              <a:extLst>
                <a:ext uri="{FF2B5EF4-FFF2-40B4-BE49-F238E27FC236}">
                  <a16:creationId xmlns:a16="http://schemas.microsoft.com/office/drawing/2014/main" id="{25EB8944-332F-4EDC-90A4-8D49FB702BE7}"/>
                </a:ext>
              </a:extLst>
            </p:cNvPr>
            <p:cNvSpPr txBox="1"/>
            <p:nvPr/>
          </p:nvSpPr>
          <p:spPr>
            <a:xfrm>
              <a:off x="5170396" y="1593413"/>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108" name="TextBox 107">
            <a:extLst>
              <a:ext uri="{FF2B5EF4-FFF2-40B4-BE49-F238E27FC236}">
                <a16:creationId xmlns:a16="http://schemas.microsoft.com/office/drawing/2014/main" id="{B78A1422-7586-41AB-BBA0-073AD9DD0A58}"/>
              </a:ext>
            </a:extLst>
          </p:cNvPr>
          <p:cNvSpPr txBox="1"/>
          <p:nvPr/>
        </p:nvSpPr>
        <p:spPr>
          <a:xfrm>
            <a:off x="4037298" y="3911039"/>
            <a:ext cx="1423941" cy="415498"/>
          </a:xfrm>
          <a:prstGeom prst="rect">
            <a:avLst/>
          </a:prstGeom>
          <a:noFill/>
        </p:spPr>
        <p:txBody>
          <a:bodyPr wrap="square" rtlCol="0">
            <a:spAutoFit/>
          </a:bodyPr>
          <a:lstStyle/>
          <a:p>
            <a:r>
              <a:rPr lang="en-AU" sz="1050">
                <a:solidFill>
                  <a:schemeClr val="bg2">
                    <a:lumMod val="50000"/>
                    <a:lumOff val="50000"/>
                  </a:schemeClr>
                </a:solidFill>
              </a:rPr>
              <a:t>API Management</a:t>
            </a:r>
            <a:br>
              <a:rPr lang="en-AU" sz="1050">
                <a:solidFill>
                  <a:schemeClr val="bg2">
                    <a:lumMod val="50000"/>
                    <a:lumOff val="50000"/>
                  </a:schemeClr>
                </a:solidFill>
              </a:rPr>
            </a:br>
            <a:endParaRPr lang="en-AU" sz="1050">
              <a:solidFill>
                <a:schemeClr val="bg2">
                  <a:lumMod val="50000"/>
                  <a:lumOff val="50000"/>
                </a:schemeClr>
              </a:solidFill>
            </a:endParaRPr>
          </a:p>
        </p:txBody>
      </p:sp>
      <p:sp>
        <p:nvSpPr>
          <p:cNvPr id="6" name="TextBox 5">
            <a:extLst>
              <a:ext uri="{FF2B5EF4-FFF2-40B4-BE49-F238E27FC236}">
                <a16:creationId xmlns:a16="http://schemas.microsoft.com/office/drawing/2014/main" id="{B30BE44D-F358-42EF-BA5C-707C31D413BB}"/>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pic>
        <p:nvPicPr>
          <p:cNvPr id="11" name="Picture 10">
            <a:extLst>
              <a:ext uri="{FF2B5EF4-FFF2-40B4-BE49-F238E27FC236}">
                <a16:creationId xmlns:a16="http://schemas.microsoft.com/office/drawing/2014/main" id="{251ED38B-4A3F-4145-9EA6-AFCFF8ADE93C}"/>
              </a:ext>
            </a:extLst>
          </p:cNvPr>
          <p:cNvPicPr>
            <a:picLocks noChangeAspect="1"/>
          </p:cNvPicPr>
          <p:nvPr/>
        </p:nvPicPr>
        <p:blipFill>
          <a:blip r:embed="rId23"/>
          <a:stretch>
            <a:fillRect/>
          </a:stretch>
        </p:blipFill>
        <p:spPr>
          <a:xfrm>
            <a:off x="9391473" y="3959248"/>
            <a:ext cx="603250" cy="349250"/>
          </a:xfrm>
          <a:prstGeom prst="rect">
            <a:avLst/>
          </a:prstGeom>
        </p:spPr>
      </p:pic>
    </p:spTree>
    <p:custDataLst>
      <p:tags r:id="rId1"/>
    </p:custDataLst>
    <p:extLst>
      <p:ext uri="{BB962C8B-B14F-4D97-AF65-F5344CB8AC3E}">
        <p14:creationId xmlns:p14="http://schemas.microsoft.com/office/powerpoint/2010/main" val="653969073"/>
      </p:ext>
    </p:extLst>
  </p:cSld>
  <p:clrMapOvr>
    <a:masterClrMapping/>
  </p:clrMapOvr>
  <mc:AlternateContent xmlns:mc="http://schemas.openxmlformats.org/markup-compatibility/2006" xmlns:p14="http://schemas.microsoft.com/office/powerpoint/2010/main">
    <mc:Choice Requires="p14">
      <p:transition spd="slow" p14:dur="2000" advTm="219786"/>
    </mc:Choice>
    <mc:Fallback xmlns="">
      <p:transition spd="slow" advTm="219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BBEF8-AA31-479E-9E1F-9654937EB3AC}"/>
              </a:ext>
            </a:extLst>
          </p:cNvPr>
          <p:cNvSpPr>
            <a:spLocks noGrp="1"/>
          </p:cNvSpPr>
          <p:nvPr>
            <p:ph type="title"/>
          </p:nvPr>
        </p:nvSpPr>
        <p:spPr>
          <a:xfrm>
            <a:off x="563369" y="473238"/>
            <a:ext cx="11081177" cy="553998"/>
          </a:xfrm>
        </p:spPr>
        <p:txBody>
          <a:bodyPr/>
          <a:lstStyle/>
          <a:p>
            <a:r>
              <a:rPr lang="en-AU"/>
              <a:t>Free swag</a:t>
            </a:r>
          </a:p>
        </p:txBody>
      </p:sp>
      <p:sp>
        <p:nvSpPr>
          <p:cNvPr id="3" name="Content Placeholder 2">
            <a:extLst>
              <a:ext uri="{FF2B5EF4-FFF2-40B4-BE49-F238E27FC236}">
                <a16:creationId xmlns:a16="http://schemas.microsoft.com/office/drawing/2014/main" id="{F55C550F-9876-4DD3-A07B-2282746A25C4}"/>
              </a:ext>
            </a:extLst>
          </p:cNvPr>
          <p:cNvSpPr>
            <a:spLocks noGrp="1"/>
          </p:cNvSpPr>
          <p:nvPr>
            <p:ph idx="1"/>
          </p:nvPr>
        </p:nvSpPr>
        <p:spPr>
          <a:xfrm>
            <a:off x="563369" y="1620572"/>
            <a:ext cx="11081177" cy="5453801"/>
          </a:xfrm>
        </p:spPr>
        <p:txBody>
          <a:bodyPr/>
          <a:lstStyle/>
          <a:p>
            <a:pPr marL="0" indent="0">
              <a:buNone/>
            </a:pPr>
            <a:r>
              <a:rPr lang="en-AU"/>
              <a:t>Join Community Newsletter: </a:t>
            </a:r>
            <a:r>
              <a:rPr lang="en-AU">
                <a:hlinkClick r:id="rId2"/>
              </a:rPr>
              <a:t>https://aka.ms/DevNewsletterJoin</a:t>
            </a:r>
            <a:endParaRPr lang="en-AU"/>
          </a:p>
          <a:p>
            <a:pPr marL="0" indent="0">
              <a:buNone/>
            </a:pPr>
            <a:endParaRPr lang="en-AU"/>
          </a:p>
          <a:p>
            <a:pPr marL="0" indent="0">
              <a:buNone/>
            </a:pPr>
            <a:endParaRPr lang="en-AU"/>
          </a:p>
          <a:p>
            <a:pPr marL="0" indent="0">
              <a:buNone/>
            </a:pPr>
            <a:r>
              <a:rPr lang="en-AU"/>
              <a:t>Claim your Azure swag*: </a:t>
            </a:r>
            <a:r>
              <a:rPr lang="en-AU">
                <a:hlinkClick r:id="rId3"/>
              </a:rPr>
              <a:t>https://aka.ms/AzureDeveloperSwag</a:t>
            </a:r>
            <a:endParaRPr lang="en-AU"/>
          </a:p>
          <a:p>
            <a:pPr marL="0" indent="0">
              <a:buNone/>
            </a:pPr>
            <a:r>
              <a:rPr lang="en-AU"/>
              <a:t>Secret swag codes: </a:t>
            </a:r>
          </a:p>
          <a:p>
            <a:pPr marL="0" indent="0">
              <a:buNone/>
            </a:pPr>
            <a:r>
              <a:rPr lang="en-AU"/>
              <a:t>DUNC20</a:t>
            </a:r>
          </a:p>
          <a:p>
            <a:pPr marL="0" indent="0">
              <a:buNone/>
            </a:pPr>
            <a:r>
              <a:rPr lang="en-AU"/>
              <a:t>ADAM20</a:t>
            </a:r>
          </a:p>
          <a:p>
            <a:pPr marL="0" indent="0">
              <a:buNone/>
            </a:pPr>
            <a:endParaRPr lang="en-AU"/>
          </a:p>
          <a:p>
            <a:pPr marL="0" indent="0">
              <a:buNone/>
            </a:pPr>
            <a:endParaRPr lang="en-AU"/>
          </a:p>
          <a:p>
            <a:pPr marL="0" indent="0">
              <a:buNone/>
            </a:pPr>
            <a:r>
              <a:rPr lang="en-AU" sz="2000">
                <a:solidFill>
                  <a:schemeClr val="tx1">
                    <a:lumMod val="50000"/>
                  </a:schemeClr>
                </a:solidFill>
              </a:rPr>
              <a:t>* First 4 entrants per speaker per session. T&amp;Cs apply.</a:t>
            </a:r>
          </a:p>
          <a:p>
            <a:endParaRPr lang="en-AU"/>
          </a:p>
        </p:txBody>
      </p:sp>
    </p:spTree>
    <p:extLst>
      <p:ext uri="{BB962C8B-B14F-4D97-AF65-F5344CB8AC3E}">
        <p14:creationId xmlns:p14="http://schemas.microsoft.com/office/powerpoint/2010/main" val="2916505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62E32E-B668-4A23-8250-8CE2DE215B5E}"/>
              </a:ext>
            </a:extLst>
          </p:cNvPr>
          <p:cNvSpPr>
            <a:spLocks noGrp="1"/>
          </p:cNvSpPr>
          <p:nvPr>
            <p:ph type="body" sz="quarter" idx="10"/>
          </p:nvPr>
        </p:nvSpPr>
        <p:spPr>
          <a:xfrm>
            <a:off x="587686" y="3121223"/>
            <a:ext cx="3599180" cy="615553"/>
          </a:xfrm>
        </p:spPr>
        <p:txBody>
          <a:bodyPr/>
          <a:lstStyle/>
          <a:p>
            <a:r>
              <a:rPr lang="en-AU" sz="4000">
                <a:solidFill>
                  <a:srgbClr val="50E6FF"/>
                </a:solidFill>
              </a:rPr>
              <a:t>Summary</a:t>
            </a:r>
            <a:endParaRPr lang="en-AU">
              <a:solidFill>
                <a:srgbClr val="50E6FF"/>
              </a:solidFill>
            </a:endParaRPr>
          </a:p>
        </p:txBody>
      </p:sp>
      <p:sp>
        <p:nvSpPr>
          <p:cNvPr id="6" name="Text Placeholder 5">
            <a:extLst>
              <a:ext uri="{FF2B5EF4-FFF2-40B4-BE49-F238E27FC236}">
                <a16:creationId xmlns:a16="http://schemas.microsoft.com/office/drawing/2014/main" id="{B1B8214D-B156-4EA3-B984-A27E58BE2290}"/>
              </a:ext>
            </a:extLst>
          </p:cNvPr>
          <p:cNvSpPr>
            <a:spLocks noGrp="1"/>
          </p:cNvSpPr>
          <p:nvPr>
            <p:ph type="body" sz="quarter" idx="12"/>
          </p:nvPr>
        </p:nvSpPr>
        <p:spPr>
          <a:xfrm>
            <a:off x="4730787" y="1698048"/>
            <a:ext cx="7025001" cy="721700"/>
          </a:xfrm>
          <a:noFill/>
          <a:ln>
            <a:solidFill>
              <a:srgbClr val="404040"/>
            </a:solidFill>
          </a:ln>
        </p:spPr>
        <p:txBody>
          <a:bodyPr lIns="144000" tIns="144000" rIns="144000" bIns="144000" anchor="ctr"/>
          <a:lstStyle/>
          <a:p>
            <a:r>
              <a:rPr lang="en-GB"/>
              <a:t>Serverless isn’t cutting edge.</a:t>
            </a:r>
            <a:endParaRPr lang="en-AU"/>
          </a:p>
        </p:txBody>
      </p:sp>
      <p:sp>
        <p:nvSpPr>
          <p:cNvPr id="7" name="Text Placeholder 5">
            <a:extLst>
              <a:ext uri="{FF2B5EF4-FFF2-40B4-BE49-F238E27FC236}">
                <a16:creationId xmlns:a16="http://schemas.microsoft.com/office/drawing/2014/main" id="{AF90798E-47C9-480C-A5B0-035CE7CDB2FE}"/>
              </a:ext>
            </a:extLst>
          </p:cNvPr>
          <p:cNvSpPr txBox="1">
            <a:spLocks/>
          </p:cNvSpPr>
          <p:nvPr/>
        </p:nvSpPr>
        <p:spPr>
          <a:xfrm>
            <a:off x="4730787" y="2577614"/>
            <a:ext cx="7025001" cy="721700"/>
          </a:xfrm>
          <a:prstGeom prst="rect">
            <a:avLst/>
          </a:prstGeom>
          <a:no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t>Functions go everywhere</a:t>
            </a:r>
          </a:p>
        </p:txBody>
      </p:sp>
      <p:sp>
        <p:nvSpPr>
          <p:cNvPr id="9" name="Text Placeholder 5">
            <a:extLst>
              <a:ext uri="{FF2B5EF4-FFF2-40B4-BE49-F238E27FC236}">
                <a16:creationId xmlns:a16="http://schemas.microsoft.com/office/drawing/2014/main" id="{528B9C89-F53C-40D4-802B-109990A90B5F}"/>
              </a:ext>
            </a:extLst>
          </p:cNvPr>
          <p:cNvSpPr txBox="1">
            <a:spLocks/>
          </p:cNvSpPr>
          <p:nvPr/>
        </p:nvSpPr>
        <p:spPr>
          <a:xfrm>
            <a:off x="4730787" y="3470039"/>
            <a:ext cx="7025001" cy="721700"/>
          </a:xfrm>
          <a:prstGeom prst="rect">
            <a:avLst/>
          </a:prstGeom>
          <a:no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t>Serverless conversations start with security</a:t>
            </a:r>
            <a:endParaRPr lang="en-AU"/>
          </a:p>
        </p:txBody>
      </p:sp>
      <p:sp>
        <p:nvSpPr>
          <p:cNvPr id="8" name="Text Placeholder 5">
            <a:extLst>
              <a:ext uri="{FF2B5EF4-FFF2-40B4-BE49-F238E27FC236}">
                <a16:creationId xmlns:a16="http://schemas.microsoft.com/office/drawing/2014/main" id="{309EB81C-9077-4633-89EB-8BA793F8A9BD}"/>
              </a:ext>
            </a:extLst>
          </p:cNvPr>
          <p:cNvSpPr txBox="1">
            <a:spLocks/>
          </p:cNvSpPr>
          <p:nvPr/>
        </p:nvSpPr>
        <p:spPr>
          <a:xfrm>
            <a:off x="4730787" y="4382267"/>
            <a:ext cx="7025001" cy="721700"/>
          </a:xfrm>
          <a:prstGeom prst="rect">
            <a:avLst/>
          </a:prstGeom>
          <a:no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t>Serverless is about agility</a:t>
            </a:r>
            <a:endParaRPr lang="en-AU"/>
          </a:p>
        </p:txBody>
      </p:sp>
    </p:spTree>
    <p:extLst>
      <p:ext uri="{BB962C8B-B14F-4D97-AF65-F5344CB8AC3E}">
        <p14:creationId xmlns:p14="http://schemas.microsoft.com/office/powerpoint/2010/main" val="1237361808"/>
      </p:ext>
    </p:extLst>
  </p:cSld>
  <p:clrMapOvr>
    <a:masterClrMapping/>
  </p:clrMapOvr>
  <p:transition advTm="7761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384D7AA4-93B1-4776-9EF3-624D553E68A9}"/>
              </a:ext>
            </a:extLst>
          </p:cNvPr>
          <p:cNvSpPr txBox="1">
            <a:spLocks/>
          </p:cNvSpPr>
          <p:nvPr/>
        </p:nvSpPr>
        <p:spPr>
          <a:xfrm>
            <a:off x="4296410" y="3121223"/>
            <a:ext cx="3599180" cy="615553"/>
          </a:xfrm>
          <a:prstGeom prst="rect">
            <a:avLst/>
          </a:prstGeom>
        </p:spPr>
        <p:txBody>
          <a:bodyPr/>
          <a:lstStyle>
            <a:lvl1pPr marL="228029" indent="-228029" algn="l" defTabSz="912114"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indent="0" algn="ctr">
              <a:buNone/>
            </a:pPr>
            <a:r>
              <a:rPr lang="en-AU" sz="4000">
                <a:solidFill>
                  <a:srgbClr val="50E6FF"/>
                </a:solidFill>
              </a:rPr>
              <a:t>Thank you</a:t>
            </a:r>
            <a:endParaRPr lang="en-AU">
              <a:solidFill>
                <a:srgbClr val="50E6FF"/>
              </a:solidFill>
            </a:endParaRPr>
          </a:p>
        </p:txBody>
      </p:sp>
    </p:spTree>
    <p:extLst>
      <p:ext uri="{BB962C8B-B14F-4D97-AF65-F5344CB8AC3E}">
        <p14:creationId xmlns:p14="http://schemas.microsoft.com/office/powerpoint/2010/main" val="423143779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AE3D6E3-3FC1-4610-8EAD-80FEC0516007}"/>
              </a:ext>
            </a:extLst>
          </p:cNvPr>
          <p:cNvSpPr/>
          <p:nvPr/>
        </p:nvSpPr>
        <p:spPr>
          <a:xfrm>
            <a:off x="6834472" y="3924380"/>
            <a:ext cx="1120772" cy="2068841"/>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grpSp>
        <p:nvGrpSpPr>
          <p:cNvPr id="6" name="Group 5">
            <a:extLst>
              <a:ext uri="{FF2B5EF4-FFF2-40B4-BE49-F238E27FC236}">
                <a16:creationId xmlns:a16="http://schemas.microsoft.com/office/drawing/2014/main" id="{6D2A86CE-D5F5-4117-B3E9-D64DB2F09005}"/>
              </a:ext>
            </a:extLst>
          </p:cNvPr>
          <p:cNvGrpSpPr/>
          <p:nvPr/>
        </p:nvGrpSpPr>
        <p:grpSpPr>
          <a:xfrm>
            <a:off x="2455326" y="3470088"/>
            <a:ext cx="7189791" cy="2930712"/>
            <a:chOff x="2455326" y="3470088"/>
            <a:chExt cx="7189791" cy="2930712"/>
          </a:xfrm>
        </p:grpSpPr>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2709157"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 10.0.0.0/16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84A7D4A1-3F38-466B-AD93-BBEA00072A88}"/>
              </a:ext>
            </a:extLst>
          </p:cNvPr>
          <p:cNvSpPr txBox="1"/>
          <p:nvPr/>
        </p:nvSpPr>
        <p:spPr>
          <a:xfrm>
            <a:off x="6763118" y="6017549"/>
            <a:ext cx="140403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Service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Environment Subnet</a:t>
            </a: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645117" y="4964151"/>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6A40CEED-140B-4215-A5DD-87415D52C899}"/>
              </a:ext>
            </a:extLst>
          </p:cNvPr>
          <p:cNvSpPr/>
          <p:nvPr/>
        </p:nvSpPr>
        <p:spPr>
          <a:xfrm>
            <a:off x="2561361" y="3917108"/>
            <a:ext cx="1120772"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D63E17BD-F473-4F0D-B2DC-FDCEBFF331A1}"/>
              </a:ext>
            </a:extLst>
          </p:cNvPr>
          <p:cNvSpPr txBox="1"/>
          <p:nvPr/>
        </p:nvSpPr>
        <p:spPr>
          <a:xfrm>
            <a:off x="2635507" y="5194949"/>
            <a:ext cx="93867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75000"/>
                    <a:lumOff val="25000"/>
                  </a:schemeClr>
                </a:solidFill>
                <a:effectLst/>
                <a:uLnTx/>
                <a:uFillTx/>
                <a:latin typeface="Segoe UI"/>
                <a:ea typeface="+mn-ea"/>
                <a:cs typeface="+mn-cs"/>
              </a:rPr>
              <a:t>App Gateway</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8"/>
          <a:stretch>
            <a:fillRect/>
          </a:stretch>
        </p:blipFill>
        <p:spPr>
          <a:xfrm>
            <a:off x="2884387" y="4681235"/>
            <a:ext cx="505492" cy="505492"/>
          </a:xfrm>
          <a:prstGeom prst="rect">
            <a:avLst/>
          </a:prstGeom>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9"/>
          <a:stretch>
            <a:fillRect/>
          </a:stretch>
        </p:blipFill>
        <p:spPr>
          <a:xfrm>
            <a:off x="2856282" y="4657034"/>
            <a:ext cx="544933" cy="544933"/>
          </a:xfrm>
          <a:prstGeom prst="rect">
            <a:avLst/>
          </a:prstGeom>
        </p:spPr>
      </p:pic>
      <p:sp>
        <p:nvSpPr>
          <p:cNvPr id="24" name="TextBox 23">
            <a:extLst>
              <a:ext uri="{FF2B5EF4-FFF2-40B4-BE49-F238E27FC236}">
                <a16:creationId xmlns:a16="http://schemas.microsoft.com/office/drawing/2014/main" id="{94005CFB-98D7-4AA4-BFED-C8FD4481E314}"/>
              </a:ext>
            </a:extLst>
          </p:cNvPr>
          <p:cNvSpPr txBox="1"/>
          <p:nvPr/>
        </p:nvSpPr>
        <p:spPr>
          <a:xfrm>
            <a:off x="2507760" y="5920205"/>
            <a:ext cx="1174373" cy="57708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Gateway Subnet</a:t>
            </a:r>
            <a:br>
              <a:rPr kumimoji="0" lang="en-AU" sz="1050" b="0" i="0" u="none" strike="noStrike" kern="1200" cap="none" spc="0" normalizeH="0" baseline="0" noProof="0">
                <a:ln>
                  <a:noFill/>
                </a:ln>
                <a:solidFill>
                  <a:schemeClr val="accent1"/>
                </a:solidFill>
                <a:effectLst/>
                <a:uLnTx/>
                <a:uFillTx/>
                <a:latin typeface="Segoe UI"/>
                <a:ea typeface="+mn-ea"/>
                <a:cs typeface="+mn-cs"/>
              </a:rPr>
            </a:br>
            <a:endParaRPr kumimoji="0" lang="en-AU" sz="1050" b="0" i="0" u="none" strike="noStrike" kern="1200" cap="none" spc="0" normalizeH="0" baseline="0" noProof="0">
              <a:ln>
                <a:noFill/>
              </a:ln>
              <a:solidFill>
                <a:schemeClr val="accent1"/>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07DCDF53-F3E5-4EB0-A03E-D36BC1FDD6B6}"/>
              </a:ext>
            </a:extLst>
          </p:cNvPr>
          <p:cNvSpPr txBox="1"/>
          <p:nvPr/>
        </p:nvSpPr>
        <p:spPr>
          <a:xfrm>
            <a:off x="10208521" y="3053639"/>
            <a:ext cx="1263731"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a:solidFill>
                  <a:srgbClr val="00B050"/>
                </a:solidFill>
                <a:latin typeface="Segoe UI"/>
              </a:rPr>
              <a:t>On Prem Network </a:t>
            </a:r>
            <a:r>
              <a:rPr kumimoji="0" lang="en-AU" sz="1050" b="0" i="0" u="none" strike="noStrike" kern="1200" cap="none" spc="0" normalizeH="0" baseline="0" noProof="0">
                <a:ln>
                  <a:noFill/>
                </a:ln>
                <a:solidFill>
                  <a:srgbClr val="00B050"/>
                </a:solidFill>
                <a:effectLst/>
                <a:uLnTx/>
                <a:uFillTx/>
                <a:latin typeface="Segoe UI"/>
                <a:ea typeface="+mn-ea"/>
                <a:cs typeface="+mn-cs"/>
              </a:rPr>
              <a:t>10.1.0.0/16</a:t>
            </a:r>
          </a:p>
        </p:txBody>
      </p:sp>
      <p:sp>
        <p:nvSpPr>
          <p:cNvPr id="49" name="Rectangle 48">
            <a:extLst>
              <a:ext uri="{FF2B5EF4-FFF2-40B4-BE49-F238E27FC236}">
                <a16:creationId xmlns:a16="http://schemas.microsoft.com/office/drawing/2014/main" id="{654C0ADC-FEAD-4906-8F62-F4BA38F06BD3}"/>
              </a:ext>
            </a:extLst>
          </p:cNvPr>
          <p:cNvSpPr/>
          <p:nvPr/>
        </p:nvSpPr>
        <p:spPr>
          <a:xfrm>
            <a:off x="3998748" y="3932432"/>
            <a:ext cx="1120772"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61206546-4E27-4127-9DBF-816AF57216E4}"/>
              </a:ext>
            </a:extLst>
          </p:cNvPr>
          <p:cNvSpPr txBox="1"/>
          <p:nvPr/>
        </p:nvSpPr>
        <p:spPr>
          <a:xfrm>
            <a:off x="3922359" y="5975223"/>
            <a:ext cx="12735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API Management </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Subnet</a:t>
            </a:r>
          </a:p>
        </p:txBody>
      </p:sp>
      <p:grpSp>
        <p:nvGrpSpPr>
          <p:cNvPr id="18" name="Group 17">
            <a:extLst>
              <a:ext uri="{FF2B5EF4-FFF2-40B4-BE49-F238E27FC236}">
                <a16:creationId xmlns:a16="http://schemas.microsoft.com/office/drawing/2014/main" id="{BFA3944E-081D-47D5-8A9F-418545FEB219}"/>
              </a:ext>
            </a:extLst>
          </p:cNvPr>
          <p:cNvGrpSpPr/>
          <p:nvPr/>
        </p:nvGrpSpPr>
        <p:grpSpPr>
          <a:xfrm>
            <a:off x="8215043" y="647560"/>
            <a:ext cx="1442495" cy="2199555"/>
            <a:chOff x="8215043" y="647560"/>
            <a:chExt cx="1442495" cy="2199555"/>
          </a:xfrm>
        </p:grpSpPr>
        <p:sp>
          <p:nvSpPr>
            <p:cNvPr id="66" name="Rectangle 65">
              <a:extLst>
                <a:ext uri="{FF2B5EF4-FFF2-40B4-BE49-F238E27FC236}">
                  <a16:creationId xmlns:a16="http://schemas.microsoft.com/office/drawing/2014/main" id="{A9DF1D75-D769-4E40-9E84-A1D48BBE2B4A}"/>
                </a:ext>
              </a:extLst>
            </p:cNvPr>
            <p:cNvSpPr/>
            <p:nvPr/>
          </p:nvSpPr>
          <p:spPr>
            <a:xfrm>
              <a:off x="8222464" y="647560"/>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7" name="Graphic 66">
              <a:extLst>
                <a:ext uri="{FF2B5EF4-FFF2-40B4-BE49-F238E27FC236}">
                  <a16:creationId xmlns:a16="http://schemas.microsoft.com/office/drawing/2014/main" id="{77BC0AA3-055E-48B9-81FD-EE99BAA5E6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74444" y="2225444"/>
              <a:ext cx="368279" cy="337589"/>
            </a:xfrm>
            <a:prstGeom prst="rect">
              <a:avLst/>
            </a:prstGeom>
            <a:effectLst>
              <a:outerShdw blurRad="50800" dist="38100" dir="5400000" algn="t" rotWithShape="0">
                <a:prstClr val="black">
                  <a:alpha val="40000"/>
                </a:prstClr>
              </a:outerShdw>
            </a:effectLst>
          </p:spPr>
        </p:pic>
        <p:pic>
          <p:nvPicPr>
            <p:cNvPr id="69" name="Graphic 68">
              <a:extLst>
                <a:ext uri="{FF2B5EF4-FFF2-40B4-BE49-F238E27FC236}">
                  <a16:creationId xmlns:a16="http://schemas.microsoft.com/office/drawing/2014/main" id="{DC47F622-0D5E-4BE7-A6A3-43B079AE41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0542" y="1576535"/>
              <a:ext cx="337589" cy="337589"/>
            </a:xfrm>
            <a:prstGeom prst="rect">
              <a:avLst/>
            </a:prstGeom>
            <a:effectLst>
              <a:outerShdw blurRad="50800" dist="38100" dir="5400000" algn="t" rotWithShape="0">
                <a:prstClr val="black">
                  <a:alpha val="40000"/>
                </a:prstClr>
              </a:outerShdw>
            </a:effectLst>
          </p:spPr>
        </p:pic>
        <p:sp>
          <p:nvSpPr>
            <p:cNvPr id="71" name="TextBox 70">
              <a:extLst>
                <a:ext uri="{FF2B5EF4-FFF2-40B4-BE49-F238E27FC236}">
                  <a16:creationId xmlns:a16="http://schemas.microsoft.com/office/drawing/2014/main" id="{9F98ADA3-1707-4896-933C-AFFCC1A96CAB}"/>
                </a:ext>
              </a:extLst>
            </p:cNvPr>
            <p:cNvSpPr txBox="1"/>
            <p:nvPr/>
          </p:nvSpPr>
          <p:spPr>
            <a:xfrm>
              <a:off x="8215043"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sp>
          <p:nvSpPr>
            <p:cNvPr id="77" name="TextBox 76">
              <a:extLst>
                <a:ext uri="{FF2B5EF4-FFF2-40B4-BE49-F238E27FC236}">
                  <a16:creationId xmlns:a16="http://schemas.microsoft.com/office/drawing/2014/main" id="{EB469172-FFAF-47C3-9AF5-991E7C78DC06}"/>
                </a:ext>
              </a:extLst>
            </p:cNvPr>
            <p:cNvSpPr txBox="1"/>
            <p:nvPr/>
          </p:nvSpPr>
          <p:spPr>
            <a:xfrm>
              <a:off x="8628131"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79" name="TextBox 78">
              <a:extLst>
                <a:ext uri="{FF2B5EF4-FFF2-40B4-BE49-F238E27FC236}">
                  <a16:creationId xmlns:a16="http://schemas.microsoft.com/office/drawing/2014/main" id="{BB5C31EC-E3AF-4937-93C3-27F5D8DD1DEA}"/>
                </a:ext>
              </a:extLst>
            </p:cNvPr>
            <p:cNvSpPr txBox="1"/>
            <p:nvPr/>
          </p:nvSpPr>
          <p:spPr>
            <a:xfrm>
              <a:off x="8628130" y="2267279"/>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grpSp>
      <p:grpSp>
        <p:nvGrpSpPr>
          <p:cNvPr id="23" name="Group 22">
            <a:extLst>
              <a:ext uri="{FF2B5EF4-FFF2-40B4-BE49-F238E27FC236}">
                <a16:creationId xmlns:a16="http://schemas.microsoft.com/office/drawing/2014/main" id="{FFC12CC1-7172-470E-8032-73C9CD74D284}"/>
              </a:ext>
            </a:extLst>
          </p:cNvPr>
          <p:cNvGrpSpPr/>
          <p:nvPr/>
        </p:nvGrpSpPr>
        <p:grpSpPr>
          <a:xfrm>
            <a:off x="8036868" y="3890732"/>
            <a:ext cx="1722650" cy="1226778"/>
            <a:chOff x="8036868" y="3890732"/>
            <a:chExt cx="1722650" cy="1226778"/>
          </a:xfrm>
        </p:grpSpPr>
        <p:sp>
          <p:nvSpPr>
            <p:cNvPr id="80" name="Rectangle 79">
              <a:extLst>
                <a:ext uri="{FF2B5EF4-FFF2-40B4-BE49-F238E27FC236}">
                  <a16:creationId xmlns:a16="http://schemas.microsoft.com/office/drawing/2014/main" id="{394A9C33-7CA3-4AAC-99BF-5DCDB25042ED}"/>
                </a:ext>
              </a:extLst>
            </p:cNvPr>
            <p:cNvSpPr/>
            <p:nvPr/>
          </p:nvSpPr>
          <p:spPr>
            <a:xfrm>
              <a:off x="8222464" y="3890732"/>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2" name="Picture 81">
              <a:extLst>
                <a:ext uri="{FF2B5EF4-FFF2-40B4-BE49-F238E27FC236}">
                  <a16:creationId xmlns:a16="http://schemas.microsoft.com/office/drawing/2014/main" id="{1DFDEB4D-4BAE-4A0B-A4CE-33DABF669E49}"/>
                </a:ext>
              </a:extLst>
            </p:cNvPr>
            <p:cNvPicPr>
              <a:picLocks noChangeAspect="1"/>
            </p:cNvPicPr>
            <p:nvPr/>
          </p:nvPicPr>
          <p:blipFill>
            <a:blip r:embed="rId14"/>
            <a:stretch>
              <a:fillRect/>
            </a:stretch>
          </p:blipFill>
          <p:spPr>
            <a:xfrm>
              <a:off x="8444730" y="4040659"/>
              <a:ext cx="372590" cy="345493"/>
            </a:xfrm>
            <a:prstGeom prst="rect">
              <a:avLst/>
            </a:prstGeom>
          </p:spPr>
        </p:pic>
        <p:pic>
          <p:nvPicPr>
            <p:cNvPr id="84" name="Picture 83">
              <a:extLst>
                <a:ext uri="{FF2B5EF4-FFF2-40B4-BE49-F238E27FC236}">
                  <a16:creationId xmlns:a16="http://schemas.microsoft.com/office/drawing/2014/main" id="{1565252D-57E3-47B0-BD2F-13B7D4D1CCA2}"/>
                </a:ext>
              </a:extLst>
            </p:cNvPr>
            <p:cNvPicPr>
              <a:picLocks noChangeAspect="1"/>
            </p:cNvPicPr>
            <p:nvPr/>
          </p:nvPicPr>
          <p:blipFill>
            <a:blip r:embed="rId14"/>
            <a:stretch>
              <a:fillRect/>
            </a:stretch>
          </p:blipFill>
          <p:spPr>
            <a:xfrm>
              <a:off x="8875184" y="4044593"/>
              <a:ext cx="372590" cy="345493"/>
            </a:xfrm>
            <a:prstGeom prst="rect">
              <a:avLst/>
            </a:prstGeom>
          </p:spPr>
        </p:pic>
        <p:sp>
          <p:nvSpPr>
            <p:cNvPr id="86" name="TextBox 85">
              <a:extLst>
                <a:ext uri="{FF2B5EF4-FFF2-40B4-BE49-F238E27FC236}">
                  <a16:creationId xmlns:a16="http://schemas.microsoft.com/office/drawing/2014/main" id="{1D5749BE-AA82-4F42-B1E7-1FE0E5449516}"/>
                </a:ext>
              </a:extLst>
            </p:cNvPr>
            <p:cNvSpPr txBox="1"/>
            <p:nvPr/>
          </p:nvSpPr>
          <p:spPr>
            <a:xfrm>
              <a:off x="8036868" y="470201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10.0.4.0/24</a:t>
              </a:r>
            </a:p>
          </p:txBody>
        </p:sp>
        <p:sp>
          <p:nvSpPr>
            <p:cNvPr id="87" name="TextBox 86">
              <a:extLst>
                <a:ext uri="{FF2B5EF4-FFF2-40B4-BE49-F238E27FC236}">
                  <a16:creationId xmlns:a16="http://schemas.microsoft.com/office/drawing/2014/main" id="{BBDE204A-D628-4756-A477-BA21E58B2FEC}"/>
                </a:ext>
              </a:extLst>
            </p:cNvPr>
            <p:cNvSpPr txBox="1"/>
            <p:nvPr/>
          </p:nvSpPr>
          <p:spPr>
            <a:xfrm>
              <a:off x="8252826" y="4390086"/>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6FD75929-B740-4E53-9245-4254DEB8B284}"/>
              </a:ext>
            </a:extLst>
          </p:cNvPr>
          <p:cNvCxnSpPr>
            <a:cxnSpLocks/>
          </p:cNvCxnSpPr>
          <p:nvPr/>
        </p:nvCxnSpPr>
        <p:spPr>
          <a:xfrm flipV="1">
            <a:off x="8896455" y="2855339"/>
            <a:ext cx="0" cy="103539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2" name="Graphic 101">
            <a:extLst>
              <a:ext uri="{FF2B5EF4-FFF2-40B4-BE49-F238E27FC236}">
                <a16:creationId xmlns:a16="http://schemas.microsoft.com/office/drawing/2014/main" id="{74BC837A-4DD3-465F-9203-FA1E5E8695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53264" y="4702413"/>
            <a:ext cx="371365" cy="371365"/>
          </a:xfrm>
          <a:prstGeom prst="rect">
            <a:avLst/>
          </a:prstGeom>
          <a:effectLst>
            <a:outerShdw blurRad="50800" dist="38100" dir="5400000" algn="t" rotWithShape="0">
              <a:prstClr val="black">
                <a:alpha val="40000"/>
              </a:prstClr>
            </a:outerShdw>
          </a:effectLst>
        </p:spPr>
      </p:pic>
      <p:sp>
        <p:nvSpPr>
          <p:cNvPr id="103" name="TextBox 102">
            <a:extLst>
              <a:ext uri="{FF2B5EF4-FFF2-40B4-BE49-F238E27FC236}">
                <a16:creationId xmlns:a16="http://schemas.microsoft.com/office/drawing/2014/main" id="{B2A0E18D-7E53-4965-9865-8BD826100978}"/>
              </a:ext>
            </a:extLst>
          </p:cNvPr>
          <p:cNvSpPr txBox="1"/>
          <p:nvPr/>
        </p:nvSpPr>
        <p:spPr>
          <a:xfrm>
            <a:off x="6862610" y="5187683"/>
            <a:ext cx="1129148" cy="415498"/>
          </a:xfrm>
          <a:prstGeom prst="rect">
            <a:avLst/>
          </a:prstGeom>
          <a:noFill/>
        </p:spPr>
        <p:txBody>
          <a:bodyPr wrap="square" lIns="91440" tIns="45720" rIns="91440" bIns="45720" rtlCol="0" anchor="t">
            <a:spAutoFit/>
          </a:bodyPr>
          <a:lstStyle/>
          <a:p>
            <a:pPr algn="ctr"/>
            <a:r>
              <a:rPr lang="en-AU" sz="1050">
                <a:solidFill>
                  <a:srgbClr val="404040"/>
                </a:solidFill>
              </a:rPr>
              <a:t>App Service Environment</a:t>
            </a:r>
          </a:p>
        </p:txBody>
      </p:sp>
      <p:grpSp>
        <p:nvGrpSpPr>
          <p:cNvPr id="107" name="Group 106">
            <a:extLst>
              <a:ext uri="{FF2B5EF4-FFF2-40B4-BE49-F238E27FC236}">
                <a16:creationId xmlns:a16="http://schemas.microsoft.com/office/drawing/2014/main" id="{D09DBBFD-23D5-4E5D-A4D4-022C5651C47C}"/>
              </a:ext>
            </a:extLst>
          </p:cNvPr>
          <p:cNvGrpSpPr/>
          <p:nvPr/>
        </p:nvGrpSpPr>
        <p:grpSpPr>
          <a:xfrm>
            <a:off x="4154655" y="4717005"/>
            <a:ext cx="815807" cy="717322"/>
            <a:chOff x="4683161" y="1487089"/>
            <a:chExt cx="815807" cy="717322"/>
          </a:xfrm>
        </p:grpSpPr>
        <p:pic>
          <p:nvPicPr>
            <p:cNvPr id="108" name="Graphic 107">
              <a:extLst>
                <a:ext uri="{FF2B5EF4-FFF2-40B4-BE49-F238E27FC236}">
                  <a16:creationId xmlns:a16="http://schemas.microsoft.com/office/drawing/2014/main" id="{A43DDFAE-43D1-4414-98A7-04BF5E1CBA5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80996" y="1487089"/>
              <a:ext cx="489187" cy="489187"/>
            </a:xfrm>
            <a:prstGeom prst="rect">
              <a:avLst/>
            </a:prstGeom>
            <a:effectLst>
              <a:outerShdw blurRad="50800" dist="38100" dir="5400000" algn="t" rotWithShape="0">
                <a:prstClr val="black">
                  <a:alpha val="40000"/>
                </a:prstClr>
              </a:outerShdw>
            </a:effectLst>
          </p:spPr>
        </p:pic>
        <p:sp>
          <p:nvSpPr>
            <p:cNvPr id="109" name="TextBox 108">
              <a:extLst>
                <a:ext uri="{FF2B5EF4-FFF2-40B4-BE49-F238E27FC236}">
                  <a16:creationId xmlns:a16="http://schemas.microsoft.com/office/drawing/2014/main" id="{F0D33E57-CB68-4782-81FF-6547A7D33665}"/>
                </a:ext>
              </a:extLst>
            </p:cNvPr>
            <p:cNvSpPr txBox="1"/>
            <p:nvPr/>
          </p:nvSpPr>
          <p:spPr>
            <a:xfrm>
              <a:off x="4683161" y="1950495"/>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27" name="TextBox 26">
            <a:extLst>
              <a:ext uri="{FF2B5EF4-FFF2-40B4-BE49-F238E27FC236}">
                <a16:creationId xmlns:a16="http://schemas.microsoft.com/office/drawing/2014/main" id="{F7FF3A93-3080-4B42-8106-8C490781F694}"/>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pic>
        <p:nvPicPr>
          <p:cNvPr id="28" name="Picture 10" descr="azure-kubernetes-service - Microsoft Q&amp;A">
            <a:extLst>
              <a:ext uri="{FF2B5EF4-FFF2-40B4-BE49-F238E27FC236}">
                <a16:creationId xmlns:a16="http://schemas.microsoft.com/office/drawing/2014/main" id="{47B54747-8867-459D-9309-3B716EDBA3AF}"/>
              </a:ext>
            </a:extLst>
          </p:cNvPr>
          <p:cNvPicPr>
            <a:picLocks noChangeAspect="1" noChangeArrowheads="1"/>
          </p:cNvPicPr>
          <p:nvPr/>
        </p:nvPicPr>
        <p:blipFill>
          <a:blip r:embed="rId1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azure-kubernetes-service - Microsoft Q&amp;A">
            <a:extLst>
              <a:ext uri="{FF2B5EF4-FFF2-40B4-BE49-F238E27FC236}">
                <a16:creationId xmlns:a16="http://schemas.microsoft.com/office/drawing/2014/main" id="{27B36332-E033-4FBA-AE48-6BCEFED5A97B}"/>
              </a:ext>
            </a:extLst>
          </p:cNvPr>
          <p:cNvPicPr>
            <a:picLocks noChangeAspect="1" noChangeArrowheads="1"/>
          </p:cNvPicPr>
          <p:nvPr/>
        </p:nvPicPr>
        <p:blipFill>
          <a:blip r:embed="rId1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87862" y="5703130"/>
            <a:ext cx="402585" cy="4025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EF6B1AE-6B5F-46A6-90E5-82AD4D51AB21}"/>
              </a:ext>
            </a:extLst>
          </p:cNvPr>
          <p:cNvSpPr/>
          <p:nvPr/>
        </p:nvSpPr>
        <p:spPr>
          <a:xfrm>
            <a:off x="5361693" y="3914735"/>
            <a:ext cx="1120772" cy="2042163"/>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40B2997F-BFA4-43C6-9927-CAEBCB61AC88}"/>
              </a:ext>
            </a:extLst>
          </p:cNvPr>
          <p:cNvSpPr txBox="1"/>
          <p:nvPr/>
        </p:nvSpPr>
        <p:spPr>
          <a:xfrm>
            <a:off x="5119709" y="5993221"/>
            <a:ext cx="140403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Integrated Service Environment Subnet</a:t>
            </a:r>
          </a:p>
        </p:txBody>
      </p:sp>
      <p:pic>
        <p:nvPicPr>
          <p:cNvPr id="14" name="Picture 13">
            <a:extLst>
              <a:ext uri="{FF2B5EF4-FFF2-40B4-BE49-F238E27FC236}">
                <a16:creationId xmlns:a16="http://schemas.microsoft.com/office/drawing/2014/main" id="{437C613B-F49A-49FE-A1F6-F2B9940799AF}"/>
              </a:ext>
            </a:extLst>
          </p:cNvPr>
          <p:cNvPicPr>
            <a:picLocks noChangeAspect="1"/>
          </p:cNvPicPr>
          <p:nvPr/>
        </p:nvPicPr>
        <p:blipFill>
          <a:blip r:embed="rId20"/>
          <a:stretch>
            <a:fillRect/>
          </a:stretch>
        </p:blipFill>
        <p:spPr>
          <a:xfrm>
            <a:off x="5652204" y="4738513"/>
            <a:ext cx="539750" cy="436800"/>
          </a:xfrm>
          <a:prstGeom prst="rect">
            <a:avLst/>
          </a:prstGeom>
        </p:spPr>
      </p:pic>
      <p:sp>
        <p:nvSpPr>
          <p:cNvPr id="15" name="TextBox 14">
            <a:extLst>
              <a:ext uri="{FF2B5EF4-FFF2-40B4-BE49-F238E27FC236}">
                <a16:creationId xmlns:a16="http://schemas.microsoft.com/office/drawing/2014/main" id="{E5275C1A-F139-4849-8FA7-AB71F28452A1}"/>
              </a:ext>
            </a:extLst>
          </p:cNvPr>
          <p:cNvSpPr txBox="1"/>
          <p:nvPr/>
        </p:nvSpPr>
        <p:spPr>
          <a:xfrm>
            <a:off x="5432138" y="5203521"/>
            <a:ext cx="930107" cy="577081"/>
          </a:xfrm>
          <a:prstGeom prst="rect">
            <a:avLst/>
          </a:prstGeom>
          <a:noFill/>
        </p:spPr>
        <p:txBody>
          <a:bodyPr wrap="square" lIns="91440" tIns="45720" rIns="91440" bIns="45720" rtlCol="0" anchor="t">
            <a:spAutoFit/>
          </a:bodyPr>
          <a:lstStyle/>
          <a:p>
            <a:pPr algn="ctr"/>
            <a:r>
              <a:rPr lang="en-AU" sz="1050">
                <a:solidFill>
                  <a:srgbClr val="404040"/>
                </a:solidFill>
              </a:rPr>
              <a:t>Integrated Service Environment</a:t>
            </a:r>
          </a:p>
        </p:txBody>
      </p:sp>
      <p:sp>
        <p:nvSpPr>
          <p:cNvPr id="32" name="TextBox 31">
            <a:extLst>
              <a:ext uri="{FF2B5EF4-FFF2-40B4-BE49-F238E27FC236}">
                <a16:creationId xmlns:a16="http://schemas.microsoft.com/office/drawing/2014/main" id="{69A4A4E8-A2EE-4A30-84F6-4AFB4E3D5EF5}"/>
              </a:ext>
            </a:extLst>
          </p:cNvPr>
          <p:cNvSpPr txBox="1"/>
          <p:nvPr/>
        </p:nvSpPr>
        <p:spPr>
          <a:xfrm>
            <a:off x="2635507" y="3964608"/>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$537</a:t>
            </a:r>
            <a:endParaRPr lang="en-AU"/>
          </a:p>
        </p:txBody>
      </p:sp>
      <p:sp>
        <p:nvSpPr>
          <p:cNvPr id="33" name="TextBox 32">
            <a:extLst>
              <a:ext uri="{FF2B5EF4-FFF2-40B4-BE49-F238E27FC236}">
                <a16:creationId xmlns:a16="http://schemas.microsoft.com/office/drawing/2014/main" id="{F4F22620-9761-468A-9852-2EC032DB44C0}"/>
              </a:ext>
            </a:extLst>
          </p:cNvPr>
          <p:cNvSpPr txBox="1"/>
          <p:nvPr/>
        </p:nvSpPr>
        <p:spPr>
          <a:xfrm>
            <a:off x="4133333" y="3979699"/>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$3873</a:t>
            </a:r>
            <a:endParaRPr lang="en-AU"/>
          </a:p>
        </p:txBody>
      </p:sp>
      <p:sp>
        <p:nvSpPr>
          <p:cNvPr id="34" name="TextBox 33">
            <a:extLst>
              <a:ext uri="{FF2B5EF4-FFF2-40B4-BE49-F238E27FC236}">
                <a16:creationId xmlns:a16="http://schemas.microsoft.com/office/drawing/2014/main" id="{B3B4A7C1-938E-438A-A3ED-193F1EAFBA20}"/>
              </a:ext>
            </a:extLst>
          </p:cNvPr>
          <p:cNvSpPr txBox="1"/>
          <p:nvPr/>
        </p:nvSpPr>
        <p:spPr>
          <a:xfrm>
            <a:off x="5476007" y="3964608"/>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$7517</a:t>
            </a:r>
            <a:endParaRPr lang="en-AU"/>
          </a:p>
        </p:txBody>
      </p:sp>
      <p:sp>
        <p:nvSpPr>
          <p:cNvPr id="35" name="TextBox 34">
            <a:extLst>
              <a:ext uri="{FF2B5EF4-FFF2-40B4-BE49-F238E27FC236}">
                <a16:creationId xmlns:a16="http://schemas.microsoft.com/office/drawing/2014/main" id="{21EE104B-6F1B-4577-9879-A23921D723DD}"/>
              </a:ext>
            </a:extLst>
          </p:cNvPr>
          <p:cNvSpPr txBox="1"/>
          <p:nvPr/>
        </p:nvSpPr>
        <p:spPr>
          <a:xfrm>
            <a:off x="6994845" y="3944065"/>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$2292</a:t>
            </a:r>
            <a:endParaRPr lang="en-AU"/>
          </a:p>
        </p:txBody>
      </p:sp>
      <p:sp>
        <p:nvSpPr>
          <p:cNvPr id="36" name="TextBox 35">
            <a:extLst>
              <a:ext uri="{FF2B5EF4-FFF2-40B4-BE49-F238E27FC236}">
                <a16:creationId xmlns:a16="http://schemas.microsoft.com/office/drawing/2014/main" id="{91852A03-8208-424F-B3D0-FA74A5648744}"/>
              </a:ext>
            </a:extLst>
          </p:cNvPr>
          <p:cNvSpPr txBox="1"/>
          <p:nvPr/>
        </p:nvSpPr>
        <p:spPr>
          <a:xfrm>
            <a:off x="8202921" y="3484615"/>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$22</a:t>
            </a:r>
            <a:endParaRPr lang="en-AU"/>
          </a:p>
        </p:txBody>
      </p:sp>
      <p:sp>
        <p:nvSpPr>
          <p:cNvPr id="37" name="TextBox 36">
            <a:extLst>
              <a:ext uri="{FF2B5EF4-FFF2-40B4-BE49-F238E27FC236}">
                <a16:creationId xmlns:a16="http://schemas.microsoft.com/office/drawing/2014/main" id="{8D730CB5-9AE7-406F-90B1-20E764DF30CC}"/>
              </a:ext>
            </a:extLst>
          </p:cNvPr>
          <p:cNvSpPr txBox="1"/>
          <p:nvPr/>
        </p:nvSpPr>
        <p:spPr>
          <a:xfrm>
            <a:off x="7429322" y="2252691"/>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$553</a:t>
            </a:r>
            <a:endParaRPr lang="en-AU"/>
          </a:p>
        </p:txBody>
      </p:sp>
      <p:sp>
        <p:nvSpPr>
          <p:cNvPr id="38" name="TextBox 37">
            <a:extLst>
              <a:ext uri="{FF2B5EF4-FFF2-40B4-BE49-F238E27FC236}">
                <a16:creationId xmlns:a16="http://schemas.microsoft.com/office/drawing/2014/main" id="{4D98DEF2-32E6-4AEE-B567-3013FB18E244}"/>
              </a:ext>
            </a:extLst>
          </p:cNvPr>
          <p:cNvSpPr txBox="1"/>
          <p:nvPr/>
        </p:nvSpPr>
        <p:spPr>
          <a:xfrm>
            <a:off x="7635240" y="1581577"/>
            <a:ext cx="579803"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$4</a:t>
            </a:r>
            <a:endParaRPr lang="en-AU"/>
          </a:p>
        </p:txBody>
      </p:sp>
      <p:sp>
        <p:nvSpPr>
          <p:cNvPr id="40" name="TextBox 39">
            <a:extLst>
              <a:ext uri="{FF2B5EF4-FFF2-40B4-BE49-F238E27FC236}">
                <a16:creationId xmlns:a16="http://schemas.microsoft.com/office/drawing/2014/main" id="{1FB1403D-8515-40D0-B679-C18F14810B44}"/>
              </a:ext>
            </a:extLst>
          </p:cNvPr>
          <p:cNvSpPr txBox="1"/>
          <p:nvPr/>
        </p:nvSpPr>
        <p:spPr>
          <a:xfrm>
            <a:off x="344307" y="1653258"/>
            <a:ext cx="2217054" cy="646331"/>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Total = $14765</a:t>
            </a:r>
          </a:p>
          <a:p>
            <a:r>
              <a:rPr lang="en-AU" b="1">
                <a:solidFill>
                  <a:srgbClr val="4C4C51"/>
                </a:solidFill>
                <a:latin typeface="Segoe UI" panose="020B0502040204020203" pitchFamily="34" charset="0"/>
              </a:rPr>
              <a:t>DR    = $29530</a:t>
            </a:r>
            <a:endParaRPr lang="en-AU"/>
          </a:p>
        </p:txBody>
      </p:sp>
    </p:spTree>
    <p:custDataLst>
      <p:tags r:id="rId1"/>
    </p:custDataLst>
    <p:extLst>
      <p:ext uri="{BB962C8B-B14F-4D97-AF65-F5344CB8AC3E}">
        <p14:creationId xmlns:p14="http://schemas.microsoft.com/office/powerpoint/2010/main" val="2562958200"/>
      </p:ext>
    </p:extLst>
  </p:cSld>
  <p:clrMapOvr>
    <a:masterClrMapping/>
  </p:clrMapOvr>
  <p:transition advTm="219786">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AE3D6E3-3FC1-4610-8EAD-80FEC0516007}"/>
              </a:ext>
            </a:extLst>
          </p:cNvPr>
          <p:cNvSpPr/>
          <p:nvPr/>
        </p:nvSpPr>
        <p:spPr>
          <a:xfrm>
            <a:off x="6363387" y="3873580"/>
            <a:ext cx="1120772" cy="2068841"/>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grpSp>
        <p:nvGrpSpPr>
          <p:cNvPr id="6" name="Group 5">
            <a:extLst>
              <a:ext uri="{FF2B5EF4-FFF2-40B4-BE49-F238E27FC236}">
                <a16:creationId xmlns:a16="http://schemas.microsoft.com/office/drawing/2014/main" id="{6D2A86CE-D5F5-4117-B3E9-D64DB2F09005}"/>
              </a:ext>
            </a:extLst>
          </p:cNvPr>
          <p:cNvGrpSpPr/>
          <p:nvPr/>
        </p:nvGrpSpPr>
        <p:grpSpPr>
          <a:xfrm>
            <a:off x="2455326" y="3470088"/>
            <a:ext cx="7189791" cy="2930712"/>
            <a:chOff x="2455326" y="3470088"/>
            <a:chExt cx="7189791" cy="2930712"/>
          </a:xfrm>
        </p:grpSpPr>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2709157"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 10.0.0.0/16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TextBox 88">
            <a:extLst>
              <a:ext uri="{FF2B5EF4-FFF2-40B4-BE49-F238E27FC236}">
                <a16:creationId xmlns:a16="http://schemas.microsoft.com/office/drawing/2014/main" id="{84A7D4A1-3F38-466B-AD93-BBEA00072A88}"/>
              </a:ext>
            </a:extLst>
          </p:cNvPr>
          <p:cNvSpPr txBox="1"/>
          <p:nvPr/>
        </p:nvSpPr>
        <p:spPr>
          <a:xfrm>
            <a:off x="6292033" y="5966749"/>
            <a:ext cx="140403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Service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Environment Subnet</a:t>
            </a: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645117" y="4964151"/>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6A40CEED-140B-4215-A5DD-87415D52C899}"/>
              </a:ext>
            </a:extLst>
          </p:cNvPr>
          <p:cNvSpPr/>
          <p:nvPr/>
        </p:nvSpPr>
        <p:spPr>
          <a:xfrm>
            <a:off x="2561361" y="3917108"/>
            <a:ext cx="1120772"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D63E17BD-F473-4F0D-B2DC-FDCEBFF331A1}"/>
              </a:ext>
            </a:extLst>
          </p:cNvPr>
          <p:cNvSpPr txBox="1"/>
          <p:nvPr/>
        </p:nvSpPr>
        <p:spPr>
          <a:xfrm>
            <a:off x="2635507" y="5194949"/>
            <a:ext cx="93867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75000"/>
                    <a:lumOff val="25000"/>
                  </a:schemeClr>
                </a:solidFill>
                <a:effectLst/>
                <a:uLnTx/>
                <a:uFillTx/>
                <a:latin typeface="Segoe UI"/>
                <a:ea typeface="+mn-ea"/>
                <a:cs typeface="+mn-cs"/>
              </a:rPr>
              <a:t>App Gateway</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8"/>
          <a:stretch>
            <a:fillRect/>
          </a:stretch>
        </p:blipFill>
        <p:spPr>
          <a:xfrm>
            <a:off x="2884387" y="4681235"/>
            <a:ext cx="505492" cy="505492"/>
          </a:xfrm>
          <a:prstGeom prst="rect">
            <a:avLst/>
          </a:prstGeom>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9"/>
          <a:stretch>
            <a:fillRect/>
          </a:stretch>
        </p:blipFill>
        <p:spPr>
          <a:xfrm>
            <a:off x="2856282" y="4657034"/>
            <a:ext cx="544933" cy="544933"/>
          </a:xfrm>
          <a:prstGeom prst="rect">
            <a:avLst/>
          </a:prstGeom>
        </p:spPr>
      </p:pic>
      <p:sp>
        <p:nvSpPr>
          <p:cNvPr id="24" name="TextBox 23">
            <a:extLst>
              <a:ext uri="{FF2B5EF4-FFF2-40B4-BE49-F238E27FC236}">
                <a16:creationId xmlns:a16="http://schemas.microsoft.com/office/drawing/2014/main" id="{94005CFB-98D7-4AA4-BFED-C8FD4481E314}"/>
              </a:ext>
            </a:extLst>
          </p:cNvPr>
          <p:cNvSpPr txBox="1"/>
          <p:nvPr/>
        </p:nvSpPr>
        <p:spPr>
          <a:xfrm>
            <a:off x="2507760" y="5920205"/>
            <a:ext cx="1174373" cy="57708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Gateway Subnet</a:t>
            </a:r>
            <a:br>
              <a:rPr kumimoji="0" lang="en-AU" sz="1050" b="0" i="0" u="none" strike="noStrike" kern="1200" cap="none" spc="0" normalizeH="0" baseline="0" noProof="0">
                <a:ln>
                  <a:noFill/>
                </a:ln>
                <a:solidFill>
                  <a:schemeClr val="accent1"/>
                </a:solidFill>
                <a:effectLst/>
                <a:uLnTx/>
                <a:uFillTx/>
                <a:latin typeface="Segoe UI"/>
                <a:ea typeface="+mn-ea"/>
                <a:cs typeface="+mn-cs"/>
              </a:rPr>
            </a:br>
            <a:endParaRPr kumimoji="0" lang="en-AU" sz="1050" b="0" i="0" u="none" strike="noStrike" kern="1200" cap="none" spc="0" normalizeH="0" baseline="0" noProof="0">
              <a:ln>
                <a:noFill/>
              </a:ln>
              <a:solidFill>
                <a:schemeClr val="accent1"/>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07DCDF53-F3E5-4EB0-A03E-D36BC1FDD6B6}"/>
              </a:ext>
            </a:extLst>
          </p:cNvPr>
          <p:cNvSpPr txBox="1"/>
          <p:nvPr/>
        </p:nvSpPr>
        <p:spPr>
          <a:xfrm>
            <a:off x="10208521" y="3053639"/>
            <a:ext cx="1263731"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a:solidFill>
                  <a:srgbClr val="00B050"/>
                </a:solidFill>
                <a:latin typeface="Segoe UI"/>
              </a:rPr>
              <a:t>On Prem Network </a:t>
            </a:r>
            <a:r>
              <a:rPr kumimoji="0" lang="en-AU" sz="1050" b="0" i="0" u="none" strike="noStrike" kern="1200" cap="none" spc="0" normalizeH="0" baseline="0" noProof="0">
                <a:ln>
                  <a:noFill/>
                </a:ln>
                <a:solidFill>
                  <a:srgbClr val="00B050"/>
                </a:solidFill>
                <a:effectLst/>
                <a:uLnTx/>
                <a:uFillTx/>
                <a:latin typeface="Segoe UI"/>
                <a:ea typeface="+mn-ea"/>
                <a:cs typeface="+mn-cs"/>
              </a:rPr>
              <a:t>10.1.0.0/16</a:t>
            </a:r>
          </a:p>
        </p:txBody>
      </p:sp>
      <p:sp>
        <p:nvSpPr>
          <p:cNvPr id="49" name="Rectangle 48">
            <a:extLst>
              <a:ext uri="{FF2B5EF4-FFF2-40B4-BE49-F238E27FC236}">
                <a16:creationId xmlns:a16="http://schemas.microsoft.com/office/drawing/2014/main" id="{654C0ADC-FEAD-4906-8F62-F4BA38F06BD3}"/>
              </a:ext>
            </a:extLst>
          </p:cNvPr>
          <p:cNvSpPr/>
          <p:nvPr/>
        </p:nvSpPr>
        <p:spPr>
          <a:xfrm>
            <a:off x="4425299" y="3897391"/>
            <a:ext cx="1120772"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61206546-4E27-4127-9DBF-816AF57216E4}"/>
              </a:ext>
            </a:extLst>
          </p:cNvPr>
          <p:cNvSpPr txBox="1"/>
          <p:nvPr/>
        </p:nvSpPr>
        <p:spPr>
          <a:xfrm>
            <a:off x="4327150" y="5973745"/>
            <a:ext cx="12735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API Management </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Subnet</a:t>
            </a:r>
          </a:p>
        </p:txBody>
      </p:sp>
      <p:grpSp>
        <p:nvGrpSpPr>
          <p:cNvPr id="18" name="Group 17">
            <a:extLst>
              <a:ext uri="{FF2B5EF4-FFF2-40B4-BE49-F238E27FC236}">
                <a16:creationId xmlns:a16="http://schemas.microsoft.com/office/drawing/2014/main" id="{BFA3944E-081D-47D5-8A9F-418545FEB219}"/>
              </a:ext>
            </a:extLst>
          </p:cNvPr>
          <p:cNvGrpSpPr/>
          <p:nvPr/>
        </p:nvGrpSpPr>
        <p:grpSpPr>
          <a:xfrm>
            <a:off x="8215043" y="647560"/>
            <a:ext cx="1442495" cy="2199555"/>
            <a:chOff x="8215043" y="647560"/>
            <a:chExt cx="1442495" cy="2199555"/>
          </a:xfrm>
        </p:grpSpPr>
        <p:sp>
          <p:nvSpPr>
            <p:cNvPr id="66" name="Rectangle 65">
              <a:extLst>
                <a:ext uri="{FF2B5EF4-FFF2-40B4-BE49-F238E27FC236}">
                  <a16:creationId xmlns:a16="http://schemas.microsoft.com/office/drawing/2014/main" id="{A9DF1D75-D769-4E40-9E84-A1D48BBE2B4A}"/>
                </a:ext>
              </a:extLst>
            </p:cNvPr>
            <p:cNvSpPr/>
            <p:nvPr/>
          </p:nvSpPr>
          <p:spPr>
            <a:xfrm>
              <a:off x="8222464" y="647560"/>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7" name="Graphic 66">
              <a:extLst>
                <a:ext uri="{FF2B5EF4-FFF2-40B4-BE49-F238E27FC236}">
                  <a16:creationId xmlns:a16="http://schemas.microsoft.com/office/drawing/2014/main" id="{77BC0AA3-055E-48B9-81FD-EE99BAA5E6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74444" y="2225444"/>
              <a:ext cx="368279" cy="337589"/>
            </a:xfrm>
            <a:prstGeom prst="rect">
              <a:avLst/>
            </a:prstGeom>
            <a:effectLst>
              <a:outerShdw blurRad="50800" dist="38100" dir="5400000" algn="t" rotWithShape="0">
                <a:prstClr val="black">
                  <a:alpha val="40000"/>
                </a:prstClr>
              </a:outerShdw>
            </a:effectLst>
          </p:spPr>
        </p:pic>
        <p:pic>
          <p:nvPicPr>
            <p:cNvPr id="69" name="Graphic 68">
              <a:extLst>
                <a:ext uri="{FF2B5EF4-FFF2-40B4-BE49-F238E27FC236}">
                  <a16:creationId xmlns:a16="http://schemas.microsoft.com/office/drawing/2014/main" id="{DC47F622-0D5E-4BE7-A6A3-43B079AE41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0542" y="1576535"/>
              <a:ext cx="337589" cy="337589"/>
            </a:xfrm>
            <a:prstGeom prst="rect">
              <a:avLst/>
            </a:prstGeom>
            <a:effectLst>
              <a:outerShdw blurRad="50800" dist="38100" dir="5400000" algn="t" rotWithShape="0">
                <a:prstClr val="black">
                  <a:alpha val="40000"/>
                </a:prstClr>
              </a:outerShdw>
            </a:effectLst>
          </p:spPr>
        </p:pic>
        <p:sp>
          <p:nvSpPr>
            <p:cNvPr id="71" name="TextBox 70">
              <a:extLst>
                <a:ext uri="{FF2B5EF4-FFF2-40B4-BE49-F238E27FC236}">
                  <a16:creationId xmlns:a16="http://schemas.microsoft.com/office/drawing/2014/main" id="{9F98ADA3-1707-4896-933C-AFFCC1A96CAB}"/>
                </a:ext>
              </a:extLst>
            </p:cNvPr>
            <p:cNvSpPr txBox="1"/>
            <p:nvPr/>
          </p:nvSpPr>
          <p:spPr>
            <a:xfrm>
              <a:off x="8215043"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sp>
          <p:nvSpPr>
            <p:cNvPr id="77" name="TextBox 76">
              <a:extLst>
                <a:ext uri="{FF2B5EF4-FFF2-40B4-BE49-F238E27FC236}">
                  <a16:creationId xmlns:a16="http://schemas.microsoft.com/office/drawing/2014/main" id="{EB469172-FFAF-47C3-9AF5-991E7C78DC06}"/>
                </a:ext>
              </a:extLst>
            </p:cNvPr>
            <p:cNvSpPr txBox="1"/>
            <p:nvPr/>
          </p:nvSpPr>
          <p:spPr>
            <a:xfrm>
              <a:off x="8628131"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79" name="TextBox 78">
              <a:extLst>
                <a:ext uri="{FF2B5EF4-FFF2-40B4-BE49-F238E27FC236}">
                  <a16:creationId xmlns:a16="http://schemas.microsoft.com/office/drawing/2014/main" id="{BB5C31EC-E3AF-4937-93C3-27F5D8DD1DEA}"/>
                </a:ext>
              </a:extLst>
            </p:cNvPr>
            <p:cNvSpPr txBox="1"/>
            <p:nvPr/>
          </p:nvSpPr>
          <p:spPr>
            <a:xfrm>
              <a:off x="8628130" y="2267279"/>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grpSp>
      <p:grpSp>
        <p:nvGrpSpPr>
          <p:cNvPr id="23" name="Group 22">
            <a:extLst>
              <a:ext uri="{FF2B5EF4-FFF2-40B4-BE49-F238E27FC236}">
                <a16:creationId xmlns:a16="http://schemas.microsoft.com/office/drawing/2014/main" id="{FFC12CC1-7172-470E-8032-73C9CD74D284}"/>
              </a:ext>
            </a:extLst>
          </p:cNvPr>
          <p:cNvGrpSpPr/>
          <p:nvPr/>
        </p:nvGrpSpPr>
        <p:grpSpPr>
          <a:xfrm>
            <a:off x="8036868" y="3890732"/>
            <a:ext cx="1722650" cy="1226778"/>
            <a:chOff x="8036868" y="3890732"/>
            <a:chExt cx="1722650" cy="1226778"/>
          </a:xfrm>
        </p:grpSpPr>
        <p:sp>
          <p:nvSpPr>
            <p:cNvPr id="80" name="Rectangle 79">
              <a:extLst>
                <a:ext uri="{FF2B5EF4-FFF2-40B4-BE49-F238E27FC236}">
                  <a16:creationId xmlns:a16="http://schemas.microsoft.com/office/drawing/2014/main" id="{394A9C33-7CA3-4AAC-99BF-5DCDB25042ED}"/>
                </a:ext>
              </a:extLst>
            </p:cNvPr>
            <p:cNvSpPr/>
            <p:nvPr/>
          </p:nvSpPr>
          <p:spPr>
            <a:xfrm>
              <a:off x="8222464" y="3890732"/>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2" name="Picture 81">
              <a:extLst>
                <a:ext uri="{FF2B5EF4-FFF2-40B4-BE49-F238E27FC236}">
                  <a16:creationId xmlns:a16="http://schemas.microsoft.com/office/drawing/2014/main" id="{1DFDEB4D-4BAE-4A0B-A4CE-33DABF669E49}"/>
                </a:ext>
              </a:extLst>
            </p:cNvPr>
            <p:cNvPicPr>
              <a:picLocks noChangeAspect="1"/>
            </p:cNvPicPr>
            <p:nvPr/>
          </p:nvPicPr>
          <p:blipFill>
            <a:blip r:embed="rId14"/>
            <a:stretch>
              <a:fillRect/>
            </a:stretch>
          </p:blipFill>
          <p:spPr>
            <a:xfrm>
              <a:off x="8444730" y="4040659"/>
              <a:ext cx="372590" cy="345493"/>
            </a:xfrm>
            <a:prstGeom prst="rect">
              <a:avLst/>
            </a:prstGeom>
          </p:spPr>
        </p:pic>
        <p:pic>
          <p:nvPicPr>
            <p:cNvPr id="84" name="Picture 83">
              <a:extLst>
                <a:ext uri="{FF2B5EF4-FFF2-40B4-BE49-F238E27FC236}">
                  <a16:creationId xmlns:a16="http://schemas.microsoft.com/office/drawing/2014/main" id="{1565252D-57E3-47B0-BD2F-13B7D4D1CCA2}"/>
                </a:ext>
              </a:extLst>
            </p:cNvPr>
            <p:cNvPicPr>
              <a:picLocks noChangeAspect="1"/>
            </p:cNvPicPr>
            <p:nvPr/>
          </p:nvPicPr>
          <p:blipFill>
            <a:blip r:embed="rId14"/>
            <a:stretch>
              <a:fillRect/>
            </a:stretch>
          </p:blipFill>
          <p:spPr>
            <a:xfrm>
              <a:off x="8875184" y="4044593"/>
              <a:ext cx="372590" cy="345493"/>
            </a:xfrm>
            <a:prstGeom prst="rect">
              <a:avLst/>
            </a:prstGeom>
          </p:spPr>
        </p:pic>
        <p:sp>
          <p:nvSpPr>
            <p:cNvPr id="86" name="TextBox 85">
              <a:extLst>
                <a:ext uri="{FF2B5EF4-FFF2-40B4-BE49-F238E27FC236}">
                  <a16:creationId xmlns:a16="http://schemas.microsoft.com/office/drawing/2014/main" id="{1D5749BE-AA82-4F42-B1E7-1FE0E5449516}"/>
                </a:ext>
              </a:extLst>
            </p:cNvPr>
            <p:cNvSpPr txBox="1"/>
            <p:nvPr/>
          </p:nvSpPr>
          <p:spPr>
            <a:xfrm>
              <a:off x="8036868" y="470201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10.0.4.0/24</a:t>
              </a:r>
            </a:p>
          </p:txBody>
        </p:sp>
        <p:sp>
          <p:nvSpPr>
            <p:cNvPr id="87" name="TextBox 86">
              <a:extLst>
                <a:ext uri="{FF2B5EF4-FFF2-40B4-BE49-F238E27FC236}">
                  <a16:creationId xmlns:a16="http://schemas.microsoft.com/office/drawing/2014/main" id="{BBDE204A-D628-4756-A477-BA21E58B2FEC}"/>
                </a:ext>
              </a:extLst>
            </p:cNvPr>
            <p:cNvSpPr txBox="1"/>
            <p:nvPr/>
          </p:nvSpPr>
          <p:spPr>
            <a:xfrm>
              <a:off x="8252826" y="4390086"/>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6FD75929-B740-4E53-9245-4254DEB8B284}"/>
              </a:ext>
            </a:extLst>
          </p:cNvPr>
          <p:cNvCxnSpPr>
            <a:cxnSpLocks/>
          </p:cNvCxnSpPr>
          <p:nvPr/>
        </p:nvCxnSpPr>
        <p:spPr>
          <a:xfrm flipV="1">
            <a:off x="8896455" y="2855339"/>
            <a:ext cx="0" cy="103539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2" name="Graphic 101">
            <a:extLst>
              <a:ext uri="{FF2B5EF4-FFF2-40B4-BE49-F238E27FC236}">
                <a16:creationId xmlns:a16="http://schemas.microsoft.com/office/drawing/2014/main" id="{74BC837A-4DD3-465F-9203-FA1E5E8695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82179" y="4651613"/>
            <a:ext cx="371365" cy="371365"/>
          </a:xfrm>
          <a:prstGeom prst="rect">
            <a:avLst/>
          </a:prstGeom>
          <a:effectLst>
            <a:outerShdw blurRad="50800" dist="38100" dir="5400000" algn="t" rotWithShape="0">
              <a:prstClr val="black">
                <a:alpha val="40000"/>
              </a:prstClr>
            </a:outerShdw>
          </a:effectLst>
        </p:spPr>
      </p:pic>
      <p:sp>
        <p:nvSpPr>
          <p:cNvPr id="103" name="TextBox 102">
            <a:extLst>
              <a:ext uri="{FF2B5EF4-FFF2-40B4-BE49-F238E27FC236}">
                <a16:creationId xmlns:a16="http://schemas.microsoft.com/office/drawing/2014/main" id="{B2A0E18D-7E53-4965-9865-8BD826100978}"/>
              </a:ext>
            </a:extLst>
          </p:cNvPr>
          <p:cNvSpPr txBox="1"/>
          <p:nvPr/>
        </p:nvSpPr>
        <p:spPr>
          <a:xfrm>
            <a:off x="6391525" y="5136883"/>
            <a:ext cx="1129148" cy="415498"/>
          </a:xfrm>
          <a:prstGeom prst="rect">
            <a:avLst/>
          </a:prstGeom>
          <a:noFill/>
        </p:spPr>
        <p:txBody>
          <a:bodyPr wrap="square" lIns="91440" tIns="45720" rIns="91440" bIns="45720" rtlCol="0" anchor="t">
            <a:spAutoFit/>
          </a:bodyPr>
          <a:lstStyle/>
          <a:p>
            <a:pPr algn="ctr"/>
            <a:r>
              <a:rPr lang="en-AU" sz="1050">
                <a:solidFill>
                  <a:srgbClr val="404040"/>
                </a:solidFill>
              </a:rPr>
              <a:t>App Service Environment</a:t>
            </a:r>
          </a:p>
        </p:txBody>
      </p:sp>
      <p:grpSp>
        <p:nvGrpSpPr>
          <p:cNvPr id="107" name="Group 106">
            <a:extLst>
              <a:ext uri="{FF2B5EF4-FFF2-40B4-BE49-F238E27FC236}">
                <a16:creationId xmlns:a16="http://schemas.microsoft.com/office/drawing/2014/main" id="{D09DBBFD-23D5-4E5D-A4D4-022C5651C47C}"/>
              </a:ext>
            </a:extLst>
          </p:cNvPr>
          <p:cNvGrpSpPr/>
          <p:nvPr/>
        </p:nvGrpSpPr>
        <p:grpSpPr>
          <a:xfrm>
            <a:off x="4581206" y="4681964"/>
            <a:ext cx="815807" cy="717322"/>
            <a:chOff x="4683161" y="1487089"/>
            <a:chExt cx="815807" cy="717322"/>
          </a:xfrm>
        </p:grpSpPr>
        <p:pic>
          <p:nvPicPr>
            <p:cNvPr id="108" name="Graphic 107">
              <a:extLst>
                <a:ext uri="{FF2B5EF4-FFF2-40B4-BE49-F238E27FC236}">
                  <a16:creationId xmlns:a16="http://schemas.microsoft.com/office/drawing/2014/main" id="{A43DDFAE-43D1-4414-98A7-04BF5E1CBA5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80996" y="1487089"/>
              <a:ext cx="489187" cy="489187"/>
            </a:xfrm>
            <a:prstGeom prst="rect">
              <a:avLst/>
            </a:prstGeom>
            <a:effectLst>
              <a:outerShdw blurRad="50800" dist="38100" dir="5400000" algn="t" rotWithShape="0">
                <a:prstClr val="black">
                  <a:alpha val="40000"/>
                </a:prstClr>
              </a:outerShdw>
            </a:effectLst>
          </p:spPr>
        </p:pic>
        <p:sp>
          <p:nvSpPr>
            <p:cNvPr id="109" name="TextBox 108">
              <a:extLst>
                <a:ext uri="{FF2B5EF4-FFF2-40B4-BE49-F238E27FC236}">
                  <a16:creationId xmlns:a16="http://schemas.microsoft.com/office/drawing/2014/main" id="{F0D33E57-CB68-4782-81FF-6547A7D33665}"/>
                </a:ext>
              </a:extLst>
            </p:cNvPr>
            <p:cNvSpPr txBox="1"/>
            <p:nvPr/>
          </p:nvSpPr>
          <p:spPr>
            <a:xfrm>
              <a:off x="4683161" y="1950495"/>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27" name="TextBox 26">
            <a:extLst>
              <a:ext uri="{FF2B5EF4-FFF2-40B4-BE49-F238E27FC236}">
                <a16:creationId xmlns:a16="http://schemas.microsoft.com/office/drawing/2014/main" id="{F7FF3A93-3080-4B42-8106-8C490781F694}"/>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pic>
        <p:nvPicPr>
          <p:cNvPr id="28" name="Picture 10" descr="azure-kubernetes-service - Microsoft Q&amp;A">
            <a:extLst>
              <a:ext uri="{FF2B5EF4-FFF2-40B4-BE49-F238E27FC236}">
                <a16:creationId xmlns:a16="http://schemas.microsoft.com/office/drawing/2014/main" id="{47B54747-8867-459D-9309-3B716EDBA3AF}"/>
              </a:ext>
            </a:extLst>
          </p:cNvPr>
          <p:cNvPicPr>
            <a:picLocks noChangeAspect="1" noChangeArrowheads="1"/>
          </p:cNvPicPr>
          <p:nvPr/>
        </p:nvPicPr>
        <p:blipFill>
          <a:blip r:embed="rId1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azure-kubernetes-service - Microsoft Q&amp;A">
            <a:extLst>
              <a:ext uri="{FF2B5EF4-FFF2-40B4-BE49-F238E27FC236}">
                <a16:creationId xmlns:a16="http://schemas.microsoft.com/office/drawing/2014/main" id="{27B36332-E033-4FBA-AE48-6BCEFED5A97B}"/>
              </a:ext>
            </a:extLst>
          </p:cNvPr>
          <p:cNvPicPr>
            <a:picLocks noChangeAspect="1" noChangeArrowheads="1"/>
          </p:cNvPicPr>
          <p:nvPr/>
        </p:nvPicPr>
        <p:blipFill>
          <a:blip r:embed="rId1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87862" y="5703130"/>
            <a:ext cx="402585" cy="40258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69A4A4E8-A2EE-4A30-84F6-4AFB4E3D5EF5}"/>
              </a:ext>
            </a:extLst>
          </p:cNvPr>
          <p:cNvSpPr txBox="1"/>
          <p:nvPr/>
        </p:nvSpPr>
        <p:spPr>
          <a:xfrm>
            <a:off x="2635507" y="3964608"/>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$537</a:t>
            </a:r>
            <a:endParaRPr lang="en-AU"/>
          </a:p>
        </p:txBody>
      </p:sp>
      <p:sp>
        <p:nvSpPr>
          <p:cNvPr id="33" name="TextBox 32">
            <a:extLst>
              <a:ext uri="{FF2B5EF4-FFF2-40B4-BE49-F238E27FC236}">
                <a16:creationId xmlns:a16="http://schemas.microsoft.com/office/drawing/2014/main" id="{F4F22620-9761-468A-9852-2EC032DB44C0}"/>
              </a:ext>
            </a:extLst>
          </p:cNvPr>
          <p:cNvSpPr txBox="1"/>
          <p:nvPr/>
        </p:nvSpPr>
        <p:spPr>
          <a:xfrm>
            <a:off x="4559884" y="3944658"/>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$3873</a:t>
            </a:r>
            <a:endParaRPr lang="en-AU"/>
          </a:p>
        </p:txBody>
      </p:sp>
      <p:sp>
        <p:nvSpPr>
          <p:cNvPr id="35" name="TextBox 34">
            <a:extLst>
              <a:ext uri="{FF2B5EF4-FFF2-40B4-BE49-F238E27FC236}">
                <a16:creationId xmlns:a16="http://schemas.microsoft.com/office/drawing/2014/main" id="{21EE104B-6F1B-4577-9879-A23921D723DD}"/>
              </a:ext>
            </a:extLst>
          </p:cNvPr>
          <p:cNvSpPr txBox="1"/>
          <p:nvPr/>
        </p:nvSpPr>
        <p:spPr>
          <a:xfrm>
            <a:off x="6523760" y="3893265"/>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$2292</a:t>
            </a:r>
            <a:endParaRPr lang="en-AU"/>
          </a:p>
        </p:txBody>
      </p:sp>
      <p:sp>
        <p:nvSpPr>
          <p:cNvPr id="36" name="TextBox 35">
            <a:extLst>
              <a:ext uri="{FF2B5EF4-FFF2-40B4-BE49-F238E27FC236}">
                <a16:creationId xmlns:a16="http://schemas.microsoft.com/office/drawing/2014/main" id="{91852A03-8208-424F-B3D0-FA74A5648744}"/>
              </a:ext>
            </a:extLst>
          </p:cNvPr>
          <p:cNvSpPr txBox="1"/>
          <p:nvPr/>
        </p:nvSpPr>
        <p:spPr>
          <a:xfrm>
            <a:off x="8202921" y="3484615"/>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$22</a:t>
            </a:r>
            <a:endParaRPr lang="en-AU"/>
          </a:p>
        </p:txBody>
      </p:sp>
      <p:sp>
        <p:nvSpPr>
          <p:cNvPr id="37" name="TextBox 36">
            <a:extLst>
              <a:ext uri="{FF2B5EF4-FFF2-40B4-BE49-F238E27FC236}">
                <a16:creationId xmlns:a16="http://schemas.microsoft.com/office/drawing/2014/main" id="{8D730CB5-9AE7-406F-90B1-20E764DF30CC}"/>
              </a:ext>
            </a:extLst>
          </p:cNvPr>
          <p:cNvSpPr txBox="1"/>
          <p:nvPr/>
        </p:nvSpPr>
        <p:spPr>
          <a:xfrm>
            <a:off x="7429322" y="2252691"/>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$553</a:t>
            </a:r>
            <a:endParaRPr lang="en-AU"/>
          </a:p>
        </p:txBody>
      </p:sp>
      <p:sp>
        <p:nvSpPr>
          <p:cNvPr id="38" name="TextBox 37">
            <a:extLst>
              <a:ext uri="{FF2B5EF4-FFF2-40B4-BE49-F238E27FC236}">
                <a16:creationId xmlns:a16="http://schemas.microsoft.com/office/drawing/2014/main" id="{4D98DEF2-32E6-4AEE-B567-3013FB18E244}"/>
              </a:ext>
            </a:extLst>
          </p:cNvPr>
          <p:cNvSpPr txBox="1"/>
          <p:nvPr/>
        </p:nvSpPr>
        <p:spPr>
          <a:xfrm>
            <a:off x="7635240" y="1581577"/>
            <a:ext cx="579803"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$4</a:t>
            </a:r>
            <a:endParaRPr lang="en-AU"/>
          </a:p>
        </p:txBody>
      </p:sp>
      <p:sp>
        <p:nvSpPr>
          <p:cNvPr id="40" name="TextBox 39">
            <a:extLst>
              <a:ext uri="{FF2B5EF4-FFF2-40B4-BE49-F238E27FC236}">
                <a16:creationId xmlns:a16="http://schemas.microsoft.com/office/drawing/2014/main" id="{1FB1403D-8515-40D0-B679-C18F14810B44}"/>
              </a:ext>
            </a:extLst>
          </p:cNvPr>
          <p:cNvSpPr txBox="1"/>
          <p:nvPr/>
        </p:nvSpPr>
        <p:spPr>
          <a:xfrm>
            <a:off x="344307" y="1653258"/>
            <a:ext cx="2217054" cy="646331"/>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Total = $7382.5</a:t>
            </a:r>
          </a:p>
          <a:p>
            <a:r>
              <a:rPr lang="en-AU" b="1">
                <a:solidFill>
                  <a:srgbClr val="4C4C51"/>
                </a:solidFill>
                <a:latin typeface="Segoe UI" panose="020B0502040204020203" pitchFamily="34" charset="0"/>
              </a:rPr>
              <a:t>DR    = $14765</a:t>
            </a:r>
            <a:endParaRPr lang="en-AU"/>
          </a:p>
        </p:txBody>
      </p:sp>
      <p:pic>
        <p:nvPicPr>
          <p:cNvPr id="2" name="Picture 1">
            <a:extLst>
              <a:ext uri="{FF2B5EF4-FFF2-40B4-BE49-F238E27FC236}">
                <a16:creationId xmlns:a16="http://schemas.microsoft.com/office/drawing/2014/main" id="{ED03C281-A107-482E-A983-6C42E53D814D}"/>
              </a:ext>
            </a:extLst>
          </p:cNvPr>
          <p:cNvPicPr>
            <a:picLocks noChangeAspect="1"/>
          </p:cNvPicPr>
          <p:nvPr/>
        </p:nvPicPr>
        <p:blipFill>
          <a:blip r:embed="rId20"/>
          <a:stretch>
            <a:fillRect/>
          </a:stretch>
        </p:blipFill>
        <p:spPr>
          <a:xfrm>
            <a:off x="6854601" y="4618895"/>
            <a:ext cx="539750" cy="436800"/>
          </a:xfrm>
          <a:prstGeom prst="rect">
            <a:avLst/>
          </a:prstGeom>
        </p:spPr>
      </p:pic>
    </p:spTree>
    <p:custDataLst>
      <p:tags r:id="rId1"/>
    </p:custDataLst>
    <p:extLst>
      <p:ext uri="{BB962C8B-B14F-4D97-AF65-F5344CB8AC3E}">
        <p14:creationId xmlns:p14="http://schemas.microsoft.com/office/powerpoint/2010/main" val="3942291336"/>
      </p:ext>
    </p:extLst>
  </p:cSld>
  <p:clrMapOvr>
    <a:masterClrMapping/>
  </p:clrMapOvr>
  <p:transition advTm="219786">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AC4BEFAB-3B21-4D26-86E3-04BE029590EB}"/>
              </a:ext>
            </a:extLst>
          </p:cNvPr>
          <p:cNvSpPr/>
          <p:nvPr/>
        </p:nvSpPr>
        <p:spPr>
          <a:xfrm>
            <a:off x="6131738" y="647560"/>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grpSp>
        <p:nvGrpSpPr>
          <p:cNvPr id="6" name="Group 5">
            <a:extLst>
              <a:ext uri="{FF2B5EF4-FFF2-40B4-BE49-F238E27FC236}">
                <a16:creationId xmlns:a16="http://schemas.microsoft.com/office/drawing/2014/main" id="{6D2A86CE-D5F5-4117-B3E9-D64DB2F09005}"/>
              </a:ext>
            </a:extLst>
          </p:cNvPr>
          <p:cNvGrpSpPr/>
          <p:nvPr/>
        </p:nvGrpSpPr>
        <p:grpSpPr>
          <a:xfrm>
            <a:off x="2455326" y="3470088"/>
            <a:ext cx="7189791" cy="2930712"/>
            <a:chOff x="2455326" y="3470088"/>
            <a:chExt cx="7189791" cy="2930712"/>
          </a:xfrm>
        </p:grpSpPr>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2709157"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 10.0.0.0/16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645117" y="4964151"/>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6A40CEED-140B-4215-A5DD-87415D52C899}"/>
              </a:ext>
            </a:extLst>
          </p:cNvPr>
          <p:cNvSpPr/>
          <p:nvPr/>
        </p:nvSpPr>
        <p:spPr>
          <a:xfrm>
            <a:off x="2561361" y="3917108"/>
            <a:ext cx="1120772"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D63E17BD-F473-4F0D-B2DC-FDCEBFF331A1}"/>
              </a:ext>
            </a:extLst>
          </p:cNvPr>
          <p:cNvSpPr txBox="1"/>
          <p:nvPr/>
        </p:nvSpPr>
        <p:spPr>
          <a:xfrm>
            <a:off x="2635507" y="5194949"/>
            <a:ext cx="93867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i="0" u="none" strike="noStrike" kern="1200" cap="none" spc="0" normalizeH="0" baseline="0" noProof="0">
                <a:ln>
                  <a:noFill/>
                </a:ln>
                <a:solidFill>
                  <a:schemeClr val="bg2">
                    <a:lumMod val="75000"/>
                    <a:lumOff val="25000"/>
                  </a:schemeClr>
                </a:solidFill>
                <a:effectLst/>
                <a:uLnTx/>
                <a:uFillTx/>
                <a:latin typeface="Segoe UI"/>
                <a:ea typeface="+mn-ea"/>
                <a:cs typeface="+mn-cs"/>
              </a:rPr>
              <a:t>App Gateway</a:t>
            </a:r>
          </a:p>
        </p:txBody>
      </p:sp>
      <p:pic>
        <p:nvPicPr>
          <p:cNvPr id="72" name="Picture 71">
            <a:extLst>
              <a:ext uri="{FF2B5EF4-FFF2-40B4-BE49-F238E27FC236}">
                <a16:creationId xmlns:a16="http://schemas.microsoft.com/office/drawing/2014/main" id="{D5540701-8F79-4EF6-B613-F82C9E99FF7F}"/>
              </a:ext>
            </a:extLst>
          </p:cNvPr>
          <p:cNvPicPr>
            <a:picLocks noChangeAspect="1"/>
          </p:cNvPicPr>
          <p:nvPr/>
        </p:nvPicPr>
        <p:blipFill>
          <a:blip r:embed="rId8"/>
          <a:stretch>
            <a:fillRect/>
          </a:stretch>
        </p:blipFill>
        <p:spPr>
          <a:xfrm>
            <a:off x="2884387" y="4681235"/>
            <a:ext cx="505492" cy="505492"/>
          </a:xfrm>
          <a:prstGeom prst="rect">
            <a:avLst/>
          </a:prstGeom>
        </p:spPr>
      </p:pic>
      <p:pic>
        <p:nvPicPr>
          <p:cNvPr id="10" name="Picture 9">
            <a:extLst>
              <a:ext uri="{FF2B5EF4-FFF2-40B4-BE49-F238E27FC236}">
                <a16:creationId xmlns:a16="http://schemas.microsoft.com/office/drawing/2014/main" id="{44266133-1FB2-4855-BF5D-C0DA1AA88A9C}"/>
              </a:ext>
            </a:extLst>
          </p:cNvPr>
          <p:cNvPicPr>
            <a:picLocks noChangeAspect="1"/>
          </p:cNvPicPr>
          <p:nvPr/>
        </p:nvPicPr>
        <p:blipFill>
          <a:blip r:embed="rId9"/>
          <a:stretch>
            <a:fillRect/>
          </a:stretch>
        </p:blipFill>
        <p:spPr>
          <a:xfrm>
            <a:off x="2856282" y="4657034"/>
            <a:ext cx="544933" cy="544933"/>
          </a:xfrm>
          <a:prstGeom prst="rect">
            <a:avLst/>
          </a:prstGeom>
        </p:spPr>
      </p:pic>
      <p:sp>
        <p:nvSpPr>
          <p:cNvPr id="24" name="TextBox 23">
            <a:extLst>
              <a:ext uri="{FF2B5EF4-FFF2-40B4-BE49-F238E27FC236}">
                <a16:creationId xmlns:a16="http://schemas.microsoft.com/office/drawing/2014/main" id="{94005CFB-98D7-4AA4-BFED-C8FD4481E314}"/>
              </a:ext>
            </a:extLst>
          </p:cNvPr>
          <p:cNvSpPr txBox="1"/>
          <p:nvPr/>
        </p:nvSpPr>
        <p:spPr>
          <a:xfrm>
            <a:off x="2507760" y="5920205"/>
            <a:ext cx="1174373" cy="57708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App Gateway Subnet</a:t>
            </a:r>
            <a:br>
              <a:rPr kumimoji="0" lang="en-AU" sz="1050" b="0" i="0" u="none" strike="noStrike" kern="1200" cap="none" spc="0" normalizeH="0" baseline="0" noProof="0">
                <a:ln>
                  <a:noFill/>
                </a:ln>
                <a:solidFill>
                  <a:schemeClr val="accent1"/>
                </a:solidFill>
                <a:effectLst/>
                <a:uLnTx/>
                <a:uFillTx/>
                <a:latin typeface="Segoe UI"/>
                <a:ea typeface="+mn-ea"/>
                <a:cs typeface="+mn-cs"/>
              </a:rPr>
            </a:br>
            <a:endParaRPr kumimoji="0" lang="en-AU" sz="1050" b="0" i="0" u="none" strike="noStrike" kern="1200" cap="none" spc="0" normalizeH="0" baseline="0" noProof="0">
              <a:ln>
                <a:noFill/>
              </a:ln>
              <a:solidFill>
                <a:schemeClr val="accent1"/>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07DCDF53-F3E5-4EB0-A03E-D36BC1FDD6B6}"/>
              </a:ext>
            </a:extLst>
          </p:cNvPr>
          <p:cNvSpPr txBox="1"/>
          <p:nvPr/>
        </p:nvSpPr>
        <p:spPr>
          <a:xfrm>
            <a:off x="10208521" y="3053639"/>
            <a:ext cx="1263731"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a:solidFill>
                  <a:srgbClr val="00B050"/>
                </a:solidFill>
                <a:latin typeface="Segoe UI"/>
              </a:rPr>
              <a:t>On Prem Network </a:t>
            </a:r>
            <a:r>
              <a:rPr kumimoji="0" lang="en-AU" sz="1050" b="0" i="0" u="none" strike="noStrike" kern="1200" cap="none" spc="0" normalizeH="0" baseline="0" noProof="0">
                <a:ln>
                  <a:noFill/>
                </a:ln>
                <a:solidFill>
                  <a:srgbClr val="00B050"/>
                </a:solidFill>
                <a:effectLst/>
                <a:uLnTx/>
                <a:uFillTx/>
                <a:latin typeface="Segoe UI"/>
                <a:ea typeface="+mn-ea"/>
                <a:cs typeface="+mn-cs"/>
              </a:rPr>
              <a:t>10.1.0.0/16</a:t>
            </a:r>
          </a:p>
        </p:txBody>
      </p:sp>
      <p:sp>
        <p:nvSpPr>
          <p:cNvPr id="49" name="Rectangle 48">
            <a:extLst>
              <a:ext uri="{FF2B5EF4-FFF2-40B4-BE49-F238E27FC236}">
                <a16:creationId xmlns:a16="http://schemas.microsoft.com/office/drawing/2014/main" id="{654C0ADC-FEAD-4906-8F62-F4BA38F06BD3}"/>
              </a:ext>
            </a:extLst>
          </p:cNvPr>
          <p:cNvSpPr/>
          <p:nvPr/>
        </p:nvSpPr>
        <p:spPr>
          <a:xfrm>
            <a:off x="3998748" y="3932432"/>
            <a:ext cx="1120772" cy="2003097"/>
          </a:xfrm>
          <a:prstGeom prst="rect">
            <a:avLst/>
          </a:prstGeom>
          <a:solidFill>
            <a:schemeClr val="bg1">
              <a:lumMod val="95000"/>
            </a:schemeClr>
          </a:solidFill>
          <a:ln w="12700">
            <a:solidFill>
              <a:srgbClr val="002060"/>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61206546-4E27-4127-9DBF-816AF57216E4}"/>
              </a:ext>
            </a:extLst>
          </p:cNvPr>
          <p:cNvSpPr txBox="1"/>
          <p:nvPr/>
        </p:nvSpPr>
        <p:spPr>
          <a:xfrm>
            <a:off x="3922359" y="5975223"/>
            <a:ext cx="12735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API Management </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Subnet</a:t>
            </a:r>
          </a:p>
        </p:txBody>
      </p:sp>
      <p:grpSp>
        <p:nvGrpSpPr>
          <p:cNvPr id="18" name="Group 17">
            <a:extLst>
              <a:ext uri="{FF2B5EF4-FFF2-40B4-BE49-F238E27FC236}">
                <a16:creationId xmlns:a16="http://schemas.microsoft.com/office/drawing/2014/main" id="{BFA3944E-081D-47D5-8A9F-418545FEB219}"/>
              </a:ext>
            </a:extLst>
          </p:cNvPr>
          <p:cNvGrpSpPr/>
          <p:nvPr/>
        </p:nvGrpSpPr>
        <p:grpSpPr>
          <a:xfrm>
            <a:off x="8215043" y="647560"/>
            <a:ext cx="1442495" cy="2199555"/>
            <a:chOff x="8215043" y="647560"/>
            <a:chExt cx="1442495" cy="2199555"/>
          </a:xfrm>
        </p:grpSpPr>
        <p:sp>
          <p:nvSpPr>
            <p:cNvPr id="66" name="Rectangle 65">
              <a:extLst>
                <a:ext uri="{FF2B5EF4-FFF2-40B4-BE49-F238E27FC236}">
                  <a16:creationId xmlns:a16="http://schemas.microsoft.com/office/drawing/2014/main" id="{A9DF1D75-D769-4E40-9E84-A1D48BBE2B4A}"/>
                </a:ext>
              </a:extLst>
            </p:cNvPr>
            <p:cNvSpPr/>
            <p:nvPr/>
          </p:nvSpPr>
          <p:spPr>
            <a:xfrm>
              <a:off x="8222464" y="647560"/>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7" name="Graphic 66">
              <a:extLst>
                <a:ext uri="{FF2B5EF4-FFF2-40B4-BE49-F238E27FC236}">
                  <a16:creationId xmlns:a16="http://schemas.microsoft.com/office/drawing/2014/main" id="{77BC0AA3-055E-48B9-81FD-EE99BAA5E6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74444" y="2225444"/>
              <a:ext cx="368279" cy="337589"/>
            </a:xfrm>
            <a:prstGeom prst="rect">
              <a:avLst/>
            </a:prstGeom>
            <a:effectLst>
              <a:outerShdw blurRad="50800" dist="38100" dir="5400000" algn="t" rotWithShape="0">
                <a:prstClr val="black">
                  <a:alpha val="40000"/>
                </a:prstClr>
              </a:outerShdw>
            </a:effectLst>
          </p:spPr>
        </p:pic>
        <p:pic>
          <p:nvPicPr>
            <p:cNvPr id="69" name="Graphic 68">
              <a:extLst>
                <a:ext uri="{FF2B5EF4-FFF2-40B4-BE49-F238E27FC236}">
                  <a16:creationId xmlns:a16="http://schemas.microsoft.com/office/drawing/2014/main" id="{DC47F622-0D5E-4BE7-A6A3-43B079AE41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0542" y="1576535"/>
              <a:ext cx="337589" cy="337589"/>
            </a:xfrm>
            <a:prstGeom prst="rect">
              <a:avLst/>
            </a:prstGeom>
            <a:effectLst>
              <a:outerShdw blurRad="50800" dist="38100" dir="5400000" algn="t" rotWithShape="0">
                <a:prstClr val="black">
                  <a:alpha val="40000"/>
                </a:prstClr>
              </a:outerShdw>
            </a:effectLst>
          </p:spPr>
        </p:pic>
        <p:sp>
          <p:nvSpPr>
            <p:cNvPr id="71" name="TextBox 70">
              <a:extLst>
                <a:ext uri="{FF2B5EF4-FFF2-40B4-BE49-F238E27FC236}">
                  <a16:creationId xmlns:a16="http://schemas.microsoft.com/office/drawing/2014/main" id="{9F98ADA3-1707-4896-933C-AFFCC1A96CAB}"/>
                </a:ext>
              </a:extLst>
            </p:cNvPr>
            <p:cNvSpPr txBox="1"/>
            <p:nvPr/>
          </p:nvSpPr>
          <p:spPr>
            <a:xfrm>
              <a:off x="8215043"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sp>
          <p:nvSpPr>
            <p:cNvPr id="77" name="TextBox 76">
              <a:extLst>
                <a:ext uri="{FF2B5EF4-FFF2-40B4-BE49-F238E27FC236}">
                  <a16:creationId xmlns:a16="http://schemas.microsoft.com/office/drawing/2014/main" id="{EB469172-FFAF-47C3-9AF5-991E7C78DC06}"/>
                </a:ext>
              </a:extLst>
            </p:cNvPr>
            <p:cNvSpPr txBox="1"/>
            <p:nvPr/>
          </p:nvSpPr>
          <p:spPr>
            <a:xfrm>
              <a:off x="8628131"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79" name="TextBox 78">
              <a:extLst>
                <a:ext uri="{FF2B5EF4-FFF2-40B4-BE49-F238E27FC236}">
                  <a16:creationId xmlns:a16="http://schemas.microsoft.com/office/drawing/2014/main" id="{BB5C31EC-E3AF-4937-93C3-27F5D8DD1DEA}"/>
                </a:ext>
              </a:extLst>
            </p:cNvPr>
            <p:cNvSpPr txBox="1"/>
            <p:nvPr/>
          </p:nvSpPr>
          <p:spPr>
            <a:xfrm>
              <a:off x="8628130" y="2267279"/>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grpSp>
      <p:grpSp>
        <p:nvGrpSpPr>
          <p:cNvPr id="23" name="Group 22">
            <a:extLst>
              <a:ext uri="{FF2B5EF4-FFF2-40B4-BE49-F238E27FC236}">
                <a16:creationId xmlns:a16="http://schemas.microsoft.com/office/drawing/2014/main" id="{FFC12CC1-7172-470E-8032-73C9CD74D284}"/>
              </a:ext>
            </a:extLst>
          </p:cNvPr>
          <p:cNvGrpSpPr/>
          <p:nvPr/>
        </p:nvGrpSpPr>
        <p:grpSpPr>
          <a:xfrm>
            <a:off x="8036868" y="3890732"/>
            <a:ext cx="1722650" cy="1226778"/>
            <a:chOff x="8036868" y="3890732"/>
            <a:chExt cx="1722650" cy="1226778"/>
          </a:xfrm>
        </p:grpSpPr>
        <p:sp>
          <p:nvSpPr>
            <p:cNvPr id="80" name="Rectangle 79">
              <a:extLst>
                <a:ext uri="{FF2B5EF4-FFF2-40B4-BE49-F238E27FC236}">
                  <a16:creationId xmlns:a16="http://schemas.microsoft.com/office/drawing/2014/main" id="{394A9C33-7CA3-4AAC-99BF-5DCDB25042ED}"/>
                </a:ext>
              </a:extLst>
            </p:cNvPr>
            <p:cNvSpPr/>
            <p:nvPr/>
          </p:nvSpPr>
          <p:spPr>
            <a:xfrm>
              <a:off x="8222464" y="3890732"/>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2" name="Picture 81">
              <a:extLst>
                <a:ext uri="{FF2B5EF4-FFF2-40B4-BE49-F238E27FC236}">
                  <a16:creationId xmlns:a16="http://schemas.microsoft.com/office/drawing/2014/main" id="{1DFDEB4D-4BAE-4A0B-A4CE-33DABF669E49}"/>
                </a:ext>
              </a:extLst>
            </p:cNvPr>
            <p:cNvPicPr>
              <a:picLocks noChangeAspect="1"/>
            </p:cNvPicPr>
            <p:nvPr/>
          </p:nvPicPr>
          <p:blipFill>
            <a:blip r:embed="rId14"/>
            <a:stretch>
              <a:fillRect/>
            </a:stretch>
          </p:blipFill>
          <p:spPr>
            <a:xfrm>
              <a:off x="8444730" y="4040659"/>
              <a:ext cx="372590" cy="345493"/>
            </a:xfrm>
            <a:prstGeom prst="rect">
              <a:avLst/>
            </a:prstGeom>
          </p:spPr>
        </p:pic>
        <p:pic>
          <p:nvPicPr>
            <p:cNvPr id="84" name="Picture 83">
              <a:extLst>
                <a:ext uri="{FF2B5EF4-FFF2-40B4-BE49-F238E27FC236}">
                  <a16:creationId xmlns:a16="http://schemas.microsoft.com/office/drawing/2014/main" id="{1565252D-57E3-47B0-BD2F-13B7D4D1CCA2}"/>
                </a:ext>
              </a:extLst>
            </p:cNvPr>
            <p:cNvPicPr>
              <a:picLocks noChangeAspect="1"/>
            </p:cNvPicPr>
            <p:nvPr/>
          </p:nvPicPr>
          <p:blipFill>
            <a:blip r:embed="rId14"/>
            <a:stretch>
              <a:fillRect/>
            </a:stretch>
          </p:blipFill>
          <p:spPr>
            <a:xfrm>
              <a:off x="8875184" y="4044593"/>
              <a:ext cx="372590" cy="345493"/>
            </a:xfrm>
            <a:prstGeom prst="rect">
              <a:avLst/>
            </a:prstGeom>
          </p:spPr>
        </p:pic>
        <p:sp>
          <p:nvSpPr>
            <p:cNvPr id="86" name="TextBox 85">
              <a:extLst>
                <a:ext uri="{FF2B5EF4-FFF2-40B4-BE49-F238E27FC236}">
                  <a16:creationId xmlns:a16="http://schemas.microsoft.com/office/drawing/2014/main" id="{1D5749BE-AA82-4F42-B1E7-1FE0E5449516}"/>
                </a:ext>
              </a:extLst>
            </p:cNvPr>
            <p:cNvSpPr txBox="1"/>
            <p:nvPr/>
          </p:nvSpPr>
          <p:spPr>
            <a:xfrm>
              <a:off x="8036868" y="470201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10.0.4.0/24</a:t>
              </a:r>
            </a:p>
          </p:txBody>
        </p:sp>
        <p:sp>
          <p:nvSpPr>
            <p:cNvPr id="87" name="TextBox 86">
              <a:extLst>
                <a:ext uri="{FF2B5EF4-FFF2-40B4-BE49-F238E27FC236}">
                  <a16:creationId xmlns:a16="http://schemas.microsoft.com/office/drawing/2014/main" id="{BBDE204A-D628-4756-A477-BA21E58B2FEC}"/>
                </a:ext>
              </a:extLst>
            </p:cNvPr>
            <p:cNvSpPr txBox="1"/>
            <p:nvPr/>
          </p:nvSpPr>
          <p:spPr>
            <a:xfrm>
              <a:off x="8252826" y="4390086"/>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6FD75929-B740-4E53-9245-4254DEB8B284}"/>
              </a:ext>
            </a:extLst>
          </p:cNvPr>
          <p:cNvCxnSpPr>
            <a:cxnSpLocks/>
          </p:cNvCxnSpPr>
          <p:nvPr/>
        </p:nvCxnSpPr>
        <p:spPr>
          <a:xfrm flipV="1">
            <a:off x="8896455" y="2855339"/>
            <a:ext cx="0" cy="103539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D09DBBFD-23D5-4E5D-A4D4-022C5651C47C}"/>
              </a:ext>
            </a:extLst>
          </p:cNvPr>
          <p:cNvGrpSpPr/>
          <p:nvPr/>
        </p:nvGrpSpPr>
        <p:grpSpPr>
          <a:xfrm>
            <a:off x="4154655" y="4717005"/>
            <a:ext cx="815807" cy="717322"/>
            <a:chOff x="4683161" y="1487089"/>
            <a:chExt cx="815807" cy="717322"/>
          </a:xfrm>
        </p:grpSpPr>
        <p:pic>
          <p:nvPicPr>
            <p:cNvPr id="108" name="Graphic 107">
              <a:extLst>
                <a:ext uri="{FF2B5EF4-FFF2-40B4-BE49-F238E27FC236}">
                  <a16:creationId xmlns:a16="http://schemas.microsoft.com/office/drawing/2014/main" id="{A43DDFAE-43D1-4414-98A7-04BF5E1CBA5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80996" y="1487089"/>
              <a:ext cx="489187" cy="489187"/>
            </a:xfrm>
            <a:prstGeom prst="rect">
              <a:avLst/>
            </a:prstGeom>
            <a:effectLst>
              <a:outerShdw blurRad="50800" dist="38100" dir="5400000" algn="t" rotWithShape="0">
                <a:prstClr val="black">
                  <a:alpha val="40000"/>
                </a:prstClr>
              </a:outerShdw>
            </a:effectLst>
          </p:spPr>
        </p:pic>
        <p:sp>
          <p:nvSpPr>
            <p:cNvPr id="109" name="TextBox 108">
              <a:extLst>
                <a:ext uri="{FF2B5EF4-FFF2-40B4-BE49-F238E27FC236}">
                  <a16:creationId xmlns:a16="http://schemas.microsoft.com/office/drawing/2014/main" id="{F0D33E57-CB68-4782-81FF-6547A7D33665}"/>
                </a:ext>
              </a:extLst>
            </p:cNvPr>
            <p:cNvSpPr txBox="1"/>
            <p:nvPr/>
          </p:nvSpPr>
          <p:spPr>
            <a:xfrm>
              <a:off x="4683161" y="1950495"/>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
        <p:nvSpPr>
          <p:cNvPr id="27" name="TextBox 26">
            <a:extLst>
              <a:ext uri="{FF2B5EF4-FFF2-40B4-BE49-F238E27FC236}">
                <a16:creationId xmlns:a16="http://schemas.microsoft.com/office/drawing/2014/main" id="{F7FF3A93-3080-4B42-8106-8C490781F694}"/>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pic>
        <p:nvPicPr>
          <p:cNvPr id="28" name="Picture 10" descr="azure-kubernetes-service - Microsoft Q&amp;A">
            <a:extLst>
              <a:ext uri="{FF2B5EF4-FFF2-40B4-BE49-F238E27FC236}">
                <a16:creationId xmlns:a16="http://schemas.microsoft.com/office/drawing/2014/main" id="{47B54747-8867-459D-9309-3B716EDBA3AF}"/>
              </a:ext>
            </a:extLst>
          </p:cNvPr>
          <p:cNvPicPr>
            <a:picLocks noChangeAspect="1" noChangeArrowheads="1"/>
          </p:cNvPicPr>
          <p:nvPr/>
        </p:nvPicPr>
        <p:blipFill>
          <a:blip r:embed="rId1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azure-kubernetes-service - Microsoft Q&amp;A">
            <a:extLst>
              <a:ext uri="{FF2B5EF4-FFF2-40B4-BE49-F238E27FC236}">
                <a16:creationId xmlns:a16="http://schemas.microsoft.com/office/drawing/2014/main" id="{27B36332-E033-4FBA-AE48-6BCEFED5A97B}"/>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87862" y="5703130"/>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37C613B-F49A-49FE-A1F6-F2B9940799AF}"/>
              </a:ext>
            </a:extLst>
          </p:cNvPr>
          <p:cNvPicPr>
            <a:picLocks noChangeAspect="1"/>
          </p:cNvPicPr>
          <p:nvPr/>
        </p:nvPicPr>
        <p:blipFill>
          <a:blip r:embed="rId18"/>
          <a:stretch>
            <a:fillRect/>
          </a:stretch>
        </p:blipFill>
        <p:spPr>
          <a:xfrm>
            <a:off x="6125380" y="1699719"/>
            <a:ext cx="539750" cy="436800"/>
          </a:xfrm>
          <a:prstGeom prst="rect">
            <a:avLst/>
          </a:prstGeom>
        </p:spPr>
      </p:pic>
      <p:sp>
        <p:nvSpPr>
          <p:cNvPr id="32" name="TextBox 31">
            <a:extLst>
              <a:ext uri="{FF2B5EF4-FFF2-40B4-BE49-F238E27FC236}">
                <a16:creationId xmlns:a16="http://schemas.microsoft.com/office/drawing/2014/main" id="{69A4A4E8-A2EE-4A30-84F6-4AFB4E3D5EF5}"/>
              </a:ext>
            </a:extLst>
          </p:cNvPr>
          <p:cNvSpPr txBox="1"/>
          <p:nvPr/>
        </p:nvSpPr>
        <p:spPr>
          <a:xfrm>
            <a:off x="2635507" y="3964608"/>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$537</a:t>
            </a:r>
            <a:endParaRPr lang="en-AU"/>
          </a:p>
        </p:txBody>
      </p:sp>
      <p:sp>
        <p:nvSpPr>
          <p:cNvPr id="33" name="TextBox 32">
            <a:extLst>
              <a:ext uri="{FF2B5EF4-FFF2-40B4-BE49-F238E27FC236}">
                <a16:creationId xmlns:a16="http://schemas.microsoft.com/office/drawing/2014/main" id="{F4F22620-9761-468A-9852-2EC032DB44C0}"/>
              </a:ext>
            </a:extLst>
          </p:cNvPr>
          <p:cNvSpPr txBox="1"/>
          <p:nvPr/>
        </p:nvSpPr>
        <p:spPr>
          <a:xfrm>
            <a:off x="4133333" y="3979699"/>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$3873</a:t>
            </a:r>
            <a:endParaRPr lang="en-AU"/>
          </a:p>
        </p:txBody>
      </p:sp>
      <p:sp>
        <p:nvSpPr>
          <p:cNvPr id="36" name="TextBox 35">
            <a:extLst>
              <a:ext uri="{FF2B5EF4-FFF2-40B4-BE49-F238E27FC236}">
                <a16:creationId xmlns:a16="http://schemas.microsoft.com/office/drawing/2014/main" id="{91852A03-8208-424F-B3D0-FA74A5648744}"/>
              </a:ext>
            </a:extLst>
          </p:cNvPr>
          <p:cNvSpPr txBox="1"/>
          <p:nvPr/>
        </p:nvSpPr>
        <p:spPr>
          <a:xfrm>
            <a:off x="8202921" y="3484615"/>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$22</a:t>
            </a:r>
            <a:endParaRPr lang="en-AU"/>
          </a:p>
        </p:txBody>
      </p:sp>
      <p:sp>
        <p:nvSpPr>
          <p:cNvPr id="37" name="TextBox 36">
            <a:extLst>
              <a:ext uri="{FF2B5EF4-FFF2-40B4-BE49-F238E27FC236}">
                <a16:creationId xmlns:a16="http://schemas.microsoft.com/office/drawing/2014/main" id="{8D730CB5-9AE7-406F-90B1-20E764DF30CC}"/>
              </a:ext>
            </a:extLst>
          </p:cNvPr>
          <p:cNvSpPr txBox="1"/>
          <p:nvPr/>
        </p:nvSpPr>
        <p:spPr>
          <a:xfrm>
            <a:off x="7741821" y="2252691"/>
            <a:ext cx="673688"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$1</a:t>
            </a:r>
            <a:endParaRPr lang="en-AU"/>
          </a:p>
        </p:txBody>
      </p:sp>
      <p:sp>
        <p:nvSpPr>
          <p:cNvPr id="38" name="TextBox 37">
            <a:extLst>
              <a:ext uri="{FF2B5EF4-FFF2-40B4-BE49-F238E27FC236}">
                <a16:creationId xmlns:a16="http://schemas.microsoft.com/office/drawing/2014/main" id="{4D98DEF2-32E6-4AEE-B567-3013FB18E244}"/>
              </a:ext>
            </a:extLst>
          </p:cNvPr>
          <p:cNvSpPr txBox="1"/>
          <p:nvPr/>
        </p:nvSpPr>
        <p:spPr>
          <a:xfrm>
            <a:off x="7725724" y="1581577"/>
            <a:ext cx="489319"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$4</a:t>
            </a:r>
            <a:endParaRPr lang="en-AU"/>
          </a:p>
        </p:txBody>
      </p:sp>
      <p:sp>
        <p:nvSpPr>
          <p:cNvPr id="39" name="TextBox 38">
            <a:extLst>
              <a:ext uri="{FF2B5EF4-FFF2-40B4-BE49-F238E27FC236}">
                <a16:creationId xmlns:a16="http://schemas.microsoft.com/office/drawing/2014/main" id="{E5487A05-8571-4F78-9645-7863F5191D44}"/>
              </a:ext>
            </a:extLst>
          </p:cNvPr>
          <p:cNvSpPr txBox="1"/>
          <p:nvPr/>
        </p:nvSpPr>
        <p:spPr>
          <a:xfrm>
            <a:off x="344307" y="1653258"/>
            <a:ext cx="2217054" cy="646331"/>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Total = $4630</a:t>
            </a:r>
          </a:p>
          <a:p>
            <a:r>
              <a:rPr lang="en-AU" b="1">
                <a:solidFill>
                  <a:srgbClr val="4C4C51"/>
                </a:solidFill>
                <a:latin typeface="Segoe UI" panose="020B0502040204020203" pitchFamily="34" charset="0"/>
              </a:rPr>
              <a:t>DR    = $9260</a:t>
            </a:r>
            <a:endParaRPr lang="en-AU"/>
          </a:p>
        </p:txBody>
      </p:sp>
      <p:sp>
        <p:nvSpPr>
          <p:cNvPr id="95" name="TextBox 94">
            <a:extLst>
              <a:ext uri="{FF2B5EF4-FFF2-40B4-BE49-F238E27FC236}">
                <a16:creationId xmlns:a16="http://schemas.microsoft.com/office/drawing/2014/main" id="{EDFEE260-156B-49D8-B53A-307897F3AB19}"/>
              </a:ext>
            </a:extLst>
          </p:cNvPr>
          <p:cNvSpPr txBox="1"/>
          <p:nvPr/>
        </p:nvSpPr>
        <p:spPr>
          <a:xfrm>
            <a:off x="6139557"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APIs</a:t>
            </a:r>
          </a:p>
        </p:txBody>
      </p:sp>
      <p:sp>
        <p:nvSpPr>
          <p:cNvPr id="96" name="TextBox 95">
            <a:extLst>
              <a:ext uri="{FF2B5EF4-FFF2-40B4-BE49-F238E27FC236}">
                <a16:creationId xmlns:a16="http://schemas.microsoft.com/office/drawing/2014/main" id="{9A939B53-D314-4A5F-A4B9-41E7873FA55F}"/>
              </a:ext>
            </a:extLst>
          </p:cNvPr>
          <p:cNvSpPr txBox="1"/>
          <p:nvPr/>
        </p:nvSpPr>
        <p:spPr>
          <a:xfrm>
            <a:off x="6552645"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Function App</a:t>
            </a:r>
          </a:p>
        </p:txBody>
      </p:sp>
      <p:pic>
        <p:nvPicPr>
          <p:cNvPr id="16" name="Graphic 15">
            <a:extLst>
              <a:ext uri="{FF2B5EF4-FFF2-40B4-BE49-F238E27FC236}">
                <a16:creationId xmlns:a16="http://schemas.microsoft.com/office/drawing/2014/main" id="{59C99541-901E-4116-B269-C0FF0E60B9E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98168" y="1524412"/>
            <a:ext cx="371365" cy="371365"/>
          </a:xfrm>
          <a:prstGeom prst="rect">
            <a:avLst/>
          </a:prstGeom>
          <a:effectLst>
            <a:outerShdw blurRad="50800" dist="38100" dir="5400000" algn="t" rotWithShape="0">
              <a:prstClr val="black">
                <a:alpha val="40000"/>
              </a:prstClr>
            </a:outerShdw>
          </a:effectLst>
        </p:spPr>
      </p:pic>
      <p:sp>
        <p:nvSpPr>
          <p:cNvPr id="20" name="TextBox 19">
            <a:extLst>
              <a:ext uri="{FF2B5EF4-FFF2-40B4-BE49-F238E27FC236}">
                <a16:creationId xmlns:a16="http://schemas.microsoft.com/office/drawing/2014/main" id="{18398F0B-DECA-40AD-B142-7B6F815B75DA}"/>
              </a:ext>
            </a:extLst>
          </p:cNvPr>
          <p:cNvSpPr txBox="1"/>
          <p:nvPr/>
        </p:nvSpPr>
        <p:spPr>
          <a:xfrm>
            <a:off x="5345452" y="1631570"/>
            <a:ext cx="738243"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$228</a:t>
            </a:r>
            <a:endParaRPr lang="en-AU"/>
          </a:p>
        </p:txBody>
      </p:sp>
    </p:spTree>
    <p:custDataLst>
      <p:tags r:id="rId1"/>
    </p:custDataLst>
    <p:extLst>
      <p:ext uri="{BB962C8B-B14F-4D97-AF65-F5344CB8AC3E}">
        <p14:creationId xmlns:p14="http://schemas.microsoft.com/office/powerpoint/2010/main" val="3021658088"/>
      </p:ext>
    </p:extLst>
  </p:cSld>
  <p:clrMapOvr>
    <a:masterClrMapping/>
  </p:clrMapOvr>
  <p:transition advTm="219786">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AC4BEFAB-3B21-4D26-86E3-04BE029590EB}"/>
              </a:ext>
            </a:extLst>
          </p:cNvPr>
          <p:cNvSpPr/>
          <p:nvPr/>
        </p:nvSpPr>
        <p:spPr>
          <a:xfrm>
            <a:off x="6040153" y="647560"/>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grpSp>
        <p:nvGrpSpPr>
          <p:cNvPr id="6" name="Group 5">
            <a:extLst>
              <a:ext uri="{FF2B5EF4-FFF2-40B4-BE49-F238E27FC236}">
                <a16:creationId xmlns:a16="http://schemas.microsoft.com/office/drawing/2014/main" id="{6D2A86CE-D5F5-4117-B3E9-D64DB2F09005}"/>
              </a:ext>
            </a:extLst>
          </p:cNvPr>
          <p:cNvGrpSpPr/>
          <p:nvPr/>
        </p:nvGrpSpPr>
        <p:grpSpPr>
          <a:xfrm>
            <a:off x="2455326" y="3470088"/>
            <a:ext cx="7189791" cy="2930712"/>
            <a:chOff x="2455326" y="3470088"/>
            <a:chExt cx="7189791" cy="2930712"/>
          </a:xfrm>
        </p:grpSpPr>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2709157"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 10.0.0.0/16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81" name="Straight Arrow Connector 80">
            <a:extLst>
              <a:ext uri="{FF2B5EF4-FFF2-40B4-BE49-F238E27FC236}">
                <a16:creationId xmlns:a16="http://schemas.microsoft.com/office/drawing/2014/main" id="{83A1BC72-DAD7-43AE-89C5-CD3DF275B321}"/>
              </a:ext>
            </a:extLst>
          </p:cNvPr>
          <p:cNvCxnSpPr>
            <a:cxnSpLocks/>
          </p:cNvCxnSpPr>
          <p:nvPr/>
        </p:nvCxnSpPr>
        <p:spPr>
          <a:xfrm>
            <a:off x="9645117" y="4964151"/>
            <a:ext cx="563404"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DCDF53-F3E5-4EB0-A03E-D36BC1FDD6B6}"/>
              </a:ext>
            </a:extLst>
          </p:cNvPr>
          <p:cNvSpPr txBox="1"/>
          <p:nvPr/>
        </p:nvSpPr>
        <p:spPr>
          <a:xfrm>
            <a:off x="10208521" y="3053639"/>
            <a:ext cx="1263731"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a:solidFill>
                  <a:srgbClr val="00B050"/>
                </a:solidFill>
                <a:latin typeface="Segoe UI"/>
              </a:rPr>
              <a:t>On Prem Network </a:t>
            </a:r>
            <a:r>
              <a:rPr kumimoji="0" lang="en-AU" sz="1050" b="0" i="0" u="none" strike="noStrike" kern="1200" cap="none" spc="0" normalizeH="0" baseline="0" noProof="0">
                <a:ln>
                  <a:noFill/>
                </a:ln>
                <a:solidFill>
                  <a:srgbClr val="00B050"/>
                </a:solidFill>
                <a:effectLst/>
                <a:uLnTx/>
                <a:uFillTx/>
                <a:latin typeface="Segoe UI"/>
                <a:ea typeface="+mn-ea"/>
                <a:cs typeface="+mn-cs"/>
              </a:rPr>
              <a:t>10.1.0.0/16</a:t>
            </a:r>
          </a:p>
        </p:txBody>
      </p:sp>
      <p:grpSp>
        <p:nvGrpSpPr>
          <p:cNvPr id="18" name="Group 17">
            <a:extLst>
              <a:ext uri="{FF2B5EF4-FFF2-40B4-BE49-F238E27FC236}">
                <a16:creationId xmlns:a16="http://schemas.microsoft.com/office/drawing/2014/main" id="{BFA3944E-081D-47D5-8A9F-418545FEB219}"/>
              </a:ext>
            </a:extLst>
          </p:cNvPr>
          <p:cNvGrpSpPr/>
          <p:nvPr/>
        </p:nvGrpSpPr>
        <p:grpSpPr>
          <a:xfrm>
            <a:off x="8215043" y="647560"/>
            <a:ext cx="1442495" cy="2199555"/>
            <a:chOff x="8215043" y="647560"/>
            <a:chExt cx="1442495" cy="2199555"/>
          </a:xfrm>
        </p:grpSpPr>
        <p:sp>
          <p:nvSpPr>
            <p:cNvPr id="66" name="Rectangle 65">
              <a:extLst>
                <a:ext uri="{FF2B5EF4-FFF2-40B4-BE49-F238E27FC236}">
                  <a16:creationId xmlns:a16="http://schemas.microsoft.com/office/drawing/2014/main" id="{A9DF1D75-D769-4E40-9E84-A1D48BBE2B4A}"/>
                </a:ext>
              </a:extLst>
            </p:cNvPr>
            <p:cNvSpPr/>
            <p:nvPr/>
          </p:nvSpPr>
          <p:spPr>
            <a:xfrm>
              <a:off x="8222464" y="647560"/>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7" name="Graphic 66">
              <a:extLst>
                <a:ext uri="{FF2B5EF4-FFF2-40B4-BE49-F238E27FC236}">
                  <a16:creationId xmlns:a16="http://schemas.microsoft.com/office/drawing/2014/main" id="{77BC0AA3-055E-48B9-81FD-EE99BAA5E6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74444" y="2225444"/>
              <a:ext cx="368279" cy="337589"/>
            </a:xfrm>
            <a:prstGeom prst="rect">
              <a:avLst/>
            </a:prstGeom>
            <a:effectLst>
              <a:outerShdw blurRad="50800" dist="38100" dir="5400000" algn="t" rotWithShape="0">
                <a:prstClr val="black">
                  <a:alpha val="40000"/>
                </a:prstClr>
              </a:outerShdw>
            </a:effectLst>
          </p:spPr>
        </p:pic>
        <p:pic>
          <p:nvPicPr>
            <p:cNvPr id="69" name="Graphic 68">
              <a:extLst>
                <a:ext uri="{FF2B5EF4-FFF2-40B4-BE49-F238E27FC236}">
                  <a16:creationId xmlns:a16="http://schemas.microsoft.com/office/drawing/2014/main" id="{DC47F622-0D5E-4BE7-A6A3-43B079AE41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90542" y="1576535"/>
              <a:ext cx="337589" cy="337589"/>
            </a:xfrm>
            <a:prstGeom prst="rect">
              <a:avLst/>
            </a:prstGeom>
            <a:effectLst>
              <a:outerShdw blurRad="50800" dist="38100" dir="5400000" algn="t" rotWithShape="0">
                <a:prstClr val="black">
                  <a:alpha val="40000"/>
                </a:prstClr>
              </a:outerShdw>
            </a:effectLst>
          </p:spPr>
        </p:pic>
        <p:sp>
          <p:nvSpPr>
            <p:cNvPr id="71" name="TextBox 70">
              <a:extLst>
                <a:ext uri="{FF2B5EF4-FFF2-40B4-BE49-F238E27FC236}">
                  <a16:creationId xmlns:a16="http://schemas.microsoft.com/office/drawing/2014/main" id="{9F98ADA3-1707-4896-933C-AFFCC1A96CAB}"/>
                </a:ext>
              </a:extLst>
            </p:cNvPr>
            <p:cNvSpPr txBox="1"/>
            <p:nvPr/>
          </p:nvSpPr>
          <p:spPr>
            <a:xfrm>
              <a:off x="8215043"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sp>
          <p:nvSpPr>
            <p:cNvPr id="77" name="TextBox 76">
              <a:extLst>
                <a:ext uri="{FF2B5EF4-FFF2-40B4-BE49-F238E27FC236}">
                  <a16:creationId xmlns:a16="http://schemas.microsoft.com/office/drawing/2014/main" id="{EB469172-FFAF-47C3-9AF5-991E7C78DC06}"/>
                </a:ext>
              </a:extLst>
            </p:cNvPr>
            <p:cNvSpPr txBox="1"/>
            <p:nvPr/>
          </p:nvSpPr>
          <p:spPr>
            <a:xfrm>
              <a:off x="8628131"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79" name="TextBox 78">
              <a:extLst>
                <a:ext uri="{FF2B5EF4-FFF2-40B4-BE49-F238E27FC236}">
                  <a16:creationId xmlns:a16="http://schemas.microsoft.com/office/drawing/2014/main" id="{BB5C31EC-E3AF-4937-93C3-27F5D8DD1DEA}"/>
                </a:ext>
              </a:extLst>
            </p:cNvPr>
            <p:cNvSpPr txBox="1"/>
            <p:nvPr/>
          </p:nvSpPr>
          <p:spPr>
            <a:xfrm>
              <a:off x="8628130" y="2267279"/>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grpSp>
      <p:grpSp>
        <p:nvGrpSpPr>
          <p:cNvPr id="23" name="Group 22">
            <a:extLst>
              <a:ext uri="{FF2B5EF4-FFF2-40B4-BE49-F238E27FC236}">
                <a16:creationId xmlns:a16="http://schemas.microsoft.com/office/drawing/2014/main" id="{FFC12CC1-7172-470E-8032-73C9CD74D284}"/>
              </a:ext>
            </a:extLst>
          </p:cNvPr>
          <p:cNvGrpSpPr/>
          <p:nvPr/>
        </p:nvGrpSpPr>
        <p:grpSpPr>
          <a:xfrm>
            <a:off x="8036868" y="3890732"/>
            <a:ext cx="1722650" cy="1226778"/>
            <a:chOff x="8036868" y="3890732"/>
            <a:chExt cx="1722650" cy="1226778"/>
          </a:xfrm>
        </p:grpSpPr>
        <p:sp>
          <p:nvSpPr>
            <p:cNvPr id="80" name="Rectangle 79">
              <a:extLst>
                <a:ext uri="{FF2B5EF4-FFF2-40B4-BE49-F238E27FC236}">
                  <a16:creationId xmlns:a16="http://schemas.microsoft.com/office/drawing/2014/main" id="{394A9C33-7CA3-4AAC-99BF-5DCDB25042ED}"/>
                </a:ext>
              </a:extLst>
            </p:cNvPr>
            <p:cNvSpPr/>
            <p:nvPr/>
          </p:nvSpPr>
          <p:spPr>
            <a:xfrm>
              <a:off x="8222464" y="3890732"/>
              <a:ext cx="1347982" cy="790949"/>
            </a:xfrm>
            <a:prstGeom prst="rect">
              <a:avLst/>
            </a:prstGeom>
            <a:solidFill>
              <a:schemeClr val="bg1">
                <a:lumMod val="95000"/>
              </a:schemeClr>
            </a:solidFill>
            <a:ln>
              <a:solidFill>
                <a:schemeClr val="accent1"/>
              </a:solidFill>
              <a:prstDash val="dashDot"/>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2" name="Picture 81">
              <a:extLst>
                <a:ext uri="{FF2B5EF4-FFF2-40B4-BE49-F238E27FC236}">
                  <a16:creationId xmlns:a16="http://schemas.microsoft.com/office/drawing/2014/main" id="{1DFDEB4D-4BAE-4A0B-A4CE-33DABF669E49}"/>
                </a:ext>
              </a:extLst>
            </p:cNvPr>
            <p:cNvPicPr>
              <a:picLocks noChangeAspect="1"/>
            </p:cNvPicPr>
            <p:nvPr/>
          </p:nvPicPr>
          <p:blipFill>
            <a:blip r:embed="rId12"/>
            <a:stretch>
              <a:fillRect/>
            </a:stretch>
          </p:blipFill>
          <p:spPr>
            <a:xfrm>
              <a:off x="8444730" y="4040659"/>
              <a:ext cx="372590" cy="345493"/>
            </a:xfrm>
            <a:prstGeom prst="rect">
              <a:avLst/>
            </a:prstGeom>
          </p:spPr>
        </p:pic>
        <p:pic>
          <p:nvPicPr>
            <p:cNvPr id="84" name="Picture 83">
              <a:extLst>
                <a:ext uri="{FF2B5EF4-FFF2-40B4-BE49-F238E27FC236}">
                  <a16:creationId xmlns:a16="http://schemas.microsoft.com/office/drawing/2014/main" id="{1565252D-57E3-47B0-BD2F-13B7D4D1CCA2}"/>
                </a:ext>
              </a:extLst>
            </p:cNvPr>
            <p:cNvPicPr>
              <a:picLocks noChangeAspect="1"/>
            </p:cNvPicPr>
            <p:nvPr/>
          </p:nvPicPr>
          <p:blipFill>
            <a:blip r:embed="rId12"/>
            <a:stretch>
              <a:fillRect/>
            </a:stretch>
          </p:blipFill>
          <p:spPr>
            <a:xfrm>
              <a:off x="8875184" y="4044593"/>
              <a:ext cx="372590" cy="345493"/>
            </a:xfrm>
            <a:prstGeom prst="rect">
              <a:avLst/>
            </a:prstGeom>
          </p:spPr>
        </p:pic>
        <p:sp>
          <p:nvSpPr>
            <p:cNvPr id="86" name="TextBox 85">
              <a:extLst>
                <a:ext uri="{FF2B5EF4-FFF2-40B4-BE49-F238E27FC236}">
                  <a16:creationId xmlns:a16="http://schemas.microsoft.com/office/drawing/2014/main" id="{1D5749BE-AA82-4F42-B1E7-1FE0E5449516}"/>
                </a:ext>
              </a:extLst>
            </p:cNvPr>
            <p:cNvSpPr txBox="1"/>
            <p:nvPr/>
          </p:nvSpPr>
          <p:spPr>
            <a:xfrm>
              <a:off x="8036868" y="4702012"/>
              <a:ext cx="1722650"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accent1"/>
                  </a:solidFill>
                  <a:effectLst/>
                  <a:uLnTx/>
                  <a:uFillTx/>
                  <a:latin typeface="Segoe UI"/>
                  <a:ea typeface="+mn-ea"/>
                  <a:cs typeface="+mn-cs"/>
                </a:rPr>
                <a:t>Private Link Subnet</a:t>
              </a:r>
              <a:br>
                <a:rPr kumimoji="0" lang="en-AU" sz="1050" b="0" i="0" u="none" strike="noStrike" kern="1200" cap="none" spc="0" normalizeH="0" baseline="0" noProof="0">
                  <a:ln>
                    <a:noFill/>
                  </a:ln>
                  <a:solidFill>
                    <a:schemeClr val="accent1"/>
                  </a:solidFill>
                  <a:effectLst/>
                  <a:uLnTx/>
                  <a:uFillTx/>
                  <a:latin typeface="Segoe UI"/>
                  <a:ea typeface="+mn-ea"/>
                  <a:cs typeface="+mn-cs"/>
                </a:rPr>
              </a:br>
              <a:r>
                <a:rPr kumimoji="0" lang="en-AU" sz="1050" b="0" i="0" u="none" strike="noStrike" kern="1200" cap="none" spc="0" normalizeH="0" baseline="0" noProof="0">
                  <a:ln>
                    <a:noFill/>
                  </a:ln>
                  <a:solidFill>
                    <a:schemeClr val="accent1"/>
                  </a:solidFill>
                  <a:effectLst/>
                  <a:uLnTx/>
                  <a:uFillTx/>
                  <a:latin typeface="Segoe UI"/>
                  <a:ea typeface="+mn-ea"/>
                  <a:cs typeface="+mn-cs"/>
                </a:rPr>
                <a:t>10.0.4.0/24</a:t>
              </a:r>
            </a:p>
          </p:txBody>
        </p:sp>
        <p:sp>
          <p:nvSpPr>
            <p:cNvPr id="87" name="TextBox 86">
              <a:extLst>
                <a:ext uri="{FF2B5EF4-FFF2-40B4-BE49-F238E27FC236}">
                  <a16:creationId xmlns:a16="http://schemas.microsoft.com/office/drawing/2014/main" id="{BBDE204A-D628-4756-A477-BA21E58B2FEC}"/>
                </a:ext>
              </a:extLst>
            </p:cNvPr>
            <p:cNvSpPr txBox="1"/>
            <p:nvPr/>
          </p:nvSpPr>
          <p:spPr>
            <a:xfrm>
              <a:off x="8252826" y="4390086"/>
              <a:ext cx="125232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Private </a:t>
              </a:r>
              <a:r>
                <a:rPr lang="en-AU" sz="1050">
                  <a:solidFill>
                    <a:srgbClr val="404040"/>
                  </a:solidFill>
                  <a:latin typeface="Segoe UI"/>
                </a:rPr>
                <a:t>Endpoints</a:t>
              </a:r>
              <a:endParaRPr kumimoji="0" lang="en-AU" sz="1050"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6FD75929-B740-4E53-9245-4254DEB8B284}"/>
              </a:ext>
            </a:extLst>
          </p:cNvPr>
          <p:cNvCxnSpPr>
            <a:cxnSpLocks/>
          </p:cNvCxnSpPr>
          <p:nvPr/>
        </p:nvCxnSpPr>
        <p:spPr>
          <a:xfrm flipV="1">
            <a:off x="8896455" y="2855339"/>
            <a:ext cx="0" cy="103539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FF3A93-3080-4B42-8106-8C490781F694}"/>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pic>
        <p:nvPicPr>
          <p:cNvPr id="28" name="Picture 10" descr="azure-kubernetes-service - Microsoft Q&amp;A">
            <a:extLst>
              <a:ext uri="{FF2B5EF4-FFF2-40B4-BE49-F238E27FC236}">
                <a16:creationId xmlns:a16="http://schemas.microsoft.com/office/drawing/2014/main" id="{47B54747-8867-459D-9309-3B716EDBA3AF}"/>
              </a:ext>
            </a:extLst>
          </p:cNvPr>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azure-kubernetes-service - Microsoft Q&amp;A">
            <a:extLst>
              <a:ext uri="{FF2B5EF4-FFF2-40B4-BE49-F238E27FC236}">
                <a16:creationId xmlns:a16="http://schemas.microsoft.com/office/drawing/2014/main" id="{27B36332-E033-4FBA-AE48-6BCEFED5A97B}"/>
              </a:ext>
            </a:extLst>
          </p:cNvPr>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87862" y="5703130"/>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37C613B-F49A-49FE-A1F6-F2B9940799AF}"/>
              </a:ext>
            </a:extLst>
          </p:cNvPr>
          <p:cNvPicPr>
            <a:picLocks noChangeAspect="1"/>
          </p:cNvPicPr>
          <p:nvPr/>
        </p:nvPicPr>
        <p:blipFill>
          <a:blip r:embed="rId14"/>
          <a:stretch>
            <a:fillRect/>
          </a:stretch>
        </p:blipFill>
        <p:spPr>
          <a:xfrm>
            <a:off x="6018555" y="1699719"/>
            <a:ext cx="539750" cy="436800"/>
          </a:xfrm>
          <a:prstGeom prst="rect">
            <a:avLst/>
          </a:prstGeom>
        </p:spPr>
      </p:pic>
      <p:sp>
        <p:nvSpPr>
          <p:cNvPr id="36" name="TextBox 35">
            <a:extLst>
              <a:ext uri="{FF2B5EF4-FFF2-40B4-BE49-F238E27FC236}">
                <a16:creationId xmlns:a16="http://schemas.microsoft.com/office/drawing/2014/main" id="{91852A03-8208-424F-B3D0-FA74A5648744}"/>
              </a:ext>
            </a:extLst>
          </p:cNvPr>
          <p:cNvSpPr txBox="1"/>
          <p:nvPr/>
        </p:nvSpPr>
        <p:spPr>
          <a:xfrm>
            <a:off x="8202921" y="3484615"/>
            <a:ext cx="98618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$22</a:t>
            </a:r>
            <a:endParaRPr lang="en-AU"/>
          </a:p>
        </p:txBody>
      </p:sp>
      <p:sp>
        <p:nvSpPr>
          <p:cNvPr id="37" name="TextBox 36">
            <a:extLst>
              <a:ext uri="{FF2B5EF4-FFF2-40B4-BE49-F238E27FC236}">
                <a16:creationId xmlns:a16="http://schemas.microsoft.com/office/drawing/2014/main" id="{8D730CB5-9AE7-406F-90B1-20E764DF30CC}"/>
              </a:ext>
            </a:extLst>
          </p:cNvPr>
          <p:cNvSpPr txBox="1"/>
          <p:nvPr/>
        </p:nvSpPr>
        <p:spPr>
          <a:xfrm>
            <a:off x="7525942" y="2252691"/>
            <a:ext cx="88956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$0.3</a:t>
            </a:r>
            <a:endParaRPr lang="en-AU"/>
          </a:p>
        </p:txBody>
      </p:sp>
      <p:sp>
        <p:nvSpPr>
          <p:cNvPr id="38" name="TextBox 37">
            <a:extLst>
              <a:ext uri="{FF2B5EF4-FFF2-40B4-BE49-F238E27FC236}">
                <a16:creationId xmlns:a16="http://schemas.microsoft.com/office/drawing/2014/main" id="{4D98DEF2-32E6-4AEE-B567-3013FB18E244}"/>
              </a:ext>
            </a:extLst>
          </p:cNvPr>
          <p:cNvSpPr txBox="1"/>
          <p:nvPr/>
        </p:nvSpPr>
        <p:spPr>
          <a:xfrm>
            <a:off x="7725724" y="1581577"/>
            <a:ext cx="489319"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$4</a:t>
            </a:r>
            <a:endParaRPr lang="en-AU"/>
          </a:p>
        </p:txBody>
      </p:sp>
      <p:sp>
        <p:nvSpPr>
          <p:cNvPr id="95" name="TextBox 94">
            <a:extLst>
              <a:ext uri="{FF2B5EF4-FFF2-40B4-BE49-F238E27FC236}">
                <a16:creationId xmlns:a16="http://schemas.microsoft.com/office/drawing/2014/main" id="{EDFEE260-156B-49D8-B53A-307897F3AB19}"/>
              </a:ext>
            </a:extLst>
          </p:cNvPr>
          <p:cNvSpPr txBox="1"/>
          <p:nvPr/>
        </p:nvSpPr>
        <p:spPr>
          <a:xfrm>
            <a:off x="6032732"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APIs</a:t>
            </a:r>
          </a:p>
        </p:txBody>
      </p:sp>
      <p:sp>
        <p:nvSpPr>
          <p:cNvPr id="96" name="TextBox 95">
            <a:extLst>
              <a:ext uri="{FF2B5EF4-FFF2-40B4-BE49-F238E27FC236}">
                <a16:creationId xmlns:a16="http://schemas.microsoft.com/office/drawing/2014/main" id="{9A939B53-D314-4A5F-A4B9-41E7873FA55F}"/>
              </a:ext>
            </a:extLst>
          </p:cNvPr>
          <p:cNvSpPr txBox="1"/>
          <p:nvPr/>
        </p:nvSpPr>
        <p:spPr>
          <a:xfrm>
            <a:off x="6445820"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Function App</a:t>
            </a:r>
          </a:p>
        </p:txBody>
      </p:sp>
      <p:pic>
        <p:nvPicPr>
          <p:cNvPr id="16" name="Graphic 15">
            <a:extLst>
              <a:ext uri="{FF2B5EF4-FFF2-40B4-BE49-F238E27FC236}">
                <a16:creationId xmlns:a16="http://schemas.microsoft.com/office/drawing/2014/main" id="{59C99541-901E-4116-B269-C0FF0E60B9E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091343" y="1524412"/>
            <a:ext cx="371365" cy="371365"/>
          </a:xfrm>
          <a:prstGeom prst="rect">
            <a:avLst/>
          </a:prstGeom>
          <a:effectLst>
            <a:outerShdw blurRad="50800" dist="38100" dir="5400000" algn="t" rotWithShape="0">
              <a:prstClr val="black">
                <a:alpha val="40000"/>
              </a:prstClr>
            </a:outerShdw>
          </a:effectLst>
        </p:spPr>
      </p:pic>
      <p:sp>
        <p:nvSpPr>
          <p:cNvPr id="20" name="TextBox 19">
            <a:extLst>
              <a:ext uri="{FF2B5EF4-FFF2-40B4-BE49-F238E27FC236}">
                <a16:creationId xmlns:a16="http://schemas.microsoft.com/office/drawing/2014/main" id="{18398F0B-DECA-40AD-B142-7B6F815B75DA}"/>
              </a:ext>
            </a:extLst>
          </p:cNvPr>
          <p:cNvSpPr txBox="1"/>
          <p:nvPr/>
        </p:nvSpPr>
        <p:spPr>
          <a:xfrm>
            <a:off x="5253867" y="1631570"/>
            <a:ext cx="738243"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$228</a:t>
            </a:r>
            <a:endParaRPr lang="en-AU"/>
          </a:p>
        </p:txBody>
      </p:sp>
      <p:sp>
        <p:nvSpPr>
          <p:cNvPr id="5" name="TextBox 4">
            <a:extLst>
              <a:ext uri="{FF2B5EF4-FFF2-40B4-BE49-F238E27FC236}">
                <a16:creationId xmlns:a16="http://schemas.microsoft.com/office/drawing/2014/main" id="{8952FC0A-E39A-4E15-8135-C877ACC94C58}"/>
              </a:ext>
            </a:extLst>
          </p:cNvPr>
          <p:cNvSpPr txBox="1"/>
          <p:nvPr/>
        </p:nvSpPr>
        <p:spPr>
          <a:xfrm>
            <a:off x="344307" y="1653258"/>
            <a:ext cx="2217054" cy="646331"/>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Total = $252.3</a:t>
            </a:r>
          </a:p>
          <a:p>
            <a:r>
              <a:rPr lang="en-AU" b="1">
                <a:solidFill>
                  <a:srgbClr val="4C4C51"/>
                </a:solidFill>
                <a:latin typeface="Segoe UI" panose="020B0502040204020203" pitchFamily="34" charset="0"/>
              </a:rPr>
              <a:t>DR    = $504.3</a:t>
            </a:r>
            <a:endParaRPr lang="en-AU"/>
          </a:p>
        </p:txBody>
      </p:sp>
      <p:sp>
        <p:nvSpPr>
          <p:cNvPr id="8" name="Rectangle 7">
            <a:extLst>
              <a:ext uri="{FF2B5EF4-FFF2-40B4-BE49-F238E27FC236}">
                <a16:creationId xmlns:a16="http://schemas.microsoft.com/office/drawing/2014/main" id="{37434105-C418-428F-849A-E3EDC003678A}"/>
              </a:ext>
            </a:extLst>
          </p:cNvPr>
          <p:cNvSpPr/>
          <p:nvPr/>
        </p:nvSpPr>
        <p:spPr>
          <a:xfrm>
            <a:off x="3722173" y="647398"/>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A3D4E6CD-FCAC-443F-B492-37948862F88C}"/>
              </a:ext>
            </a:extLst>
          </p:cNvPr>
          <p:cNvSpPr txBox="1"/>
          <p:nvPr/>
        </p:nvSpPr>
        <p:spPr>
          <a:xfrm>
            <a:off x="3714752" y="672337"/>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API Management</a:t>
            </a:r>
          </a:p>
        </p:txBody>
      </p:sp>
      <p:sp>
        <p:nvSpPr>
          <p:cNvPr id="21" name="TextBox 20">
            <a:extLst>
              <a:ext uri="{FF2B5EF4-FFF2-40B4-BE49-F238E27FC236}">
                <a16:creationId xmlns:a16="http://schemas.microsoft.com/office/drawing/2014/main" id="{FD9B70B1-0AD1-4AA0-8619-35406FAC9B03}"/>
              </a:ext>
            </a:extLst>
          </p:cNvPr>
          <p:cNvSpPr txBox="1"/>
          <p:nvPr/>
        </p:nvSpPr>
        <p:spPr>
          <a:xfrm>
            <a:off x="3119428" y="1631408"/>
            <a:ext cx="554702"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$0</a:t>
            </a:r>
            <a:endParaRPr lang="en-AU"/>
          </a:p>
        </p:txBody>
      </p:sp>
      <p:grpSp>
        <p:nvGrpSpPr>
          <p:cNvPr id="93" name="Group 92">
            <a:extLst>
              <a:ext uri="{FF2B5EF4-FFF2-40B4-BE49-F238E27FC236}">
                <a16:creationId xmlns:a16="http://schemas.microsoft.com/office/drawing/2014/main" id="{D201D656-3468-4787-B79E-D4115DFD96DF}"/>
              </a:ext>
            </a:extLst>
          </p:cNvPr>
          <p:cNvGrpSpPr/>
          <p:nvPr/>
        </p:nvGrpSpPr>
        <p:grpSpPr>
          <a:xfrm>
            <a:off x="4004562" y="1456080"/>
            <a:ext cx="815807" cy="717322"/>
            <a:chOff x="4683161" y="1487089"/>
            <a:chExt cx="815807" cy="717322"/>
          </a:xfrm>
        </p:grpSpPr>
        <p:pic>
          <p:nvPicPr>
            <p:cNvPr id="94" name="Graphic 93">
              <a:extLst>
                <a:ext uri="{FF2B5EF4-FFF2-40B4-BE49-F238E27FC236}">
                  <a16:creationId xmlns:a16="http://schemas.microsoft.com/office/drawing/2014/main" id="{13A3463C-CE35-4523-99AE-44A7BD1DC2E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80996" y="1487089"/>
              <a:ext cx="489187" cy="489187"/>
            </a:xfrm>
            <a:prstGeom prst="rect">
              <a:avLst/>
            </a:prstGeom>
            <a:effectLst>
              <a:outerShdw blurRad="50800" dist="38100" dir="5400000" algn="t" rotWithShape="0">
                <a:prstClr val="black">
                  <a:alpha val="40000"/>
                </a:prstClr>
              </a:outerShdw>
            </a:effectLst>
          </p:spPr>
        </p:pic>
        <p:sp>
          <p:nvSpPr>
            <p:cNvPr id="97" name="TextBox 96">
              <a:extLst>
                <a:ext uri="{FF2B5EF4-FFF2-40B4-BE49-F238E27FC236}">
                  <a16:creationId xmlns:a16="http://schemas.microsoft.com/office/drawing/2014/main" id="{F5486F68-2BDA-499F-B9AF-8C2A2063B0AF}"/>
                </a:ext>
              </a:extLst>
            </p:cNvPr>
            <p:cNvSpPr txBox="1"/>
            <p:nvPr/>
          </p:nvSpPr>
          <p:spPr>
            <a:xfrm>
              <a:off x="4683161" y="1950495"/>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cxnSp>
        <p:nvCxnSpPr>
          <p:cNvPr id="98" name="Straight Arrow Connector 97">
            <a:extLst>
              <a:ext uri="{FF2B5EF4-FFF2-40B4-BE49-F238E27FC236}">
                <a16:creationId xmlns:a16="http://schemas.microsoft.com/office/drawing/2014/main" id="{CC1CE0B1-0C5D-4D98-ADE9-F1AC39B54B60}"/>
              </a:ext>
            </a:extLst>
          </p:cNvPr>
          <p:cNvCxnSpPr>
            <a:cxnSpLocks/>
          </p:cNvCxnSpPr>
          <p:nvPr/>
        </p:nvCxnSpPr>
        <p:spPr>
          <a:xfrm flipH="1" flipV="1">
            <a:off x="7388136" y="2855340"/>
            <a:ext cx="1508319" cy="599438"/>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3665447"/>
      </p:ext>
    </p:extLst>
  </p:cSld>
  <p:clrMapOvr>
    <a:masterClrMapping/>
  </p:clrMapOvr>
  <p:transition advTm="219786">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AC4BEFAB-3B21-4D26-86E3-04BE029590EB}"/>
              </a:ext>
            </a:extLst>
          </p:cNvPr>
          <p:cNvSpPr/>
          <p:nvPr/>
        </p:nvSpPr>
        <p:spPr>
          <a:xfrm>
            <a:off x="6040153" y="647560"/>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C8853AA-33F7-41F3-BA42-E4CCE4ACD828}"/>
              </a:ext>
            </a:extLst>
          </p:cNvPr>
          <p:cNvSpPr/>
          <p:nvPr/>
        </p:nvSpPr>
        <p:spPr>
          <a:xfrm>
            <a:off x="2234306" y="341062"/>
            <a:ext cx="7667076" cy="6149193"/>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147C0B0C-E462-4C42-8F88-924AB56EC935}"/>
              </a:ext>
            </a:extLst>
          </p:cNvPr>
          <p:cNvSpPr txBox="1"/>
          <p:nvPr/>
        </p:nvSpPr>
        <p:spPr>
          <a:xfrm>
            <a:off x="2126936" y="6490255"/>
            <a:ext cx="2068946"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Azure Region #1</a:t>
            </a:r>
          </a:p>
        </p:txBody>
      </p:sp>
      <p:grpSp>
        <p:nvGrpSpPr>
          <p:cNvPr id="6" name="Group 5">
            <a:extLst>
              <a:ext uri="{FF2B5EF4-FFF2-40B4-BE49-F238E27FC236}">
                <a16:creationId xmlns:a16="http://schemas.microsoft.com/office/drawing/2014/main" id="{6D2A86CE-D5F5-4117-B3E9-D64DB2F09005}"/>
              </a:ext>
            </a:extLst>
          </p:cNvPr>
          <p:cNvGrpSpPr/>
          <p:nvPr/>
        </p:nvGrpSpPr>
        <p:grpSpPr>
          <a:xfrm>
            <a:off x="2455326" y="3470088"/>
            <a:ext cx="7189791" cy="2930712"/>
            <a:chOff x="2455326" y="3470088"/>
            <a:chExt cx="7189791" cy="2930712"/>
          </a:xfrm>
        </p:grpSpPr>
        <p:pic>
          <p:nvPicPr>
            <p:cNvPr id="19" name="Graphic 18">
              <a:extLst>
                <a:ext uri="{FF2B5EF4-FFF2-40B4-BE49-F238E27FC236}">
                  <a16:creationId xmlns:a16="http://schemas.microsoft.com/office/drawing/2014/main" id="{CD76FAC1-2D3F-4942-9FEF-363702F117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83" y="3492876"/>
              <a:ext cx="380363" cy="380363"/>
            </a:xfrm>
            <a:prstGeom prst="rect">
              <a:avLst/>
            </a:prstGeom>
          </p:spPr>
        </p:pic>
        <p:sp>
          <p:nvSpPr>
            <p:cNvPr id="3" name="Rectangle 2">
              <a:extLst>
                <a:ext uri="{FF2B5EF4-FFF2-40B4-BE49-F238E27FC236}">
                  <a16:creationId xmlns:a16="http://schemas.microsoft.com/office/drawing/2014/main" id="{F5FE77CA-587F-446B-862F-4E554DE8B329}"/>
                </a:ext>
              </a:extLst>
            </p:cNvPr>
            <p:cNvSpPr/>
            <p:nvPr/>
          </p:nvSpPr>
          <p:spPr>
            <a:xfrm>
              <a:off x="2455326" y="3470088"/>
              <a:ext cx="7189791" cy="2930712"/>
            </a:xfrm>
            <a:prstGeom prst="rect">
              <a:avLst/>
            </a:prstGeom>
            <a:noFill/>
            <a:ln w="22225" cap="sq">
              <a:solidFill>
                <a:srgbClr val="00B050"/>
              </a:solidFill>
              <a:prstDash val="sysDot"/>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010BBBA-0008-42B4-AAD3-DA342B2FF405}"/>
                </a:ext>
              </a:extLst>
            </p:cNvPr>
            <p:cNvSpPr txBox="1"/>
            <p:nvPr/>
          </p:nvSpPr>
          <p:spPr>
            <a:xfrm>
              <a:off x="2891543" y="3549110"/>
              <a:ext cx="2709157"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a:defRPr/>
              </a:pPr>
              <a:r>
                <a:rPr kumimoji="0" lang="en-AU" sz="1050" b="0" i="0" u="none" strike="noStrike" kern="1200" cap="none" spc="0" normalizeH="0" baseline="0" noProof="0">
                  <a:ln>
                    <a:noFill/>
                  </a:ln>
                  <a:solidFill>
                    <a:srgbClr val="00B050"/>
                  </a:solidFill>
                  <a:effectLst/>
                  <a:uLnTx/>
                  <a:uFillTx/>
                  <a:latin typeface="Segoe UI"/>
                  <a:ea typeface="+mn-ea"/>
                  <a:cs typeface="+mn-cs"/>
                </a:rPr>
                <a:t>Virtual Network 10.0.0.0/16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46CC495B-AAA4-4FF7-9FCD-5EBECF647E0B}"/>
              </a:ext>
            </a:extLst>
          </p:cNvPr>
          <p:cNvSpPr txBox="1"/>
          <p:nvPr/>
        </p:nvSpPr>
        <p:spPr>
          <a:xfrm>
            <a:off x="10125228" y="6498543"/>
            <a:ext cx="1825083"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On Premise Data Centre</a:t>
            </a:r>
          </a:p>
        </p:txBody>
      </p:sp>
      <p:sp>
        <p:nvSpPr>
          <p:cNvPr id="75" name="TextBox 74">
            <a:extLst>
              <a:ext uri="{FF2B5EF4-FFF2-40B4-BE49-F238E27FC236}">
                <a16:creationId xmlns:a16="http://schemas.microsoft.com/office/drawing/2014/main" id="{365EA3C8-E3CB-47F5-AA3D-1A10275ABF4E}"/>
              </a:ext>
            </a:extLst>
          </p:cNvPr>
          <p:cNvSpPr txBox="1"/>
          <p:nvPr/>
        </p:nvSpPr>
        <p:spPr>
          <a:xfrm>
            <a:off x="4050126" y="-2868214"/>
            <a:ext cx="1129148" cy="5770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Integration </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Service</a:t>
            </a:r>
            <a:br>
              <a:rPr kumimoji="0" lang="en-AU" sz="1050" b="0" i="0" u="none" strike="noStrike" kern="1200" cap="none" spc="0" normalizeH="0" baseline="0" noProof="0">
                <a:ln>
                  <a:noFill/>
                </a:ln>
                <a:solidFill>
                  <a:srgbClr val="404040"/>
                </a:solidFill>
                <a:effectLst/>
                <a:uLnTx/>
                <a:uFillTx/>
                <a:latin typeface="Segoe UI"/>
                <a:ea typeface="+mn-ea"/>
                <a:cs typeface="+mn-cs"/>
              </a:rPr>
            </a:br>
            <a:r>
              <a:rPr kumimoji="0" lang="en-AU" sz="1050" b="0" i="0" u="none" strike="noStrike" kern="1200" cap="none" spc="0" normalizeH="0" baseline="0" noProof="0">
                <a:ln>
                  <a:noFill/>
                </a:ln>
                <a:solidFill>
                  <a:srgbClr val="404040"/>
                </a:solidFill>
                <a:effectLst/>
                <a:uLnTx/>
                <a:uFillTx/>
                <a:latin typeface="Segoe UI"/>
                <a:ea typeface="+mn-ea"/>
                <a:cs typeface="+mn-cs"/>
              </a:rPr>
              <a:t>Environment</a:t>
            </a:r>
          </a:p>
        </p:txBody>
      </p:sp>
      <p:sp>
        <p:nvSpPr>
          <p:cNvPr id="76" name="TextBox 75">
            <a:extLst>
              <a:ext uri="{FF2B5EF4-FFF2-40B4-BE49-F238E27FC236}">
                <a16:creationId xmlns:a16="http://schemas.microsoft.com/office/drawing/2014/main" id="{724898C8-2804-4359-813F-8F2C7B6D0CF1}"/>
              </a:ext>
            </a:extLst>
          </p:cNvPr>
          <p:cNvSpPr txBox="1"/>
          <p:nvPr/>
        </p:nvSpPr>
        <p:spPr>
          <a:xfrm>
            <a:off x="4035544" y="-1895873"/>
            <a:ext cx="1129148" cy="2539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Logic Apps</a:t>
            </a:r>
          </a:p>
        </p:txBody>
      </p:sp>
      <p:sp>
        <p:nvSpPr>
          <p:cNvPr id="22" name="Rectangle 21">
            <a:extLst>
              <a:ext uri="{FF2B5EF4-FFF2-40B4-BE49-F238E27FC236}">
                <a16:creationId xmlns:a16="http://schemas.microsoft.com/office/drawing/2014/main" id="{0CAEB452-BD62-4A7E-9E86-7118D3968402}"/>
              </a:ext>
            </a:extLst>
          </p:cNvPr>
          <p:cNvSpPr/>
          <p:nvPr/>
        </p:nvSpPr>
        <p:spPr>
          <a:xfrm>
            <a:off x="10212867" y="3470088"/>
            <a:ext cx="1649807" cy="3028451"/>
          </a:xfrm>
          <a:prstGeom prst="rect">
            <a:avLst/>
          </a:prstGeom>
          <a:noFill/>
          <a:ln w="22225" cap="sq">
            <a:solidFill>
              <a:schemeClr val="bg2">
                <a:lumMod val="50000"/>
                <a:lumOff val="50000"/>
              </a:schemeClr>
            </a:solidFill>
            <a:prstDash val="lgDash"/>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030" name="Picture 6" descr="Continuous Real-Time Data Integration to Azure SQL Database - Striim">
            <a:extLst>
              <a:ext uri="{FF2B5EF4-FFF2-40B4-BE49-F238E27FC236}">
                <a16:creationId xmlns:a16="http://schemas.microsoft.com/office/drawing/2014/main" id="{934F2D52-7EBA-448F-8F25-BE4E94429336}"/>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987862" y="39267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Virtual Machines | Ellipse Solutions">
            <a:extLst>
              <a:ext uri="{FF2B5EF4-FFF2-40B4-BE49-F238E27FC236}">
                <a16:creationId xmlns:a16="http://schemas.microsoft.com/office/drawing/2014/main" id="{CB7FB94C-4944-4A51-B71E-1F86DE7408A5}"/>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31240" y="48989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Azure Virtual Machines | Ellipse Solutions">
            <a:extLst>
              <a:ext uri="{FF2B5EF4-FFF2-40B4-BE49-F238E27FC236}">
                <a16:creationId xmlns:a16="http://schemas.microsoft.com/office/drawing/2014/main" id="{45189C98-0013-4D9F-B3B9-EDEFF7BA9B10}"/>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83640" y="50513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Azure Virtual Machines | Ellipse Solutions">
            <a:extLst>
              <a:ext uri="{FF2B5EF4-FFF2-40B4-BE49-F238E27FC236}">
                <a16:creationId xmlns:a16="http://schemas.microsoft.com/office/drawing/2014/main" id="{D504A3C2-FEF3-47C5-9004-50D942E35901}"/>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36040" y="5203740"/>
            <a:ext cx="319920" cy="2957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ontinuous Real-Time Data Integration to Azure SQL Database - Striim">
            <a:extLst>
              <a:ext uri="{FF2B5EF4-FFF2-40B4-BE49-F238E27FC236}">
                <a16:creationId xmlns:a16="http://schemas.microsoft.com/office/drawing/2014/main" id="{9D879B82-AC01-466C-8FE6-02E0B27BC65E}"/>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40262" y="4079131"/>
            <a:ext cx="457484" cy="3659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ntinuous Real-Time Data Integration to Azure SQL Database - Striim">
            <a:extLst>
              <a:ext uri="{FF2B5EF4-FFF2-40B4-BE49-F238E27FC236}">
                <a16:creationId xmlns:a16="http://schemas.microsoft.com/office/drawing/2014/main" id="{7C142E7D-9805-452E-B715-D7B2C500D0BB}"/>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92662" y="4231531"/>
            <a:ext cx="457484" cy="3659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DCDF53-F3E5-4EB0-A03E-D36BC1FDD6B6}"/>
              </a:ext>
            </a:extLst>
          </p:cNvPr>
          <p:cNvSpPr txBox="1"/>
          <p:nvPr/>
        </p:nvSpPr>
        <p:spPr>
          <a:xfrm>
            <a:off x="10208521" y="3053639"/>
            <a:ext cx="1263731" cy="415498"/>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50">
                <a:solidFill>
                  <a:srgbClr val="00B050"/>
                </a:solidFill>
                <a:latin typeface="Segoe UI"/>
              </a:rPr>
              <a:t>On Prem Network </a:t>
            </a:r>
            <a:r>
              <a:rPr kumimoji="0" lang="en-AU" sz="1050" b="0" i="0" u="none" strike="noStrike" kern="1200" cap="none" spc="0" normalizeH="0" baseline="0" noProof="0">
                <a:ln>
                  <a:noFill/>
                </a:ln>
                <a:solidFill>
                  <a:srgbClr val="00B050"/>
                </a:solidFill>
                <a:effectLst/>
                <a:uLnTx/>
                <a:uFillTx/>
                <a:latin typeface="Segoe UI"/>
                <a:ea typeface="+mn-ea"/>
                <a:cs typeface="+mn-cs"/>
              </a:rPr>
              <a:t>10.1.0.0/16</a:t>
            </a:r>
          </a:p>
        </p:txBody>
      </p:sp>
      <p:grpSp>
        <p:nvGrpSpPr>
          <p:cNvPr id="18" name="Group 17">
            <a:extLst>
              <a:ext uri="{FF2B5EF4-FFF2-40B4-BE49-F238E27FC236}">
                <a16:creationId xmlns:a16="http://schemas.microsoft.com/office/drawing/2014/main" id="{BFA3944E-081D-47D5-8A9F-418545FEB219}"/>
              </a:ext>
            </a:extLst>
          </p:cNvPr>
          <p:cNvGrpSpPr/>
          <p:nvPr/>
        </p:nvGrpSpPr>
        <p:grpSpPr>
          <a:xfrm>
            <a:off x="8215043" y="647560"/>
            <a:ext cx="1442495" cy="2199555"/>
            <a:chOff x="8215043" y="647560"/>
            <a:chExt cx="1442495" cy="2199555"/>
          </a:xfrm>
        </p:grpSpPr>
        <p:sp>
          <p:nvSpPr>
            <p:cNvPr id="66" name="Rectangle 65">
              <a:extLst>
                <a:ext uri="{FF2B5EF4-FFF2-40B4-BE49-F238E27FC236}">
                  <a16:creationId xmlns:a16="http://schemas.microsoft.com/office/drawing/2014/main" id="{A9DF1D75-D769-4E40-9E84-A1D48BBE2B4A}"/>
                </a:ext>
              </a:extLst>
            </p:cNvPr>
            <p:cNvSpPr/>
            <p:nvPr/>
          </p:nvSpPr>
          <p:spPr>
            <a:xfrm>
              <a:off x="8222464" y="647560"/>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7" name="Graphic 66">
              <a:extLst>
                <a:ext uri="{FF2B5EF4-FFF2-40B4-BE49-F238E27FC236}">
                  <a16:creationId xmlns:a16="http://schemas.microsoft.com/office/drawing/2014/main" id="{77BC0AA3-055E-48B9-81FD-EE99BAA5E6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74444" y="2225444"/>
              <a:ext cx="368279" cy="337589"/>
            </a:xfrm>
            <a:prstGeom prst="rect">
              <a:avLst/>
            </a:prstGeom>
            <a:effectLst>
              <a:outerShdw blurRad="50800" dist="38100" dir="5400000" algn="t" rotWithShape="0">
                <a:prstClr val="black">
                  <a:alpha val="40000"/>
                </a:prstClr>
              </a:outerShdw>
            </a:effectLst>
          </p:spPr>
        </p:pic>
        <p:pic>
          <p:nvPicPr>
            <p:cNvPr id="69" name="Graphic 68">
              <a:extLst>
                <a:ext uri="{FF2B5EF4-FFF2-40B4-BE49-F238E27FC236}">
                  <a16:creationId xmlns:a16="http://schemas.microsoft.com/office/drawing/2014/main" id="{DC47F622-0D5E-4BE7-A6A3-43B079AE41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90542" y="1576535"/>
              <a:ext cx="337589" cy="337589"/>
            </a:xfrm>
            <a:prstGeom prst="rect">
              <a:avLst/>
            </a:prstGeom>
            <a:effectLst>
              <a:outerShdw blurRad="50800" dist="38100" dir="5400000" algn="t" rotWithShape="0">
                <a:prstClr val="black">
                  <a:alpha val="40000"/>
                </a:prstClr>
              </a:outerShdw>
            </a:effectLst>
          </p:spPr>
        </p:pic>
        <p:sp>
          <p:nvSpPr>
            <p:cNvPr id="71" name="TextBox 70">
              <a:extLst>
                <a:ext uri="{FF2B5EF4-FFF2-40B4-BE49-F238E27FC236}">
                  <a16:creationId xmlns:a16="http://schemas.microsoft.com/office/drawing/2014/main" id="{9F98ADA3-1707-4896-933C-AFFCC1A96CAB}"/>
                </a:ext>
              </a:extLst>
            </p:cNvPr>
            <p:cNvSpPr txBox="1"/>
            <p:nvPr/>
          </p:nvSpPr>
          <p:spPr>
            <a:xfrm>
              <a:off x="8215043"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Data Services</a:t>
              </a:r>
            </a:p>
          </p:txBody>
        </p:sp>
        <p:sp>
          <p:nvSpPr>
            <p:cNvPr id="77" name="TextBox 76">
              <a:extLst>
                <a:ext uri="{FF2B5EF4-FFF2-40B4-BE49-F238E27FC236}">
                  <a16:creationId xmlns:a16="http://schemas.microsoft.com/office/drawing/2014/main" id="{EB469172-FFAF-47C3-9AF5-991E7C78DC06}"/>
                </a:ext>
              </a:extLst>
            </p:cNvPr>
            <p:cNvSpPr txBox="1"/>
            <p:nvPr/>
          </p:nvSpPr>
          <p:spPr>
            <a:xfrm>
              <a:off x="8628131"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Azure Storage</a:t>
              </a:r>
            </a:p>
          </p:txBody>
        </p:sp>
        <p:sp>
          <p:nvSpPr>
            <p:cNvPr id="79" name="TextBox 78">
              <a:extLst>
                <a:ext uri="{FF2B5EF4-FFF2-40B4-BE49-F238E27FC236}">
                  <a16:creationId xmlns:a16="http://schemas.microsoft.com/office/drawing/2014/main" id="{BB5C31EC-E3AF-4937-93C3-27F5D8DD1DEA}"/>
                </a:ext>
              </a:extLst>
            </p:cNvPr>
            <p:cNvSpPr txBox="1"/>
            <p:nvPr/>
          </p:nvSpPr>
          <p:spPr>
            <a:xfrm>
              <a:off x="8628130" y="2267279"/>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Cosmos Db</a:t>
              </a:r>
            </a:p>
          </p:txBody>
        </p:sp>
      </p:grpSp>
      <p:sp>
        <p:nvSpPr>
          <p:cNvPr id="27" name="TextBox 26">
            <a:extLst>
              <a:ext uri="{FF2B5EF4-FFF2-40B4-BE49-F238E27FC236}">
                <a16:creationId xmlns:a16="http://schemas.microsoft.com/office/drawing/2014/main" id="{F7FF3A93-3080-4B42-8106-8C490781F694}"/>
              </a:ext>
            </a:extLst>
          </p:cNvPr>
          <p:cNvSpPr txBox="1"/>
          <p:nvPr/>
        </p:nvSpPr>
        <p:spPr>
          <a:xfrm>
            <a:off x="2263164" y="432451"/>
            <a:ext cx="1920377" cy="253916"/>
          </a:xfrm>
          <a:prstGeom prst="rect">
            <a:avLst/>
          </a:prstGeom>
          <a:noFill/>
          <a:effectLst>
            <a:outerShdw blurRad="50800" dist="38100" dir="2700000" algn="tl" rotWithShape="0">
              <a:prstClr val="black">
                <a:alpha val="2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chemeClr val="bg1">
                    <a:lumMod val="50000"/>
                  </a:schemeClr>
                </a:solidFill>
                <a:effectLst/>
                <a:uLnTx/>
                <a:uFillTx/>
                <a:ea typeface="+mn-ea"/>
                <a:cs typeface="+mn-cs"/>
              </a:rPr>
              <a:t>Multi-tenant Services</a:t>
            </a:r>
          </a:p>
        </p:txBody>
      </p:sp>
      <p:pic>
        <p:nvPicPr>
          <p:cNvPr id="28" name="Picture 10" descr="azure-kubernetes-service - Microsoft Q&amp;A">
            <a:extLst>
              <a:ext uri="{FF2B5EF4-FFF2-40B4-BE49-F238E27FC236}">
                <a16:creationId xmlns:a16="http://schemas.microsoft.com/office/drawing/2014/main" id="{47B54747-8867-459D-9309-3B716EDBA3AF}"/>
              </a:ext>
            </a:extLst>
          </p:cNvPr>
          <p:cNvPicPr>
            <a:picLocks noChangeAspect="1" noChangeArrowheads="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4456" y="5888602"/>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azure-kubernetes-service - Microsoft Q&amp;A">
            <a:extLst>
              <a:ext uri="{FF2B5EF4-FFF2-40B4-BE49-F238E27FC236}">
                <a16:creationId xmlns:a16="http://schemas.microsoft.com/office/drawing/2014/main" id="{27B36332-E033-4FBA-AE48-6BCEFED5A97B}"/>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87862" y="5703130"/>
            <a:ext cx="402585" cy="402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37C613B-F49A-49FE-A1F6-F2B9940799AF}"/>
              </a:ext>
            </a:extLst>
          </p:cNvPr>
          <p:cNvPicPr>
            <a:picLocks noChangeAspect="1"/>
          </p:cNvPicPr>
          <p:nvPr/>
        </p:nvPicPr>
        <p:blipFill>
          <a:blip r:embed="rId13"/>
          <a:stretch>
            <a:fillRect/>
          </a:stretch>
        </p:blipFill>
        <p:spPr>
          <a:xfrm>
            <a:off x="6018555" y="1699719"/>
            <a:ext cx="539750" cy="436800"/>
          </a:xfrm>
          <a:prstGeom prst="rect">
            <a:avLst/>
          </a:prstGeom>
        </p:spPr>
      </p:pic>
      <p:sp>
        <p:nvSpPr>
          <p:cNvPr id="37" name="TextBox 36">
            <a:extLst>
              <a:ext uri="{FF2B5EF4-FFF2-40B4-BE49-F238E27FC236}">
                <a16:creationId xmlns:a16="http://schemas.microsoft.com/office/drawing/2014/main" id="{8D730CB5-9AE7-406F-90B1-20E764DF30CC}"/>
              </a:ext>
            </a:extLst>
          </p:cNvPr>
          <p:cNvSpPr txBox="1"/>
          <p:nvPr/>
        </p:nvSpPr>
        <p:spPr>
          <a:xfrm>
            <a:off x="7525942" y="2252691"/>
            <a:ext cx="889567"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$0.3</a:t>
            </a:r>
            <a:endParaRPr lang="en-AU"/>
          </a:p>
        </p:txBody>
      </p:sp>
      <p:sp>
        <p:nvSpPr>
          <p:cNvPr id="38" name="TextBox 37">
            <a:extLst>
              <a:ext uri="{FF2B5EF4-FFF2-40B4-BE49-F238E27FC236}">
                <a16:creationId xmlns:a16="http://schemas.microsoft.com/office/drawing/2014/main" id="{4D98DEF2-32E6-4AEE-B567-3013FB18E244}"/>
              </a:ext>
            </a:extLst>
          </p:cNvPr>
          <p:cNvSpPr txBox="1"/>
          <p:nvPr/>
        </p:nvSpPr>
        <p:spPr>
          <a:xfrm>
            <a:off x="7725724" y="1581577"/>
            <a:ext cx="489319"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$4</a:t>
            </a:r>
            <a:endParaRPr lang="en-AU"/>
          </a:p>
        </p:txBody>
      </p:sp>
      <p:sp>
        <p:nvSpPr>
          <p:cNvPr id="95" name="TextBox 94">
            <a:extLst>
              <a:ext uri="{FF2B5EF4-FFF2-40B4-BE49-F238E27FC236}">
                <a16:creationId xmlns:a16="http://schemas.microsoft.com/office/drawing/2014/main" id="{EDFEE260-156B-49D8-B53A-307897F3AB19}"/>
              </a:ext>
            </a:extLst>
          </p:cNvPr>
          <p:cNvSpPr txBox="1"/>
          <p:nvPr/>
        </p:nvSpPr>
        <p:spPr>
          <a:xfrm>
            <a:off x="6032732" y="672499"/>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APIs</a:t>
            </a:r>
          </a:p>
        </p:txBody>
      </p:sp>
      <p:sp>
        <p:nvSpPr>
          <p:cNvPr id="96" name="TextBox 95">
            <a:extLst>
              <a:ext uri="{FF2B5EF4-FFF2-40B4-BE49-F238E27FC236}">
                <a16:creationId xmlns:a16="http://schemas.microsoft.com/office/drawing/2014/main" id="{9A939B53-D314-4A5F-A4B9-41E7873FA55F}"/>
              </a:ext>
            </a:extLst>
          </p:cNvPr>
          <p:cNvSpPr txBox="1"/>
          <p:nvPr/>
        </p:nvSpPr>
        <p:spPr>
          <a:xfrm>
            <a:off x="6445820" y="1631570"/>
            <a:ext cx="102940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404040"/>
                </a:solidFill>
                <a:effectLst/>
                <a:uLnTx/>
                <a:uFillTx/>
                <a:latin typeface="Segoe UI"/>
                <a:ea typeface="+mn-ea"/>
                <a:cs typeface="+mn-cs"/>
              </a:rPr>
              <a:t>Function App</a:t>
            </a:r>
          </a:p>
        </p:txBody>
      </p:sp>
      <p:pic>
        <p:nvPicPr>
          <p:cNvPr id="16" name="Graphic 15">
            <a:extLst>
              <a:ext uri="{FF2B5EF4-FFF2-40B4-BE49-F238E27FC236}">
                <a16:creationId xmlns:a16="http://schemas.microsoft.com/office/drawing/2014/main" id="{59C99541-901E-4116-B269-C0FF0E60B9E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91343" y="1524412"/>
            <a:ext cx="371365" cy="371365"/>
          </a:xfrm>
          <a:prstGeom prst="rect">
            <a:avLst/>
          </a:prstGeom>
          <a:effectLst>
            <a:outerShdw blurRad="50800" dist="38100" dir="5400000" algn="t" rotWithShape="0">
              <a:prstClr val="black">
                <a:alpha val="40000"/>
              </a:prstClr>
            </a:outerShdw>
          </a:effectLst>
        </p:spPr>
      </p:pic>
      <p:sp>
        <p:nvSpPr>
          <p:cNvPr id="20" name="TextBox 19">
            <a:extLst>
              <a:ext uri="{FF2B5EF4-FFF2-40B4-BE49-F238E27FC236}">
                <a16:creationId xmlns:a16="http://schemas.microsoft.com/office/drawing/2014/main" id="{18398F0B-DECA-40AD-B142-7B6F815B75DA}"/>
              </a:ext>
            </a:extLst>
          </p:cNvPr>
          <p:cNvSpPr txBox="1"/>
          <p:nvPr/>
        </p:nvSpPr>
        <p:spPr>
          <a:xfrm>
            <a:off x="5503505" y="1631570"/>
            <a:ext cx="488605"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$0</a:t>
            </a:r>
            <a:endParaRPr lang="en-AU"/>
          </a:p>
        </p:txBody>
      </p:sp>
      <p:sp>
        <p:nvSpPr>
          <p:cNvPr id="5" name="TextBox 4">
            <a:extLst>
              <a:ext uri="{FF2B5EF4-FFF2-40B4-BE49-F238E27FC236}">
                <a16:creationId xmlns:a16="http://schemas.microsoft.com/office/drawing/2014/main" id="{8952FC0A-E39A-4E15-8135-C877ACC94C58}"/>
              </a:ext>
            </a:extLst>
          </p:cNvPr>
          <p:cNvSpPr txBox="1"/>
          <p:nvPr/>
        </p:nvSpPr>
        <p:spPr>
          <a:xfrm>
            <a:off x="344307" y="1653258"/>
            <a:ext cx="2217054" cy="646331"/>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Total = $4.3</a:t>
            </a:r>
          </a:p>
          <a:p>
            <a:r>
              <a:rPr lang="en-AU" b="1">
                <a:solidFill>
                  <a:srgbClr val="4C4C51"/>
                </a:solidFill>
                <a:latin typeface="Segoe UI" panose="020B0502040204020203" pitchFamily="34" charset="0"/>
              </a:rPr>
              <a:t>DR    = $8.6</a:t>
            </a:r>
            <a:endParaRPr lang="en-AU"/>
          </a:p>
        </p:txBody>
      </p:sp>
      <p:sp>
        <p:nvSpPr>
          <p:cNvPr id="8" name="Rectangle 7">
            <a:extLst>
              <a:ext uri="{FF2B5EF4-FFF2-40B4-BE49-F238E27FC236}">
                <a16:creationId xmlns:a16="http://schemas.microsoft.com/office/drawing/2014/main" id="{37434105-C418-428F-849A-E3EDC003678A}"/>
              </a:ext>
            </a:extLst>
          </p:cNvPr>
          <p:cNvSpPr/>
          <p:nvPr/>
        </p:nvSpPr>
        <p:spPr>
          <a:xfrm>
            <a:off x="3722173" y="647398"/>
            <a:ext cx="1347982" cy="2199555"/>
          </a:xfrm>
          <a:prstGeom prst="rect">
            <a:avLst/>
          </a:prstGeom>
          <a:solidFill>
            <a:schemeClr val="bg1">
              <a:lumMod val="95000"/>
            </a:scheme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A3D4E6CD-FCAC-443F-B492-37948862F88C}"/>
              </a:ext>
            </a:extLst>
          </p:cNvPr>
          <p:cNvSpPr txBox="1"/>
          <p:nvPr/>
        </p:nvSpPr>
        <p:spPr>
          <a:xfrm>
            <a:off x="3714752" y="672337"/>
            <a:ext cx="1200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prstClr val="black">
                    <a:lumMod val="50000"/>
                    <a:lumOff val="50000"/>
                  </a:prstClr>
                </a:solidFill>
                <a:effectLst/>
                <a:uLnTx/>
                <a:uFillTx/>
                <a:latin typeface="Segoe UI"/>
                <a:ea typeface="+mn-ea"/>
                <a:cs typeface="+mn-cs"/>
              </a:rPr>
              <a:t>API Management</a:t>
            </a:r>
          </a:p>
        </p:txBody>
      </p:sp>
      <p:sp>
        <p:nvSpPr>
          <p:cNvPr id="21" name="TextBox 20">
            <a:extLst>
              <a:ext uri="{FF2B5EF4-FFF2-40B4-BE49-F238E27FC236}">
                <a16:creationId xmlns:a16="http://schemas.microsoft.com/office/drawing/2014/main" id="{FD9B70B1-0AD1-4AA0-8619-35406FAC9B03}"/>
              </a:ext>
            </a:extLst>
          </p:cNvPr>
          <p:cNvSpPr txBox="1"/>
          <p:nvPr/>
        </p:nvSpPr>
        <p:spPr>
          <a:xfrm>
            <a:off x="3119428" y="1631408"/>
            <a:ext cx="554702" cy="369332"/>
          </a:xfrm>
          <a:prstGeom prst="rect">
            <a:avLst/>
          </a:prstGeom>
          <a:noFill/>
        </p:spPr>
        <p:txBody>
          <a:bodyPr wrap="square" rtlCol="0">
            <a:spAutoFit/>
          </a:bodyPr>
          <a:lstStyle/>
          <a:p>
            <a:r>
              <a:rPr lang="en-AU" b="1" i="0">
                <a:solidFill>
                  <a:srgbClr val="4C4C51"/>
                </a:solidFill>
                <a:effectLst/>
                <a:latin typeface="Segoe UI" panose="020B0502040204020203" pitchFamily="34" charset="0"/>
              </a:rPr>
              <a:t>$0</a:t>
            </a:r>
            <a:endParaRPr lang="en-AU"/>
          </a:p>
        </p:txBody>
      </p:sp>
      <p:grpSp>
        <p:nvGrpSpPr>
          <p:cNvPr id="93" name="Group 92">
            <a:extLst>
              <a:ext uri="{FF2B5EF4-FFF2-40B4-BE49-F238E27FC236}">
                <a16:creationId xmlns:a16="http://schemas.microsoft.com/office/drawing/2014/main" id="{D201D656-3468-4787-B79E-D4115DFD96DF}"/>
              </a:ext>
            </a:extLst>
          </p:cNvPr>
          <p:cNvGrpSpPr/>
          <p:nvPr/>
        </p:nvGrpSpPr>
        <p:grpSpPr>
          <a:xfrm>
            <a:off x="4004562" y="1456080"/>
            <a:ext cx="815807" cy="717322"/>
            <a:chOff x="4683161" y="1487089"/>
            <a:chExt cx="815807" cy="717322"/>
          </a:xfrm>
        </p:grpSpPr>
        <p:pic>
          <p:nvPicPr>
            <p:cNvPr id="94" name="Graphic 93">
              <a:extLst>
                <a:ext uri="{FF2B5EF4-FFF2-40B4-BE49-F238E27FC236}">
                  <a16:creationId xmlns:a16="http://schemas.microsoft.com/office/drawing/2014/main" id="{13A3463C-CE35-4523-99AE-44A7BD1DC2E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80996" y="1487089"/>
              <a:ext cx="489187" cy="489187"/>
            </a:xfrm>
            <a:prstGeom prst="rect">
              <a:avLst/>
            </a:prstGeom>
            <a:effectLst>
              <a:outerShdw blurRad="50800" dist="38100" dir="5400000" algn="t" rotWithShape="0">
                <a:prstClr val="black">
                  <a:alpha val="40000"/>
                </a:prstClr>
              </a:outerShdw>
            </a:effectLst>
          </p:spPr>
        </p:pic>
        <p:sp>
          <p:nvSpPr>
            <p:cNvPr id="97" name="TextBox 96">
              <a:extLst>
                <a:ext uri="{FF2B5EF4-FFF2-40B4-BE49-F238E27FC236}">
                  <a16:creationId xmlns:a16="http://schemas.microsoft.com/office/drawing/2014/main" id="{F5486F68-2BDA-499F-B9AF-8C2A2063B0AF}"/>
                </a:ext>
              </a:extLst>
            </p:cNvPr>
            <p:cNvSpPr txBox="1"/>
            <p:nvPr/>
          </p:nvSpPr>
          <p:spPr>
            <a:xfrm>
              <a:off x="4683161" y="1950495"/>
              <a:ext cx="815807" cy="253916"/>
            </a:xfrm>
            <a:prstGeom prst="rect">
              <a:avLst/>
            </a:prstGeom>
            <a:noFill/>
          </p:spPr>
          <p:txBody>
            <a:bodyPr wrap="square" lIns="91440" tIns="45720" rIns="91440" bIns="45720" rtlCol="0" anchor="t">
              <a:spAutoFit/>
            </a:bodyPr>
            <a:lstStyle/>
            <a:p>
              <a:r>
                <a:rPr lang="en-AU" sz="1050">
                  <a:solidFill>
                    <a:srgbClr val="404040"/>
                  </a:solidFill>
                </a:rPr>
                <a:t>Gateway</a:t>
              </a:r>
            </a:p>
          </p:txBody>
        </p:sp>
      </p:grpSp>
    </p:spTree>
    <p:custDataLst>
      <p:tags r:id="rId1"/>
    </p:custDataLst>
    <p:extLst>
      <p:ext uri="{BB962C8B-B14F-4D97-AF65-F5344CB8AC3E}">
        <p14:creationId xmlns:p14="http://schemas.microsoft.com/office/powerpoint/2010/main" val="1121268262"/>
      </p:ext>
    </p:extLst>
  </p:cSld>
  <p:clrMapOvr>
    <a:masterClrMapping/>
  </p:clrMapOvr>
  <p:transition advTm="219786">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4FCD-3788-4E8B-89D5-1BD5307387C2}"/>
              </a:ext>
            </a:extLst>
          </p:cNvPr>
          <p:cNvSpPr>
            <a:spLocks noGrp="1"/>
          </p:cNvSpPr>
          <p:nvPr>
            <p:ph type="title"/>
          </p:nvPr>
        </p:nvSpPr>
        <p:spPr>
          <a:xfrm>
            <a:off x="585216" y="3035808"/>
            <a:ext cx="11367972" cy="498598"/>
          </a:xfrm>
        </p:spPr>
        <p:txBody>
          <a:bodyPr/>
          <a:lstStyle/>
          <a:p>
            <a:pPr algn="ctr"/>
            <a:r>
              <a:rPr lang="en-GB">
                <a:cs typeface="Segoe UI"/>
              </a:rPr>
              <a:t>Serverless in the enterprise is main stream</a:t>
            </a:r>
            <a:endParaRPr lang="en-GB"/>
          </a:p>
        </p:txBody>
      </p:sp>
    </p:spTree>
    <p:extLst>
      <p:ext uri="{BB962C8B-B14F-4D97-AF65-F5344CB8AC3E}">
        <p14:creationId xmlns:p14="http://schemas.microsoft.com/office/powerpoint/2010/main" val="984887017"/>
      </p:ext>
    </p:extLst>
  </p:cSld>
  <p:clrMapOvr>
    <a:masterClrMapping/>
  </p:clrMapOvr>
  <mc:AlternateContent xmlns:mc="http://schemas.openxmlformats.org/markup-compatibility/2006" xmlns:p14="http://schemas.microsoft.com/office/powerpoint/2010/main">
    <mc:Choice Requires="p14">
      <p:transition spd="med" p14:dur="700" advTm="186024">
        <p:fade/>
      </p:transition>
    </mc:Choice>
    <mc:Fallback xmlns="">
      <p:transition spd="med" advTm="186024">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AC54414-A034-4A21-BFEF-7F9652144FA0}"/>
              </a:ext>
            </a:extLst>
          </p:cNvPr>
          <p:cNvSpPr txBox="1">
            <a:spLocks/>
          </p:cNvSpPr>
          <p:nvPr/>
        </p:nvSpPr>
        <p:spPr>
          <a:xfrm>
            <a:off x="571360" y="1442369"/>
            <a:ext cx="10757039" cy="997196"/>
          </a:xfrm>
          <a:prstGeom prst="rect">
            <a:avLst/>
          </a:prstGeom>
          <a:noFill/>
        </p:spPr>
        <p:txBody>
          <a:bodyPr vert="horz" wrap="square" lIns="0" tIns="0" rIns="0" bIns="0" rtlCol="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457200" indent="-457200">
              <a:buFont typeface="+mj-lt"/>
              <a:buAutoNum type="arabicPeriod"/>
            </a:pPr>
            <a:r>
              <a:rPr lang="en-GB" sz="2400">
                <a:latin typeface="Segoe UI Light" panose="020B0502040204020203" pitchFamily="34" charset="0"/>
                <a:cs typeface="Segoe UI Light" panose="020B0502040204020203" pitchFamily="34" charset="0"/>
              </a:rPr>
              <a:t>Event driven - auto-scale</a:t>
            </a:r>
          </a:p>
          <a:p>
            <a:pPr marL="457200" indent="-457200">
              <a:buFont typeface="+mj-lt"/>
              <a:buAutoNum type="arabicPeriod"/>
            </a:pPr>
            <a:r>
              <a:rPr lang="en-GB" sz="2400">
                <a:latin typeface="Segoe UI Light" panose="020B0502040204020203" pitchFamily="34" charset="0"/>
                <a:cs typeface="Segoe UI Light" panose="020B0502040204020203" pitchFamily="34" charset="0"/>
              </a:rPr>
              <a:t>No infrastructure management</a:t>
            </a:r>
          </a:p>
          <a:p>
            <a:pPr marL="457200" indent="-457200">
              <a:buFont typeface="+mj-lt"/>
              <a:buAutoNum type="arabicPeriod"/>
            </a:pPr>
            <a:r>
              <a:rPr lang="en-GB" sz="2400">
                <a:latin typeface="Segoe UI Light" panose="020B0502040204020203" pitchFamily="34" charset="0"/>
                <a:cs typeface="Segoe UI Light" panose="020B0502040204020203" pitchFamily="34" charset="0"/>
              </a:rPr>
              <a:t>Only pay for what you use</a:t>
            </a:r>
          </a:p>
        </p:txBody>
      </p:sp>
      <p:sp>
        <p:nvSpPr>
          <p:cNvPr id="19" name="Title 18">
            <a:extLst>
              <a:ext uri="{FF2B5EF4-FFF2-40B4-BE49-F238E27FC236}">
                <a16:creationId xmlns:a16="http://schemas.microsoft.com/office/drawing/2014/main" id="{ED79710B-A2A3-4105-BCB2-B460DD7F076A}"/>
              </a:ext>
            </a:extLst>
          </p:cNvPr>
          <p:cNvSpPr>
            <a:spLocks noGrp="1"/>
          </p:cNvSpPr>
          <p:nvPr>
            <p:ph type="title"/>
          </p:nvPr>
        </p:nvSpPr>
        <p:spPr>
          <a:xfrm>
            <a:off x="571361" y="445173"/>
            <a:ext cx="9144000" cy="997196"/>
          </a:xfrm>
        </p:spPr>
        <p:txBody>
          <a:bodyPr/>
          <a:lstStyle/>
          <a:p>
            <a:r>
              <a:rPr lang="en-GB">
                <a:cs typeface="Segoe UI"/>
              </a:rPr>
              <a:t>What is Serverless (to us!)</a:t>
            </a:r>
            <a:br>
              <a:rPr lang="en-GB"/>
            </a:br>
            <a:endParaRPr lang="en-AU"/>
          </a:p>
        </p:txBody>
      </p:sp>
    </p:spTree>
    <p:extLst>
      <p:ext uri="{BB962C8B-B14F-4D97-AF65-F5344CB8AC3E}">
        <p14:creationId xmlns:p14="http://schemas.microsoft.com/office/powerpoint/2010/main" val="1185769930"/>
      </p:ext>
    </p:extLst>
  </p:cSld>
  <p:clrMapOvr>
    <a:masterClrMapping/>
  </p:clrMapOvr>
  <mc:AlternateContent xmlns:mc="http://schemas.openxmlformats.org/markup-compatibility/2006" xmlns:p14="http://schemas.microsoft.com/office/powerpoint/2010/main">
    <mc:Choice Requires="p14">
      <p:transition spd="med" p14:dur="700" advTm="186024">
        <p:fade/>
      </p:transition>
    </mc:Choice>
    <mc:Fallback xmlns="">
      <p:transition spd="med" advTm="1860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62E32E-B668-4A23-8250-8CE2DE215B5E}"/>
              </a:ext>
            </a:extLst>
          </p:cNvPr>
          <p:cNvSpPr>
            <a:spLocks noGrp="1"/>
          </p:cNvSpPr>
          <p:nvPr>
            <p:ph type="body" sz="quarter" idx="10"/>
          </p:nvPr>
        </p:nvSpPr>
        <p:spPr>
          <a:xfrm>
            <a:off x="587686" y="3121223"/>
            <a:ext cx="3599180" cy="615553"/>
          </a:xfrm>
        </p:spPr>
        <p:txBody>
          <a:bodyPr/>
          <a:lstStyle/>
          <a:p>
            <a:r>
              <a:rPr lang="en-AU" sz="4000">
                <a:solidFill>
                  <a:srgbClr val="50E6FF"/>
                </a:solidFill>
              </a:rPr>
              <a:t>Agenda</a:t>
            </a:r>
            <a:endParaRPr lang="en-AU">
              <a:solidFill>
                <a:srgbClr val="50E6FF"/>
              </a:solidFill>
            </a:endParaRPr>
          </a:p>
        </p:txBody>
      </p:sp>
      <p:sp>
        <p:nvSpPr>
          <p:cNvPr id="6" name="Text Placeholder 5">
            <a:extLst>
              <a:ext uri="{FF2B5EF4-FFF2-40B4-BE49-F238E27FC236}">
                <a16:creationId xmlns:a16="http://schemas.microsoft.com/office/drawing/2014/main" id="{B1B8214D-B156-4EA3-B984-A27E58BE2290}"/>
              </a:ext>
            </a:extLst>
          </p:cNvPr>
          <p:cNvSpPr>
            <a:spLocks noGrp="1"/>
          </p:cNvSpPr>
          <p:nvPr>
            <p:ph type="body" sz="quarter" idx="12"/>
          </p:nvPr>
        </p:nvSpPr>
        <p:spPr>
          <a:xfrm>
            <a:off x="5280731" y="2277895"/>
            <a:ext cx="6326052" cy="721700"/>
          </a:xfrm>
          <a:noFill/>
          <a:ln>
            <a:solidFill>
              <a:srgbClr val="404040"/>
            </a:solidFill>
          </a:ln>
        </p:spPr>
        <p:txBody>
          <a:bodyPr lIns="144000" tIns="144000" rIns="144000" bIns="144000" anchor="ctr"/>
          <a:lstStyle/>
          <a:p>
            <a:r>
              <a:rPr lang="en-GB"/>
              <a:t>How you should build your next app</a:t>
            </a:r>
            <a:endParaRPr lang="en-AU"/>
          </a:p>
        </p:txBody>
      </p:sp>
      <p:sp>
        <p:nvSpPr>
          <p:cNvPr id="7" name="Text Placeholder 5">
            <a:extLst>
              <a:ext uri="{FF2B5EF4-FFF2-40B4-BE49-F238E27FC236}">
                <a16:creationId xmlns:a16="http://schemas.microsoft.com/office/drawing/2014/main" id="{AF90798E-47C9-480C-A5B0-035CE7CDB2FE}"/>
              </a:ext>
            </a:extLst>
          </p:cNvPr>
          <p:cNvSpPr txBox="1">
            <a:spLocks/>
          </p:cNvSpPr>
          <p:nvPr/>
        </p:nvSpPr>
        <p:spPr>
          <a:xfrm>
            <a:off x="5278262" y="3101581"/>
            <a:ext cx="6326052" cy="721700"/>
          </a:xfrm>
          <a:prstGeom prst="rect">
            <a:avLst/>
          </a:prstGeom>
          <a:no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t>Why isn’t everyone doing this today?</a:t>
            </a:r>
            <a:endParaRPr lang="en-AU"/>
          </a:p>
        </p:txBody>
      </p:sp>
      <p:sp>
        <p:nvSpPr>
          <p:cNvPr id="9" name="Text Placeholder 5">
            <a:extLst>
              <a:ext uri="{FF2B5EF4-FFF2-40B4-BE49-F238E27FC236}">
                <a16:creationId xmlns:a16="http://schemas.microsoft.com/office/drawing/2014/main" id="{528B9C89-F53C-40D4-802B-109990A90B5F}"/>
              </a:ext>
            </a:extLst>
          </p:cNvPr>
          <p:cNvSpPr txBox="1">
            <a:spLocks/>
          </p:cNvSpPr>
          <p:nvPr/>
        </p:nvSpPr>
        <p:spPr>
          <a:xfrm>
            <a:off x="5278262" y="3925267"/>
            <a:ext cx="6326052" cy="721700"/>
          </a:xfrm>
          <a:prstGeom prst="rect">
            <a:avLst/>
          </a:prstGeom>
          <a:noFill/>
          <a:ln>
            <a:solidFill>
              <a:srgbClr val="404040"/>
            </a:solidFill>
          </a:ln>
        </p:spPr>
        <p:txBody>
          <a:bodyPr vert="horz" wrap="square" lIns="144000" tIns="144000" rIns="144000" bIns="144000" rtlCol="0" anchor="ctr">
            <a:spAutoFit/>
          </a:bodyPr>
          <a:lstStyle>
            <a:lvl1pPr marL="0" marR="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39"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764"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337"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t>What are people doing now?</a:t>
            </a:r>
            <a:endParaRPr lang="en-AU"/>
          </a:p>
        </p:txBody>
      </p:sp>
    </p:spTree>
    <p:extLst>
      <p:ext uri="{BB962C8B-B14F-4D97-AF65-F5344CB8AC3E}">
        <p14:creationId xmlns:p14="http://schemas.microsoft.com/office/powerpoint/2010/main" val="3000379944"/>
      </p:ext>
    </p:extLst>
  </p:cSld>
  <p:clrMapOvr>
    <a:masterClrMapping/>
  </p:clrMapOvr>
  <p:transition advTm="7761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8.2|14.6|20.7"/>
</p:tagLst>
</file>

<file path=ppt/tags/tag10.xml><?xml version="1.0" encoding="utf-8"?>
<p:tagLst xmlns:a="http://schemas.openxmlformats.org/drawingml/2006/main" xmlns:r="http://schemas.openxmlformats.org/officeDocument/2006/relationships" xmlns:p="http://schemas.openxmlformats.org/presentationml/2006/main">
  <p:tag name="TIMING" val="|25.9|95|22.3|23.3"/>
</p:tagLst>
</file>

<file path=ppt/tags/tag11.xml><?xml version="1.0" encoding="utf-8"?>
<p:tagLst xmlns:a="http://schemas.openxmlformats.org/drawingml/2006/main" xmlns:r="http://schemas.openxmlformats.org/officeDocument/2006/relationships" xmlns:p="http://schemas.openxmlformats.org/presentationml/2006/main">
  <p:tag name="TIMING" val="|25.9|95|22.3|23.3"/>
</p:tagLst>
</file>

<file path=ppt/tags/tag12.xml><?xml version="1.0" encoding="utf-8"?>
<p:tagLst xmlns:a="http://schemas.openxmlformats.org/drawingml/2006/main" xmlns:r="http://schemas.openxmlformats.org/officeDocument/2006/relationships" xmlns:p="http://schemas.openxmlformats.org/presentationml/2006/main">
  <p:tag name="TIMING" val="|25.9|95|22.3|23.3"/>
</p:tagLst>
</file>

<file path=ppt/tags/tag13.xml><?xml version="1.0" encoding="utf-8"?>
<p:tagLst xmlns:a="http://schemas.openxmlformats.org/drawingml/2006/main" xmlns:r="http://schemas.openxmlformats.org/officeDocument/2006/relationships" xmlns:p="http://schemas.openxmlformats.org/presentationml/2006/main">
  <p:tag name="TIMING" val="|25.9|95|22.3|23.3"/>
</p:tagLst>
</file>

<file path=ppt/tags/tag14.xml><?xml version="1.0" encoding="utf-8"?>
<p:tagLst xmlns:a="http://schemas.openxmlformats.org/drawingml/2006/main" xmlns:r="http://schemas.openxmlformats.org/officeDocument/2006/relationships" xmlns:p="http://schemas.openxmlformats.org/presentationml/2006/main">
  <p:tag name="TIMING" val="|25.9|95|22.3|23.3"/>
</p:tagLst>
</file>

<file path=ppt/tags/tag15.xml><?xml version="1.0" encoding="utf-8"?>
<p:tagLst xmlns:a="http://schemas.openxmlformats.org/drawingml/2006/main" xmlns:r="http://schemas.openxmlformats.org/officeDocument/2006/relationships" xmlns:p="http://schemas.openxmlformats.org/presentationml/2006/main">
  <p:tag name="TIMING" val="|25.9|95|22.3|23.3"/>
</p:tagLst>
</file>

<file path=ppt/tags/tag16.xml><?xml version="1.0" encoding="utf-8"?>
<p:tagLst xmlns:a="http://schemas.openxmlformats.org/drawingml/2006/main" xmlns:r="http://schemas.openxmlformats.org/officeDocument/2006/relationships" xmlns:p="http://schemas.openxmlformats.org/presentationml/2006/main">
  <p:tag name="TIMING" val="|25.9|95|22.3|23.3"/>
</p:tagLst>
</file>

<file path=ppt/tags/tag17.xml><?xml version="1.0" encoding="utf-8"?>
<p:tagLst xmlns:a="http://schemas.openxmlformats.org/drawingml/2006/main" xmlns:r="http://schemas.openxmlformats.org/officeDocument/2006/relationships" xmlns:p="http://schemas.openxmlformats.org/presentationml/2006/main">
  <p:tag name="TIMING" val="|25.9|95|22.3|23.3"/>
</p:tagLst>
</file>

<file path=ppt/tags/tag18.xml><?xml version="1.0" encoding="utf-8"?>
<p:tagLst xmlns:a="http://schemas.openxmlformats.org/drawingml/2006/main" xmlns:r="http://schemas.openxmlformats.org/officeDocument/2006/relationships" xmlns:p="http://schemas.openxmlformats.org/presentationml/2006/main">
  <p:tag name="TIMING" val="|25.9|95|22.3|23.3"/>
</p:tagLst>
</file>

<file path=ppt/tags/tag19.xml><?xml version="1.0" encoding="utf-8"?>
<p:tagLst xmlns:a="http://schemas.openxmlformats.org/drawingml/2006/main" xmlns:r="http://schemas.openxmlformats.org/officeDocument/2006/relationships" xmlns:p="http://schemas.openxmlformats.org/presentationml/2006/main">
  <p:tag name="TIMING" val="|25.9|95|22.3|23.3"/>
</p:tagLst>
</file>

<file path=ppt/tags/tag2.xml><?xml version="1.0" encoding="utf-8"?>
<p:tagLst xmlns:a="http://schemas.openxmlformats.org/drawingml/2006/main" xmlns:r="http://schemas.openxmlformats.org/officeDocument/2006/relationships" xmlns:p="http://schemas.openxmlformats.org/presentationml/2006/main">
  <p:tag name="TIMING" val="|118.2|14.6|20.7"/>
</p:tagLst>
</file>

<file path=ppt/tags/tag20.xml><?xml version="1.0" encoding="utf-8"?>
<p:tagLst xmlns:a="http://schemas.openxmlformats.org/drawingml/2006/main" xmlns:r="http://schemas.openxmlformats.org/officeDocument/2006/relationships" xmlns:p="http://schemas.openxmlformats.org/presentationml/2006/main">
  <p:tag name="TIMING" val="|25.9|95|22.3|23.3"/>
</p:tagLst>
</file>

<file path=ppt/tags/tag21.xml><?xml version="1.0" encoding="utf-8"?>
<p:tagLst xmlns:a="http://schemas.openxmlformats.org/drawingml/2006/main" xmlns:r="http://schemas.openxmlformats.org/officeDocument/2006/relationships" xmlns:p="http://schemas.openxmlformats.org/presentationml/2006/main">
  <p:tag name="TIMING" val="|25.9|95|22.3|23.3"/>
</p:tagLst>
</file>

<file path=ppt/tags/tag22.xml><?xml version="1.0" encoding="utf-8"?>
<p:tagLst xmlns:a="http://schemas.openxmlformats.org/drawingml/2006/main" xmlns:r="http://schemas.openxmlformats.org/officeDocument/2006/relationships" xmlns:p="http://schemas.openxmlformats.org/presentationml/2006/main">
  <p:tag name="TIMING" val="|25.9|95|22.3|23.3"/>
</p:tagLst>
</file>

<file path=ppt/tags/tag23.xml><?xml version="1.0" encoding="utf-8"?>
<p:tagLst xmlns:a="http://schemas.openxmlformats.org/drawingml/2006/main" xmlns:r="http://schemas.openxmlformats.org/officeDocument/2006/relationships" xmlns:p="http://schemas.openxmlformats.org/presentationml/2006/main">
  <p:tag name="TIMING" val="|25.9|95|22.3|23.3"/>
</p:tagLst>
</file>

<file path=ppt/tags/tag24.xml><?xml version="1.0" encoding="utf-8"?>
<p:tagLst xmlns:a="http://schemas.openxmlformats.org/drawingml/2006/main" xmlns:r="http://schemas.openxmlformats.org/officeDocument/2006/relationships" xmlns:p="http://schemas.openxmlformats.org/presentationml/2006/main">
  <p:tag name="TIMING" val="|25.9|95|22.3|23.3"/>
</p:tagLst>
</file>

<file path=ppt/tags/tag25.xml><?xml version="1.0" encoding="utf-8"?>
<p:tagLst xmlns:a="http://schemas.openxmlformats.org/drawingml/2006/main" xmlns:r="http://schemas.openxmlformats.org/officeDocument/2006/relationships" xmlns:p="http://schemas.openxmlformats.org/presentationml/2006/main">
  <p:tag name="TIMING" val="|25.9|95|22.3|23.3"/>
</p:tagLst>
</file>

<file path=ppt/tags/tag26.xml><?xml version="1.0" encoding="utf-8"?>
<p:tagLst xmlns:a="http://schemas.openxmlformats.org/drawingml/2006/main" xmlns:r="http://schemas.openxmlformats.org/officeDocument/2006/relationships" xmlns:p="http://schemas.openxmlformats.org/presentationml/2006/main">
  <p:tag name="TIMING" val="|25.9|95|22.3|23.3"/>
</p:tagLst>
</file>

<file path=ppt/tags/tag27.xml><?xml version="1.0" encoding="utf-8"?>
<p:tagLst xmlns:a="http://schemas.openxmlformats.org/drawingml/2006/main" xmlns:r="http://schemas.openxmlformats.org/officeDocument/2006/relationships" xmlns:p="http://schemas.openxmlformats.org/presentationml/2006/main">
  <p:tag name="TIMING" val="|25.9|95|22.3|23.3"/>
</p:tagLst>
</file>

<file path=ppt/tags/tag28.xml><?xml version="1.0" encoding="utf-8"?>
<p:tagLst xmlns:a="http://schemas.openxmlformats.org/drawingml/2006/main" xmlns:r="http://schemas.openxmlformats.org/officeDocument/2006/relationships" xmlns:p="http://schemas.openxmlformats.org/presentationml/2006/main">
  <p:tag name="TIMING" val="|25.9|95|22.3|23.3"/>
</p:tagLst>
</file>

<file path=ppt/tags/tag29.xml><?xml version="1.0" encoding="utf-8"?>
<p:tagLst xmlns:a="http://schemas.openxmlformats.org/drawingml/2006/main" xmlns:r="http://schemas.openxmlformats.org/officeDocument/2006/relationships" xmlns:p="http://schemas.openxmlformats.org/presentationml/2006/main">
  <p:tag name="TIMING" val="|25.9|95|22.3|23.3"/>
</p:tagLst>
</file>

<file path=ppt/tags/tag3.xml><?xml version="1.0" encoding="utf-8"?>
<p:tagLst xmlns:a="http://schemas.openxmlformats.org/drawingml/2006/main" xmlns:r="http://schemas.openxmlformats.org/officeDocument/2006/relationships" xmlns:p="http://schemas.openxmlformats.org/presentationml/2006/main">
  <p:tag name="TIMING" val="|118.2|14.6|20.7"/>
</p:tagLst>
</file>

<file path=ppt/tags/tag30.xml><?xml version="1.0" encoding="utf-8"?>
<p:tagLst xmlns:a="http://schemas.openxmlformats.org/drawingml/2006/main" xmlns:r="http://schemas.openxmlformats.org/officeDocument/2006/relationships" xmlns:p="http://schemas.openxmlformats.org/presentationml/2006/main">
  <p:tag name="TIMING" val="|25.9|95|22.3|23.3"/>
</p:tagLst>
</file>

<file path=ppt/tags/tag4.xml><?xml version="1.0" encoding="utf-8"?>
<p:tagLst xmlns:a="http://schemas.openxmlformats.org/drawingml/2006/main" xmlns:r="http://schemas.openxmlformats.org/officeDocument/2006/relationships" xmlns:p="http://schemas.openxmlformats.org/presentationml/2006/main">
  <p:tag name="TIMING" val="|118.2|14.6|20.7"/>
</p:tagLst>
</file>

<file path=ppt/tags/tag5.xml><?xml version="1.0" encoding="utf-8"?>
<p:tagLst xmlns:a="http://schemas.openxmlformats.org/drawingml/2006/main" xmlns:r="http://schemas.openxmlformats.org/officeDocument/2006/relationships" xmlns:p="http://schemas.openxmlformats.org/presentationml/2006/main">
  <p:tag name="TIMING" val="|118.2|14.6|20.7"/>
</p:tagLst>
</file>

<file path=ppt/tags/tag6.xml><?xml version="1.0" encoding="utf-8"?>
<p:tagLst xmlns:a="http://schemas.openxmlformats.org/drawingml/2006/main" xmlns:r="http://schemas.openxmlformats.org/officeDocument/2006/relationships" xmlns:p="http://schemas.openxmlformats.org/presentationml/2006/main">
  <p:tag name="TIMING" val="|25.9|95|22.3|23.3"/>
</p:tagLst>
</file>

<file path=ppt/tags/tag7.xml><?xml version="1.0" encoding="utf-8"?>
<p:tagLst xmlns:a="http://schemas.openxmlformats.org/drawingml/2006/main" xmlns:r="http://schemas.openxmlformats.org/officeDocument/2006/relationships" xmlns:p="http://schemas.openxmlformats.org/presentationml/2006/main">
  <p:tag name="TIMING" val="|25.9|95|22.3|23.3"/>
</p:tagLst>
</file>

<file path=ppt/tags/tag8.xml><?xml version="1.0" encoding="utf-8"?>
<p:tagLst xmlns:a="http://schemas.openxmlformats.org/drawingml/2006/main" xmlns:r="http://schemas.openxmlformats.org/officeDocument/2006/relationships" xmlns:p="http://schemas.openxmlformats.org/presentationml/2006/main">
  <p:tag name="TIMING" val="|25.9|95|22.3|23.3"/>
</p:tagLst>
</file>

<file path=ppt/tags/tag9.xml><?xml version="1.0" encoding="utf-8"?>
<p:tagLst xmlns:a="http://schemas.openxmlformats.org/drawingml/2006/main" xmlns:r="http://schemas.openxmlformats.org/officeDocument/2006/relationships" xmlns:p="http://schemas.openxmlformats.org/presentationml/2006/main">
  <p:tag name="TIMING" val="|25.9|95|22.3|23.3"/>
</p:tagLst>
</file>

<file path=ppt/theme/theme1.xml><?xml version="1.0" encoding="utf-8"?>
<a:theme xmlns:a="http://schemas.openxmlformats.org/drawingml/2006/main" name="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018 Apps &amp; Infra">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3.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5.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06F86665-2B33-4F57-ADC6-2B737BC67347}"/>
    </a:ext>
  </a:extLst>
</a:theme>
</file>

<file path=ppt/theme/theme1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7.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5.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9.potx" id="{11A35F6E-FC93-422D-84D7-C6AAA8189E12}" vid="{F1BE0958-E8F7-40B0-A946-16E511C5A067}"/>
    </a:ext>
  </a:extLst>
</a:theme>
</file>

<file path=ppt/theme/theme7.xml><?xml version="1.0" encoding="utf-8"?>
<a:theme xmlns:a="http://schemas.openxmlformats.org/drawingml/2006/main" name="9-51120_Microsoft_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16x9_Template.potx" id="{C11BA8AE-4A84-4CA5-BCFD-9065DCA975FF}" vid="{56D7BF5F-8680-458C-85DD-7D655AF03E99}"/>
    </a:ext>
  </a:extLst>
</a:theme>
</file>

<file path=ppt/theme/theme8.xml><?xml version="1.0" encoding="utf-8"?>
<a:theme xmlns:a="http://schemas.openxmlformats.org/drawingml/2006/main" name="1_9-51120_Microsoft_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16x9_Template.potx" id="{C11BA8AE-4A84-4CA5-BCFD-9065DCA975FF}" vid="{56D7BF5F-8680-458C-85DD-7D655AF03E99}"/>
    </a:ext>
  </a:extLst>
</a:theme>
</file>

<file path=ppt/theme/theme9.xml><?xml version="1.0" encoding="utf-8"?>
<a:theme xmlns:a="http://schemas.openxmlformats.org/drawingml/2006/main" name="8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15A13F0C1082443BA07614C985CB782" ma:contentTypeVersion="2" ma:contentTypeDescription="Create a new document." ma:contentTypeScope="" ma:versionID="f433dc7286628a442b7c41599fa121cb">
  <xsd:schema xmlns:xsd="http://www.w3.org/2001/XMLSchema" xmlns:xs="http://www.w3.org/2001/XMLSchema" xmlns:p="http://schemas.microsoft.com/office/2006/metadata/properties" xmlns:ns2="4e81f168-0dd7-48ed-8931-a5926ec4ec00" targetNamespace="http://schemas.microsoft.com/office/2006/metadata/properties" ma:root="true" ma:fieldsID="ec725716f4dc46eda09edea557c93ec5" ns2:_="">
    <xsd:import namespace="4e81f168-0dd7-48ed-8931-a5926ec4ec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81f168-0dd7-48ed-8931-a5926ec4ec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3C4331-E8CC-4275-AE50-86728CE5865C}">
  <ds:schemaRef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metadata/properties"/>
    <ds:schemaRef ds:uri="4e81f168-0dd7-48ed-8931-a5926ec4ec00"/>
    <ds:schemaRef ds:uri="http://www.w3.org/XML/1998/namespace"/>
    <ds:schemaRef ds:uri="http://purl.org/dc/dcmitype/"/>
  </ds:schemaRefs>
</ds:datastoreItem>
</file>

<file path=customXml/itemProps2.xml><?xml version="1.0" encoding="utf-8"?>
<ds:datastoreItem xmlns:ds="http://schemas.openxmlformats.org/officeDocument/2006/customXml" ds:itemID="{72E24FFF-1130-472D-873C-4C6B43C8C299}">
  <ds:schemaRefs>
    <ds:schemaRef ds:uri="http://schemas.microsoft.com/sharepoint/v3/contenttype/forms"/>
  </ds:schemaRefs>
</ds:datastoreItem>
</file>

<file path=customXml/itemProps3.xml><?xml version="1.0" encoding="utf-8"?>
<ds:datastoreItem xmlns:ds="http://schemas.openxmlformats.org/officeDocument/2006/customXml" ds:itemID="{BEFC7245-743C-4631-BEEB-F5851176687D}">
  <ds:schemaRefs>
    <ds:schemaRef ds:uri="4e81f168-0dd7-48ed-8931-a5926ec4ec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27</TotalTime>
  <Words>13013</Words>
  <Application>Microsoft Office PowerPoint</Application>
  <PresentationFormat>Widescreen</PresentationFormat>
  <Paragraphs>1513</Paragraphs>
  <Slides>68</Slides>
  <Notes>66</Notes>
  <HiddenSlides>8</HiddenSlides>
  <MMClips>0</MMClips>
  <ScaleCrop>false</ScaleCrop>
  <HeadingPairs>
    <vt:vector size="6" baseType="variant">
      <vt:variant>
        <vt:lpstr>Fonts Used</vt:lpstr>
      </vt:variant>
      <vt:variant>
        <vt:i4>14</vt:i4>
      </vt:variant>
      <vt:variant>
        <vt:lpstr>Theme</vt:lpstr>
      </vt:variant>
      <vt:variant>
        <vt:i4>18</vt:i4>
      </vt:variant>
      <vt:variant>
        <vt:lpstr>Slide Titles</vt:lpstr>
      </vt:variant>
      <vt:variant>
        <vt:i4>68</vt:i4>
      </vt:variant>
    </vt:vector>
  </HeadingPairs>
  <TitlesOfParts>
    <vt:vector size="100" baseType="lpstr">
      <vt:lpstr>-apple-system</vt:lpstr>
      <vt:lpstr>Arial</vt:lpstr>
      <vt:lpstr>az_ea_font</vt:lpstr>
      <vt:lpstr>Calibri</vt:lpstr>
      <vt:lpstr>Consolas</vt:lpstr>
      <vt:lpstr>inherit</vt:lpstr>
      <vt:lpstr>Open Sans</vt:lpstr>
      <vt:lpstr>Open Sans</vt:lpstr>
      <vt:lpstr>Segoe UI</vt:lpstr>
      <vt:lpstr>Segoe UI Emoji</vt:lpstr>
      <vt:lpstr>Segoe UI Light</vt:lpstr>
      <vt:lpstr>Segoe UI Semibold</vt:lpstr>
      <vt:lpstr>Segoe UI Semilight</vt:lpstr>
      <vt:lpstr>Wingdings</vt:lpstr>
      <vt:lpstr>Azure Design Template</vt:lpstr>
      <vt:lpstr>1_Azure Design Template</vt:lpstr>
      <vt:lpstr>1_Azure PPT Template - 2018</vt:lpstr>
      <vt:lpstr>9-51052_Microsoft_Inspire_Template_Dark</vt:lpstr>
      <vt:lpstr>Black Template</vt:lpstr>
      <vt:lpstr>1_WHITE TEMPLATE</vt:lpstr>
      <vt:lpstr>9-51120_Microsoft_Ready_Template_Dark</vt:lpstr>
      <vt:lpstr>1_9-51120_Microsoft_Ready_Template_Dark</vt:lpstr>
      <vt:lpstr>8_9-51052_Microsoft_Inspire_Template_Dark</vt:lpstr>
      <vt:lpstr>2018 Apps &amp; Infra</vt:lpstr>
      <vt:lpstr>Dynamics 365</vt:lpstr>
      <vt:lpstr>Azure 1</vt:lpstr>
      <vt:lpstr>5_Dynamics 365</vt:lpstr>
      <vt:lpstr>Black Template</vt:lpstr>
      <vt:lpstr>6-51096_Microsoft_Inspire_Black_Template</vt:lpstr>
      <vt:lpstr>1_Server and Cloud 2013</vt:lpstr>
      <vt:lpstr>2_White Template</vt:lpstr>
      <vt:lpstr>Server and Cloud 2013</vt:lpstr>
      <vt:lpstr>Serverless Azure In The Enterprise  Adam Stephensen &amp; Duncan Hunter</vt:lpstr>
      <vt:lpstr>PowerPoint Presentation</vt:lpstr>
      <vt:lpstr>PowerPoint Presentation</vt:lpstr>
      <vt:lpstr>PowerPoint Presentation</vt:lpstr>
      <vt:lpstr>PowerPoint Presentation</vt:lpstr>
      <vt:lpstr>PowerPoint Presentation</vt:lpstr>
      <vt:lpstr>Serverless in the enterprise is main stream</vt:lpstr>
      <vt:lpstr>What is Serverless (to us!) </vt:lpstr>
      <vt:lpstr>PowerPoint Presentation</vt:lpstr>
      <vt:lpstr>PowerPoint Presentation</vt:lpstr>
      <vt:lpstr>PowerPoint Presentation</vt:lpstr>
      <vt:lpstr>PowerPoint Presentation</vt:lpstr>
      <vt:lpstr>PowerPoint Presentation</vt:lpstr>
      <vt:lpstr>PowerPoint Presentation</vt:lpstr>
      <vt:lpstr>Ways to Run Functions</vt:lpstr>
      <vt:lpstr>Ways to Run Functions &amp; Logic Apps</vt:lpstr>
      <vt:lpstr>PowerPoint Presentation</vt:lpstr>
      <vt:lpstr>PowerPoint Presentation</vt:lpstr>
      <vt:lpstr>Github picture (placeholder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Container Instances (ACI)</vt:lpstr>
      <vt:lpstr>Functions on AKS</vt:lpstr>
      <vt:lpstr>AKS Virtual Node Bursting with the ACI Connector </vt:lpstr>
      <vt:lpstr>AKS Virtual Node Bursting with the ACI Connector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Serverless Tiers</vt:lpstr>
      <vt:lpstr>PowerPoint Presentation</vt:lpstr>
      <vt:lpstr>Free swag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Discussions</dc:title>
  <dc:creator>Duncan Hunter</dc:creator>
  <cp:lastModifiedBy>Adam Stephensen</cp:lastModifiedBy>
  <cp:revision>3</cp:revision>
  <dcterms:created xsi:type="dcterms:W3CDTF">2020-10-11T01:28:24Z</dcterms:created>
  <dcterms:modified xsi:type="dcterms:W3CDTF">2020-11-11T05:09:31Z</dcterms:modified>
</cp:coreProperties>
</file>